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71" r:id="rId4"/>
    <p:sldId id="262" r:id="rId5"/>
    <p:sldId id="263" r:id="rId6"/>
    <p:sldId id="264" r:id="rId7"/>
    <p:sldId id="265" r:id="rId8"/>
    <p:sldId id="266" r:id="rId9"/>
    <p:sldId id="267" r:id="rId10"/>
    <p:sldId id="260" r:id="rId11"/>
    <p:sldId id="257" r:id="rId12"/>
    <p:sldId id="268" r:id="rId13"/>
    <p:sldId id="258" r:id="rId14"/>
    <p:sldId id="272" r:id="rId15"/>
    <p:sldId id="273" r:id="rId16"/>
    <p:sldId id="277" r:id="rId17"/>
    <p:sldId id="274" r:id="rId18"/>
    <p:sldId id="275" r:id="rId19"/>
    <p:sldId id="276" r:id="rId20"/>
    <p:sldId id="278" r:id="rId21"/>
    <p:sldId id="279" r:id="rId22"/>
    <p:sldId id="269" r:id="rId23"/>
    <p:sldId id="270" r:id="rId2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FFCCFF"/>
    <a:srgbClr val="008000"/>
    <a:srgbClr val="FFCC00"/>
    <a:srgbClr val="FEDA9A"/>
    <a:srgbClr val="FFFF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4677" autoAdjust="0"/>
  </p:normalViewPr>
  <p:slideViewPr>
    <p:cSldViewPr>
      <p:cViewPr varScale="1">
        <p:scale>
          <a:sx n="66" d="100"/>
          <a:sy n="66" d="100"/>
        </p:scale>
        <p:origin x="-16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4D96442-E427-4138-BB5F-2F727C71E6CD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AD29218-841C-42CB-9941-5D9F65F7D5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71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EC683E-B6ED-42C4-A0E2-9E02A8EDD35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B5E6-5DED-4AE0-8226-CE0E30C2AD2C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ED1A-39F8-4226-BC36-D5407A5731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1E59-3DD1-42B1-9FE2-056BECC5387F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EA0A-F673-4854-B09C-FAA0EBC7EE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1FD0-B62A-412D-B488-F305900866B9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8FC2-FAEF-4473-87F2-77C78BEBA7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直線接點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橢圓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橢圓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橢圓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E3606-FDB8-4B5A-BFE2-226826A23EDA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7571C-AE09-43EE-8FF5-BF12E4D3D0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CD3B97-A7BB-4F05-B1BD-F1972DAF8879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942DB0-B9BF-46A2-B95F-2F9AD74376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直線接點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橢圓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橢圓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直線接點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5279-8BB6-40F7-A3C5-71DD226112A6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F138A-536F-4453-8E48-14BF1FD9DC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1651-E094-419E-A66F-D12D0FB075AD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928AE-E28B-4EBF-B9A0-E05B7EDCF5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58DCC-2FC3-4094-BED0-B13B97AED195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598C-90B4-428C-B6C9-F0F9CACF32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8417A7-E00E-433C-BBEE-9B43E0F39638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05FAEC-4CC9-44B2-AC62-417DA5F0F3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5BD3F-4303-4329-8914-904DA86072F1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A0DB-27B1-4BB9-9FEE-7995FDF925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直線接點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橢圓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D7C05B-7747-4516-90DA-266E9E655B96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8C1FCB-4BA1-4801-B669-E8463190A9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4D4C4-84B7-4B4A-AA25-D9F5151F7A6D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617B-CF49-45E3-A09A-7B645973F9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橢圓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B82A9B-4244-4BD3-B4C5-928CB4020D89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67E83E-C6B8-47D1-A4A4-42DE0A439F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A867-1EC9-4A16-B858-F85ACFF95AFB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35D7-0252-458F-B73D-2B660829A3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F4E4-0C71-445E-B125-D3A13D63A001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801F4-69C2-4E97-B491-73646D7594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4F06-54DF-470F-BA24-2BDF6F619A2B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5D3A-E507-4CD1-9565-74A03D9445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3E3C-C4C4-4424-8442-EC15AC6B9E00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B099-A7B6-477B-8583-1CB63CE278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D154-09F2-4514-ACF8-B5622775DDEB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3729C-317C-439E-9A02-5247D68A47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B256E-0B7F-41F4-B1F1-446032527F36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5A49-57FE-4B21-99DE-F81B569FBD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8B80-34AA-420F-BC76-103B3750B4DD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3846-CE53-4D3F-BCCC-866B1D9197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F7F1F-502E-4656-B37B-6B528B6B2C4E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9F0C-0C4A-40DA-B65B-C7EBFEA2F1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EBBD-2DBA-488B-841A-BECC4D616EBA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B51D8-D89D-4C27-939C-1BF5FD25AD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A5FC8B-487B-4222-8643-B51953135684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BBBD0E8-348E-4C3D-8E54-6F3B127ACA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2" r:id="rId2"/>
    <p:sldLayoutId id="2147483696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97" r:id="rId9"/>
    <p:sldLayoutId id="2147483688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微軟正黑體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316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60A3E30-3DA4-4522-86BE-E2E60ED7687E}" type="datetimeFigureOut">
              <a:rPr lang="zh-TW" altLang="en-US"/>
              <a:pPr>
                <a:defRPr/>
              </a:pPr>
              <a:t>2013/9/9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985F0A-E77E-4DF4-A638-6D06347866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690" r:id="rId4"/>
    <p:sldLayoutId id="2147483691" r:id="rId5"/>
    <p:sldLayoutId id="2147483701" r:id="rId6"/>
    <p:sldLayoutId id="2147483692" r:id="rId7"/>
    <p:sldLayoutId id="2147483702" r:id="rId8"/>
    <p:sldLayoutId id="2147483703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Administrator\&#26700;&#38754;\&#20116;&#24544;-&#40613;&#21746;&#20523;\&#26519;&#20126;&#38971;&#30340;&#31689;&#22818;&#35336;&#30059;&#31777;&#22577;\Green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61058" y="3558500"/>
            <a:ext cx="6400800" cy="95062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4800" dirty="0" smtClean="0">
                <a:ln w="12700">
                  <a:solidFill>
                    <a:srgbClr val="CCECFF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硬黑體 Std W7" pitchFamily="34" charset="-120"/>
                <a:ea typeface="華康硬黑體 Std W7" pitchFamily="34" charset="-120"/>
              </a:rPr>
              <a:t>林亞頻的築夢計畫</a:t>
            </a:r>
            <a:endParaRPr lang="zh-TW" altLang="en-US" sz="4800" dirty="0">
              <a:ln w="12700">
                <a:solidFill>
                  <a:srgbClr val="CCECFF"/>
                </a:solidFill>
                <a:prstDash val="solid"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硬黑體 Std W7" pitchFamily="34" charset="-120"/>
              <a:ea typeface="華康硬黑體 Std W7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002" y="1859340"/>
            <a:ext cx="820891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9600" b="1" spc="300" dirty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 Std W12" pitchFamily="82" charset="-120"/>
                <a:ea typeface="華康海報體 Std W12" pitchFamily="82" charset="-120"/>
              </a:rPr>
              <a:t>環保彩色蠟燭</a:t>
            </a:r>
            <a:endParaRPr kumimoji="0" lang="zh-TW" altLang="en-US" sz="9600" b="1" spc="300" dirty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6632" name="Gre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876925"/>
            <a:ext cx="574675" cy="57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92080" y="1800711"/>
            <a:ext cx="2880320" cy="434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11560" y="751609"/>
            <a:ext cx="77686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蠟燭再</a:t>
            </a:r>
            <a:r>
              <a:rPr kumimoji="0" lang="zh-TW" alt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利用的</a:t>
            </a:r>
            <a:r>
              <a:rPr kumimoji="0" lang="zh-TW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好點子</a:t>
            </a:r>
            <a:endParaRPr kumimoji="0" lang="zh-TW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930275" y="2492375"/>
            <a:ext cx="41767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000">
                <a:solidFill>
                  <a:srgbClr val="FF0000"/>
                </a:solidFill>
                <a:latin typeface="華康棒棒體 Std W5"/>
                <a:ea typeface="華康棒棒體 Std W5"/>
                <a:cs typeface="華康棒棒體 Std W5"/>
              </a:rPr>
              <a:t>將舊蠟燭再製</a:t>
            </a:r>
            <a:r>
              <a:rPr kumimoji="0" lang="zh-TW" altLang="en-US" sz="4000">
                <a:solidFill>
                  <a:srgbClr val="00B050"/>
                </a:solidFill>
                <a:latin typeface="華康棒棒體 Std W5"/>
                <a:ea typeface="華康棒棒體 Std W5"/>
                <a:cs typeface="華康棒棒體 Std W5"/>
              </a:rPr>
              <a:t>，讓蠟燭成為家中的美麗裝飾，</a:t>
            </a:r>
            <a:endParaRPr kumimoji="0" lang="en-US" altLang="zh-TW" sz="4000">
              <a:solidFill>
                <a:srgbClr val="00B050"/>
              </a:solidFill>
              <a:latin typeface="華康棒棒體 Std W5"/>
              <a:ea typeface="華康棒棒體 Std W5"/>
              <a:cs typeface="華康棒棒體 Std W5"/>
            </a:endParaRPr>
          </a:p>
          <a:p>
            <a:r>
              <a:rPr kumimoji="0" lang="zh-TW" altLang="en-US" sz="4000">
                <a:solidFill>
                  <a:srgbClr val="00B050"/>
                </a:solidFill>
                <a:latin typeface="華康棒棒體 Std W5"/>
                <a:ea typeface="華康棒棒體 Std W5"/>
                <a:cs typeface="華康棒棒體 Std W5"/>
              </a:rPr>
              <a:t>既</a:t>
            </a:r>
            <a:r>
              <a:rPr kumimoji="0" lang="zh-TW" altLang="en-US" sz="4000">
                <a:solidFill>
                  <a:srgbClr val="FF0000"/>
                </a:solidFill>
                <a:latin typeface="華康棒棒體 Std W5"/>
                <a:ea typeface="華康棒棒體 Std W5"/>
                <a:cs typeface="華康棒棒體 Std W5"/>
              </a:rPr>
              <a:t>環保又有趣</a:t>
            </a:r>
            <a:r>
              <a:rPr kumimoji="0" lang="zh-TW" altLang="en-US" sz="4000">
                <a:solidFill>
                  <a:srgbClr val="00B050"/>
                </a:solidFill>
                <a:latin typeface="華康棒棒體 Std W5"/>
                <a:ea typeface="華康棒棒體 Std W5"/>
                <a:cs typeface="華康棒棒體 Std W5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7730" y="332656"/>
            <a:ext cx="77686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蠟燭再</a:t>
            </a:r>
            <a:r>
              <a:rPr kumimoji="0" lang="zh-TW" alt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利用的方法</a:t>
            </a:r>
            <a:endParaRPr kumimoji="0" lang="zh-TW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3859" y="1484784"/>
            <a:ext cx="510909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dirty="0">
                <a:ln>
                  <a:solidFill>
                    <a:srgbClr val="FFCC00"/>
                  </a:solidFill>
                </a:ln>
                <a:solidFill>
                  <a:srgbClr val="008000"/>
                </a:solidFill>
                <a:latin typeface="華康榜書體 Std W8" pitchFamily="66" charset="-120"/>
                <a:ea typeface="華康榜書體 Std W8" pitchFamily="66" charset="-120"/>
              </a:rPr>
              <a:t>需要準備的</a:t>
            </a:r>
            <a:r>
              <a:rPr kumimoji="0" lang="zh-TW" altLang="en-US" sz="4800" dirty="0">
                <a:ln>
                  <a:solidFill>
                    <a:srgbClr val="FFCC00"/>
                  </a:solidFill>
                </a:ln>
                <a:solidFill>
                  <a:srgbClr val="008000"/>
                </a:solidFill>
                <a:latin typeface="華康榜書體 Std W8" pitchFamily="66" charset="-120"/>
                <a:ea typeface="華康榜書體 Std W8" pitchFamily="66" charset="-120"/>
              </a:rPr>
              <a:t>東西：</a:t>
            </a:r>
            <a:endParaRPr kumimoji="0" lang="zh-TW" altLang="en-US" sz="4800" dirty="0">
              <a:ln>
                <a:solidFill>
                  <a:srgbClr val="FFCC00"/>
                </a:solidFill>
              </a:ln>
              <a:solidFill>
                <a:srgbClr val="008000"/>
              </a:solidFill>
              <a:latin typeface="華康榜書體 Std W8" pitchFamily="66" charset="-120"/>
              <a:ea typeface="華康榜書體 Std W8" pitchFamily="66" charset="-120"/>
            </a:endParaRP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1047750" y="2460625"/>
            <a:ext cx="6908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>
                <a:latin typeface="華康儷黑 Std W5"/>
                <a:ea typeface="華康儷黑 Std W5"/>
                <a:cs typeface="華康儷黑 Std W5"/>
              </a:rPr>
              <a:t>蠟燭、蠟筆、棉線、鐵鋁罐、牛奶紙盒、鍋子、電磁爐</a:t>
            </a:r>
            <a:r>
              <a:rPr kumimoji="0" lang="en-US" altLang="zh-TW" sz="3600">
                <a:latin typeface="華康儷黑 Std W5"/>
                <a:ea typeface="華康儷黑 Std W5"/>
                <a:cs typeface="華康儷黑 Std W5"/>
              </a:rPr>
              <a:t>(</a:t>
            </a:r>
            <a:r>
              <a:rPr kumimoji="0" lang="zh-TW" altLang="en-US" sz="3600">
                <a:latin typeface="華康儷黑 Std W5"/>
                <a:ea typeface="華康儷黑 Std W5"/>
                <a:cs typeface="華康儷黑 Std W5"/>
              </a:rPr>
              <a:t>或瓦斯爐</a:t>
            </a:r>
            <a:r>
              <a:rPr kumimoji="0" lang="en-US" altLang="zh-TW" sz="3600">
                <a:latin typeface="華康儷黑 Std W5"/>
                <a:ea typeface="華康儷黑 Std W5"/>
                <a:cs typeface="華康儷黑 Std W5"/>
              </a:rPr>
              <a:t>)</a:t>
            </a:r>
            <a:r>
              <a:rPr kumimoji="0" lang="zh-TW" altLang="en-US" sz="3600">
                <a:latin typeface="華康儷黑 Std W5"/>
                <a:ea typeface="華康儷黑 Std W5"/>
                <a:cs typeface="華康儷黑 Std W5"/>
              </a:rPr>
              <a:t>、衛生筷、投影片、紙黏土等等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33859" y="4502171"/>
            <a:ext cx="2452978" cy="2027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10592"/>
          <a:stretch/>
        </p:blipFill>
        <p:spPr>
          <a:xfrm>
            <a:off x="3386837" y="4502171"/>
            <a:ext cx="2476015" cy="2027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9874"/>
          <a:stretch/>
        </p:blipFill>
        <p:spPr>
          <a:xfrm>
            <a:off x="5862852" y="4509120"/>
            <a:ext cx="2220936" cy="2027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3820709" y="1988840"/>
            <a:ext cx="4320480" cy="381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73649" y="355596"/>
            <a:ext cx="77686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蠟燭再</a:t>
            </a:r>
            <a:r>
              <a:rPr kumimoji="0" lang="zh-TW" alt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利用的方法</a:t>
            </a:r>
            <a:endParaRPr kumimoji="0" lang="zh-TW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17575" y="2449513"/>
            <a:ext cx="2862263" cy="353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FF0000"/>
                </a:solidFill>
                <a:latin typeface="華康平劇體 Std W7" pitchFamily="82" charset="-120"/>
                <a:ea typeface="華康平劇體 Std W7" pitchFamily="82" charset="-120"/>
              </a:rPr>
              <a:t>蠟燭切塊</a:t>
            </a: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。</a:t>
            </a: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用剩的蠟燭或是蠟塊都可以。</a:t>
            </a: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先切塊，並將棉線取出。燭蕊棉線可以重複使用。</a:t>
            </a:r>
            <a:endParaRPr kumimoji="0" lang="zh-TW" altLang="en-US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3892" y="1550255"/>
            <a:ext cx="15969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步驟</a:t>
            </a:r>
            <a:r>
              <a:rPr kumimoji="0" lang="en-US" altLang="zh-TW" sz="4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1</a:t>
            </a:r>
            <a:endParaRPr kumimoji="0" lang="zh-TW" altLang="en-US" sz="40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方圓體 Std W7" pitchFamily="82" charset="-120"/>
              <a:ea typeface="華康方圓體 Std W7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1506" t="13026" r="12029"/>
          <a:stretch/>
        </p:blipFill>
        <p:spPr>
          <a:xfrm>
            <a:off x="3923928" y="1909838"/>
            <a:ext cx="4181993" cy="356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73649" y="355596"/>
            <a:ext cx="77686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蠟燭再</a:t>
            </a:r>
            <a:r>
              <a:rPr kumimoji="0" lang="zh-TW" alt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利用的方法</a:t>
            </a:r>
            <a:endParaRPr kumimoji="0" lang="zh-TW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03275" y="2481263"/>
            <a:ext cx="2862263" cy="298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將蠟燭</a:t>
            </a:r>
            <a:r>
              <a:rPr kumimoji="0" lang="zh-TW" altLang="en-US" sz="2800" dirty="0">
                <a:solidFill>
                  <a:srgbClr val="FF0000"/>
                </a:solidFill>
                <a:latin typeface="華康平劇體 Std W7" pitchFamily="82" charset="-120"/>
                <a:ea typeface="華康平劇體 Std W7" pitchFamily="82" charset="-120"/>
              </a:rPr>
              <a:t>放入</a:t>
            </a: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洗淨晾乾的</a:t>
            </a:r>
            <a:r>
              <a:rPr kumimoji="0" lang="zh-TW" altLang="en-US" sz="2800" dirty="0">
                <a:solidFill>
                  <a:srgbClr val="FF0000"/>
                </a:solidFill>
                <a:latin typeface="華康平劇體 Std W7" pitchFamily="82" charset="-120"/>
                <a:ea typeface="華康平劇體 Std W7" pitchFamily="82" charset="-120"/>
              </a:rPr>
              <a:t>鐵鋁罐</a:t>
            </a: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。</a:t>
            </a: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FF0000"/>
                </a:solidFill>
                <a:latin typeface="華康平劇體 Std W7" pitchFamily="82" charset="-120"/>
                <a:ea typeface="華康平劇體 Std W7" pitchFamily="82" charset="-120"/>
              </a:rPr>
              <a:t>隔水加熱</a:t>
            </a: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。</a:t>
            </a: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鐵鋁</a:t>
            </a:r>
            <a:r>
              <a:rPr kumimoji="0" lang="zh-TW" altLang="en-US" sz="24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罐的罐口要去除，並須小心割傷。</a:t>
            </a:r>
            <a:endParaRPr kumimoji="0" lang="zh-TW" altLang="en-US" sz="24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3892" y="1550255"/>
            <a:ext cx="15969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步驟</a:t>
            </a:r>
            <a:r>
              <a:rPr kumimoji="0" lang="en-US" altLang="zh-TW" sz="4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2</a:t>
            </a:r>
            <a:endParaRPr kumimoji="0" lang="zh-TW" altLang="en-US" sz="40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方圓體 Std W7" pitchFamily="82" charset="-120"/>
              <a:ea typeface="華康方圓體 Std W7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 l="16201" r="23141"/>
          <a:stretch/>
        </p:blipFill>
        <p:spPr>
          <a:xfrm>
            <a:off x="6823972" y="1615525"/>
            <a:ext cx="1780729" cy="2777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73649" y="355596"/>
            <a:ext cx="77686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蠟燭再</a:t>
            </a:r>
            <a:r>
              <a:rPr kumimoji="0" lang="zh-TW" alt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利用的方法</a:t>
            </a:r>
            <a:endParaRPr kumimoji="0" lang="zh-TW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1188" y="2454275"/>
            <a:ext cx="3055937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等待蠟燭融化時，</a:t>
            </a:r>
            <a:r>
              <a:rPr kumimoji="0" lang="zh-TW" altLang="en-US" sz="2800" dirty="0">
                <a:solidFill>
                  <a:srgbClr val="FF0000"/>
                </a:solidFill>
                <a:latin typeface="華康平劇體 Std W7" pitchFamily="82" charset="-120"/>
                <a:ea typeface="華康平劇體 Std W7" pitchFamily="82" charset="-120"/>
              </a:rPr>
              <a:t>製作蠟燭模型</a:t>
            </a: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。</a:t>
            </a: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將投影片捲成圓錐形、角錐型等。</a:t>
            </a:r>
            <a:endParaRPr kumimoji="0" lang="en-US" altLang="zh-TW" sz="24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4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放入棉線。</a:t>
            </a:r>
            <a:r>
              <a:rPr kumimoji="0" lang="en-US" altLang="zh-TW" sz="24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(</a:t>
            </a:r>
            <a:r>
              <a:rPr kumimoji="0" lang="zh-TW" altLang="en-US" sz="24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一端綁在衛生筷上固定，一端拉出尖端出口用紙黏土固定</a:t>
            </a:r>
            <a:r>
              <a:rPr kumimoji="0" lang="en-US" altLang="zh-TW" sz="24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)</a:t>
            </a:r>
            <a:endParaRPr kumimoji="0" lang="zh-TW" altLang="en-US" sz="24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3892" y="1550255"/>
            <a:ext cx="15969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步驟</a:t>
            </a:r>
            <a:r>
              <a:rPr kumimoji="0" lang="en-US" altLang="zh-TW" sz="4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3</a:t>
            </a:r>
            <a:endParaRPr kumimoji="0" lang="zh-TW" altLang="en-US" sz="40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方圓體 Std W7" pitchFamily="82" charset="-120"/>
              <a:ea typeface="華康方圓體 Std W7" pitchFamily="82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r="35351"/>
          <a:stretch/>
        </p:blipFill>
        <p:spPr>
          <a:xfrm>
            <a:off x="4789472" y="1371259"/>
            <a:ext cx="2230800" cy="300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56176" y="3599337"/>
            <a:ext cx="2309631" cy="217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21549" r="9377"/>
          <a:stretch/>
        </p:blipFill>
        <p:spPr>
          <a:xfrm>
            <a:off x="3667904" y="2727048"/>
            <a:ext cx="2925418" cy="391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67987" y="4148944"/>
            <a:ext cx="3072522" cy="2304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蠟燭再</a:t>
            </a:r>
            <a:r>
              <a:rPr lang="zh-TW" alt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利用的方法</a:t>
            </a:r>
            <a:endParaRPr lang="zh-TW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29582" y="2056483"/>
            <a:ext cx="6340197" cy="418576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新綜藝體 Std W9" pitchFamily="82" charset="-120"/>
                <a:ea typeface="華康新綜藝體 Std W9" pitchFamily="82" charset="-120"/>
              </a:rPr>
              <a:t>兩種模型：</a:t>
            </a:r>
            <a:endParaRPr kumimoji="0" lang="en-US" altLang="zh-TW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新綜藝體 Std W9" pitchFamily="82" charset="-120"/>
              <a:ea typeface="華康新綜藝體 Std W9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黑體 Std W12" pitchFamily="34" charset="-120"/>
                <a:ea typeface="華康黑體 Std W12" pitchFamily="34" charset="-120"/>
              </a:rPr>
              <a:t>投影片模型</a:t>
            </a:r>
            <a:endParaRPr kumimoji="0" lang="en-US" altLang="zh-TW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黑體 Std W12" pitchFamily="34" charset="-120"/>
              <a:ea typeface="華康黑體 Std W12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華康楷書體 Std W14" pitchFamily="66" charset="-120"/>
                <a:ea typeface="華康楷書體 Std W14" pitchFamily="66" charset="-120"/>
              </a:rPr>
              <a:t>可以做出</a:t>
            </a:r>
            <a:r>
              <a:rPr kumimoji="0" lang="zh-TW" altLang="en-US" sz="3200" dirty="0">
                <a:solidFill>
                  <a:srgbClr val="FF0000"/>
                </a:solidFill>
                <a:latin typeface="華康楷書體 Std W14" pitchFamily="66" charset="-120"/>
                <a:ea typeface="華康楷書體 Std W14" pitchFamily="66" charset="-120"/>
              </a:rPr>
              <a:t>錐形蠟燭</a:t>
            </a:r>
            <a:r>
              <a:rPr kumimoji="0" lang="zh-TW" altLang="en-US" sz="3200" dirty="0">
                <a:latin typeface="華康楷書體 Std W14" pitchFamily="66" charset="-120"/>
                <a:ea typeface="華康楷書體 Std W14" pitchFamily="66" charset="-120"/>
              </a:rPr>
              <a:t>。</a:t>
            </a:r>
            <a:endParaRPr kumimoji="0" lang="en-US" altLang="zh-TW" sz="3200" dirty="0">
              <a:latin typeface="華康楷書體 Std W14" pitchFamily="66" charset="-120"/>
              <a:ea typeface="華康楷書體 Std W14" pitchFamily="66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黑體 Std W12" pitchFamily="34" charset="-120"/>
                <a:ea typeface="華康黑體 Std W12" pitchFamily="34" charset="-120"/>
              </a:rPr>
              <a:t>牛奶盒模型</a:t>
            </a:r>
            <a:endParaRPr kumimoji="0" lang="en-US" altLang="zh-TW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黑體 Std W12" pitchFamily="34" charset="-120"/>
              <a:ea typeface="華康黑體 Std W12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華康楷書體 Std W14" pitchFamily="66" charset="-120"/>
                <a:ea typeface="華康楷書體 Std W14" pitchFamily="66" charset="-120"/>
              </a:rPr>
              <a:t>可以</a:t>
            </a:r>
            <a:r>
              <a:rPr kumimoji="0" lang="zh-TW" altLang="en-US" sz="3200" dirty="0">
                <a:latin typeface="華康楷書體 Std W14" pitchFamily="66" charset="-120"/>
                <a:ea typeface="華康楷書體 Std W14" pitchFamily="66" charset="-120"/>
              </a:rPr>
              <a:t>做出</a:t>
            </a:r>
            <a:r>
              <a:rPr kumimoji="0" lang="zh-TW" altLang="en-US" sz="3200" dirty="0">
                <a:solidFill>
                  <a:srgbClr val="FF0000"/>
                </a:solidFill>
                <a:latin typeface="華康楷書體 Std W14" pitchFamily="66" charset="-120"/>
                <a:ea typeface="華康楷書體 Std W14" pitchFamily="66" charset="-120"/>
              </a:rPr>
              <a:t>長方體蠟燭</a:t>
            </a:r>
            <a:r>
              <a:rPr kumimoji="0" lang="zh-TW" altLang="en-US" sz="3200" dirty="0">
                <a:latin typeface="華康楷書體 Std W14" pitchFamily="66" charset="-120"/>
                <a:ea typeface="華康楷書體 Std W14" pitchFamily="66" charset="-120"/>
              </a:rPr>
              <a:t>，</a:t>
            </a:r>
            <a:endParaRPr kumimoji="0" lang="en-US" altLang="zh-TW" sz="3200" dirty="0">
              <a:latin typeface="華康楷書體 Std W14" pitchFamily="66" charset="-120"/>
              <a:ea typeface="華康楷書體 Std W14" pitchFamily="66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華康楷書體 Std W14" pitchFamily="66" charset="-120"/>
                <a:ea typeface="華康楷書體 Std W14" pitchFamily="66" charset="-120"/>
              </a:rPr>
              <a:t>燭蕊</a:t>
            </a:r>
            <a:r>
              <a:rPr kumimoji="0" lang="zh-TW" altLang="en-US" sz="3200" dirty="0">
                <a:latin typeface="華康楷書體 Std W14" pitchFamily="66" charset="-120"/>
                <a:ea typeface="華康楷書體 Std W14" pitchFamily="66" charset="-120"/>
              </a:rPr>
              <a:t>裝置方法</a:t>
            </a:r>
            <a:r>
              <a:rPr kumimoji="0" lang="zh-TW" altLang="en-US" sz="3200" dirty="0">
                <a:latin typeface="華康楷書體 Std W14" pitchFamily="66" charset="-120"/>
                <a:ea typeface="華康楷書體 Std W14" pitchFamily="66" charset="-120"/>
              </a:rPr>
              <a:t>和投影片模型</a:t>
            </a:r>
            <a:r>
              <a:rPr kumimoji="0" lang="zh-TW" altLang="en-US" sz="3200" dirty="0">
                <a:latin typeface="華康楷書體 Std W14" pitchFamily="66" charset="-120"/>
                <a:ea typeface="華康楷書體 Std W14" pitchFamily="66" charset="-120"/>
              </a:rPr>
              <a:t>相似。</a:t>
            </a:r>
            <a:endParaRPr kumimoji="0" lang="zh-TW" altLang="en-US" sz="3200" dirty="0">
              <a:latin typeface="華康楷書體 Std W14" pitchFamily="66" charset="-120"/>
              <a:ea typeface="華康楷書體 Std W14" pitchFamily="66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47420" t="5806" r="6935"/>
          <a:stretch/>
        </p:blipFill>
        <p:spPr>
          <a:xfrm>
            <a:off x="5148064" y="1597132"/>
            <a:ext cx="3312368" cy="2310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66808" y="1917671"/>
            <a:ext cx="4673158" cy="403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73649" y="355596"/>
            <a:ext cx="77686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蠟燭再</a:t>
            </a:r>
            <a:r>
              <a:rPr kumimoji="0" lang="zh-TW" alt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利用的方法</a:t>
            </a:r>
            <a:endParaRPr kumimoji="0" lang="zh-TW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03275" y="2590800"/>
            <a:ext cx="286226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FF0000"/>
                </a:solidFill>
                <a:latin typeface="華康平劇體 Std W7" pitchFamily="82" charset="-120"/>
                <a:ea typeface="華康平劇體 Std W7" pitchFamily="82" charset="-120"/>
              </a:rPr>
              <a:t>加入蠟筆調色</a:t>
            </a: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。</a:t>
            </a: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白色蠟燭直接調色即可，有色蠟燭需考慮原有顏色再調色。</a:t>
            </a:r>
            <a:endParaRPr kumimoji="0" lang="zh-TW" altLang="en-US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3892" y="1550255"/>
            <a:ext cx="15969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步驟</a:t>
            </a:r>
            <a:r>
              <a:rPr kumimoji="0" lang="en-US" altLang="zh-TW" sz="4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4</a:t>
            </a:r>
            <a:endParaRPr kumimoji="0" lang="zh-TW" altLang="en-US" sz="40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方圓體 Std W7" pitchFamily="82" charset="-120"/>
              <a:ea typeface="華康方圓體 Std W7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2455" r="12100"/>
          <a:stretch/>
        </p:blipFill>
        <p:spPr>
          <a:xfrm>
            <a:off x="3851920" y="1684868"/>
            <a:ext cx="4320479" cy="426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73649" y="355596"/>
            <a:ext cx="77686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蠟燭再</a:t>
            </a:r>
            <a:r>
              <a:rPr kumimoji="0" lang="zh-TW" alt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利用的方法</a:t>
            </a:r>
            <a:endParaRPr kumimoji="0" lang="zh-TW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03275" y="2590800"/>
            <a:ext cx="2862263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蠟筆和蠟燭都融化後，準備入模。</a:t>
            </a: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此時可</a:t>
            </a:r>
            <a:r>
              <a:rPr kumimoji="0" lang="zh-TW" altLang="en-US" sz="2800" dirty="0">
                <a:solidFill>
                  <a:srgbClr val="FF0000"/>
                </a:solidFill>
                <a:latin typeface="華康平劇體 Std W7" pitchFamily="82" charset="-120"/>
                <a:ea typeface="華康平劇體 Std W7" pitchFamily="82" charset="-120"/>
              </a:rPr>
              <a:t>加入精油</a:t>
            </a: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添加香氣。</a:t>
            </a: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3892" y="1550255"/>
            <a:ext cx="15969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步驟</a:t>
            </a:r>
            <a:r>
              <a:rPr kumimoji="0" lang="en-US" altLang="zh-TW" sz="4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5</a:t>
            </a:r>
            <a:endParaRPr kumimoji="0" lang="zh-TW" altLang="en-US" sz="40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方圓體 Std W7" pitchFamily="82" charset="-120"/>
              <a:ea typeface="華康方圓體 Std W7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28308"/>
          <a:stretch/>
        </p:blipFill>
        <p:spPr>
          <a:xfrm>
            <a:off x="4807974" y="1362040"/>
            <a:ext cx="3777522" cy="414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73649" y="355596"/>
            <a:ext cx="77686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蠟燭再</a:t>
            </a:r>
            <a:r>
              <a:rPr kumimoji="0" lang="zh-TW" alt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利用的方法</a:t>
            </a:r>
            <a:endParaRPr kumimoji="0" lang="zh-TW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03275" y="2276475"/>
            <a:ext cx="3840163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小心將蠟液</a:t>
            </a:r>
            <a:r>
              <a:rPr kumimoji="0" lang="zh-TW" altLang="en-US" sz="2800" dirty="0">
                <a:solidFill>
                  <a:srgbClr val="FF0000"/>
                </a:solidFill>
                <a:latin typeface="華康平劇體 Std W7" pitchFamily="82" charset="-120"/>
                <a:ea typeface="華康平劇體 Std W7" pitchFamily="82" charset="-120"/>
              </a:rPr>
              <a:t>倒入模型</a:t>
            </a: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。</a:t>
            </a: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如果要有不同的顏色，要耐心等待蠟液乾硬，再倒入下一層。</a:t>
            </a: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投影片的錐狀模型要先放入牛奶盒再倒蠟液。</a:t>
            </a: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6946" y="1371259"/>
            <a:ext cx="15969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步驟</a:t>
            </a:r>
            <a:r>
              <a:rPr kumimoji="0" lang="en-US" altLang="zh-TW" sz="4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6</a:t>
            </a:r>
            <a:endParaRPr kumimoji="0" lang="zh-TW" altLang="en-US" sz="40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方圓體 Std W7" pitchFamily="82" charset="-120"/>
              <a:ea typeface="華康方圓體 Std W7" pitchFamily="82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/>
              <a:ext uri="{28A0092B-C50C-407E-A947-70E740481C1C}"/>
            </a:extLst>
          </a:blip>
          <a:srcRect l="13239" t="17317" r="20433"/>
          <a:stretch/>
        </p:blipFill>
        <p:spPr>
          <a:xfrm>
            <a:off x="4543753" y="4277408"/>
            <a:ext cx="2078757" cy="244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3649" y="355596"/>
            <a:ext cx="77686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蠟燭再</a:t>
            </a:r>
            <a:r>
              <a:rPr kumimoji="0" lang="zh-TW" alt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利用的方法</a:t>
            </a:r>
            <a:endParaRPr kumimoji="0" lang="zh-TW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3892" y="1550255"/>
            <a:ext cx="15969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步驟</a:t>
            </a:r>
            <a:r>
              <a:rPr kumimoji="0" lang="en-US" altLang="zh-TW" sz="4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7</a:t>
            </a:r>
            <a:endParaRPr kumimoji="0" lang="zh-TW" altLang="en-US" sz="40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方圓體 Std W7" pitchFamily="82" charset="-120"/>
              <a:ea typeface="華康方圓體 Std W7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03275" y="2781300"/>
            <a:ext cx="32543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在模型中</a:t>
            </a:r>
            <a:r>
              <a:rPr kumimoji="0" lang="zh-TW" altLang="en-US" sz="2800" dirty="0">
                <a:solidFill>
                  <a:srgbClr val="FF0000"/>
                </a:solidFill>
                <a:latin typeface="華康平劇體 Std W7" pitchFamily="82" charset="-120"/>
                <a:ea typeface="華康平劇體 Std W7" pitchFamily="82" charset="-120"/>
              </a:rPr>
              <a:t>放入冰塊</a:t>
            </a: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，可以狀造特別的效果，製作成特別的</a:t>
            </a:r>
            <a:r>
              <a:rPr kumimoji="0" lang="zh-TW" altLang="en-US" sz="2800" dirty="0">
                <a:solidFill>
                  <a:srgbClr val="FF0000"/>
                </a:solidFill>
                <a:latin typeface="華康平劇體 Std W7" pitchFamily="82" charset="-120"/>
                <a:ea typeface="華康平劇體 Std W7" pitchFamily="82" charset="-120"/>
              </a:rPr>
              <a:t>鏤空蠟燭</a:t>
            </a: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。</a:t>
            </a: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 rot="5400000">
            <a:off x="3644101" y="2011128"/>
            <a:ext cx="4938061" cy="3658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539552" y="-1"/>
            <a:ext cx="432048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8000" dirty="0">
                <a:ln>
                  <a:solidFill>
                    <a:srgbClr val="33CC33"/>
                  </a:solidFill>
                </a:ln>
                <a:solidFill>
                  <a:schemeClr val="bg2">
                    <a:lumMod val="90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我的成品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3649" y="355596"/>
            <a:ext cx="77686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蠟燭再</a:t>
            </a:r>
            <a:r>
              <a:rPr kumimoji="0" lang="zh-TW" alt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利用的方法</a:t>
            </a:r>
            <a:endParaRPr kumimoji="0" lang="zh-TW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3892" y="1550255"/>
            <a:ext cx="15969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步驟</a:t>
            </a:r>
            <a:r>
              <a:rPr kumimoji="0" lang="en-US" altLang="zh-TW" sz="40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8</a:t>
            </a:r>
            <a:endParaRPr kumimoji="0" lang="zh-TW" altLang="en-US" sz="40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方圓體 Std W7" pitchFamily="82" charset="-120"/>
              <a:ea typeface="華康方圓體 Std W7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03275" y="2781300"/>
            <a:ext cx="3254375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FF0000"/>
                </a:solidFill>
                <a:latin typeface="華康平劇體 Std W7" pitchFamily="82" charset="-120"/>
                <a:ea typeface="華康平劇體 Std W7" pitchFamily="82" charset="-120"/>
              </a:rPr>
              <a:t>脫模</a:t>
            </a:r>
            <a:r>
              <a:rPr kumimoji="0" lang="en-US" altLang="zh-TW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(</a:t>
            </a: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拆掉模型</a:t>
            </a:r>
            <a:r>
              <a:rPr kumimoji="0" lang="en-US" altLang="zh-TW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)</a:t>
            </a: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。</a:t>
            </a: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FF0000"/>
                </a:solidFill>
                <a:latin typeface="華康平劇體 Std W7" pitchFamily="82" charset="-120"/>
                <a:ea typeface="華康平劇體 Std W7" pitchFamily="82" charset="-120"/>
              </a:rPr>
              <a:t>剪掉</a:t>
            </a: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過長的</a:t>
            </a:r>
            <a:r>
              <a:rPr kumimoji="0" lang="zh-TW" altLang="en-US" sz="2800" dirty="0">
                <a:solidFill>
                  <a:srgbClr val="FF0000"/>
                </a:solidFill>
                <a:latin typeface="華康平劇體 Std W7" pitchFamily="82" charset="-120"/>
                <a:ea typeface="華康平劇體 Std W7" pitchFamily="82" charset="-120"/>
              </a:rPr>
              <a:t>棉線</a:t>
            </a:r>
            <a:r>
              <a:rPr kumimoji="0" lang="zh-TW" altLang="en-US" sz="2800" dirty="0">
                <a:solidFill>
                  <a:schemeClr val="accent2">
                    <a:lumMod val="50000"/>
                  </a:schemeClr>
                </a:solidFill>
                <a:latin typeface="華康平劇體 Std W7" pitchFamily="82" charset="-120"/>
                <a:ea typeface="華康平劇體 Std W7" pitchFamily="82" charset="-120"/>
              </a:rPr>
              <a:t>即可。</a:t>
            </a: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dirty="0">
              <a:solidFill>
                <a:schemeClr val="accent2">
                  <a:lumMod val="50000"/>
                </a:schemeClr>
              </a:solidFill>
              <a:latin typeface="華康平劇體 Std W7" pitchFamily="82" charset="-120"/>
              <a:ea typeface="華康平劇體 Std W7" pitchFamily="8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4498003" y="1314114"/>
            <a:ext cx="3746404" cy="499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677469"/>
            <a:ext cx="806489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ln>
                  <a:solidFill>
                    <a:srgbClr val="FFFFFF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榜書體 Std W8" pitchFamily="66" charset="-120"/>
                <a:ea typeface="華康榜書體 Std W8" pitchFamily="66" charset="-120"/>
              </a:rPr>
              <a:t>雖然得花點時間，而且過程有些手忙腳亂，但是完成後，看到自己的蠟燭寶寶，可是很有成就感的。</a:t>
            </a:r>
            <a:endParaRPr kumimoji="0" lang="en-US" altLang="zh-TW" sz="4000" b="1" dirty="0">
              <a:ln>
                <a:solidFill>
                  <a:srgbClr val="FFFFFF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榜書體 Std W8" pitchFamily="66" charset="-120"/>
              <a:ea typeface="華康榜書體 Std W8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48063" y="2780928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/>
          <p:cNvSpPr txBox="1"/>
          <p:nvPr/>
        </p:nvSpPr>
        <p:spPr>
          <a:xfrm>
            <a:off x="5148063" y="5013176"/>
            <a:ext cx="297633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太久了，阿胖都等到暈倒了</a:t>
            </a:r>
            <a:r>
              <a:rPr kumimoji="0" lang="en-US" altLang="zh-TW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方圓體 Std W7" pitchFamily="82" charset="-120"/>
                <a:ea typeface="華康方圓體 Std W7" pitchFamily="82" charset="-120"/>
              </a:rPr>
              <a:t>……</a:t>
            </a:r>
            <a:endParaRPr kumimoji="0" lang="zh-TW" alt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方圓體 Std W7" pitchFamily="82" charset="-120"/>
              <a:ea typeface="華康方圓體 Std W7" pitchFamily="82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t="5377" r="6613"/>
          <a:stretch/>
        </p:blipFill>
        <p:spPr>
          <a:xfrm>
            <a:off x="711370" y="2810006"/>
            <a:ext cx="4427984" cy="336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00370" y="692696"/>
            <a:ext cx="5628117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30105" y="5229200"/>
            <a:ext cx="77686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海報體 Std W12" pitchFamily="82" charset="-120"/>
                <a:ea typeface="華康海報體 Std W12" pitchFamily="82" charset="-120"/>
              </a:rPr>
              <a:t>報告完畢，謝謝大家！</a:t>
            </a:r>
            <a:endParaRPr kumimoji="0" lang="zh-TW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2"/>
          </p:nvPr>
        </p:nvSpPr>
        <p:spPr>
          <a:xfrm>
            <a:off x="1116013" y="2924175"/>
            <a:ext cx="3600450" cy="2233613"/>
          </a:xfrm>
        </p:spPr>
        <p:txBody>
          <a:bodyPr/>
          <a:lstStyle/>
          <a:p>
            <a:r>
              <a:rPr lang="zh-TW" altLang="en-US" sz="4000" smtClean="0">
                <a:solidFill>
                  <a:srgbClr val="FF0000"/>
                </a:solidFill>
                <a:latin typeface="華康娃娃體 Std W7"/>
                <a:ea typeface="華康娃娃體 Std W7"/>
                <a:cs typeface="華康娃娃體 Std W7"/>
              </a:rPr>
              <a:t>蠟燭</a:t>
            </a:r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在我們生活中</a:t>
            </a:r>
            <a:r>
              <a:rPr lang="zh-TW" altLang="en-US" sz="4000" smtClean="0">
                <a:solidFill>
                  <a:srgbClr val="FF0000"/>
                </a:solidFill>
                <a:latin typeface="華康娃娃體 Std W7"/>
                <a:ea typeface="華康娃娃體 Std W7"/>
                <a:cs typeface="華康娃娃體 Std W7"/>
              </a:rPr>
              <a:t>扮演</a:t>
            </a:r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著</a:t>
            </a:r>
            <a:r>
              <a:rPr lang="zh-TW" altLang="en-US" sz="4000" smtClean="0">
                <a:solidFill>
                  <a:srgbClr val="FF0000"/>
                </a:solidFill>
                <a:latin typeface="華康娃娃體 Std W7"/>
                <a:ea typeface="華康娃娃體 Std W7"/>
                <a:cs typeface="華康娃娃體 Std W7"/>
              </a:rPr>
              <a:t>神奇的角色</a:t>
            </a:r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。</a:t>
            </a:r>
            <a:endParaRPr lang="en-US" altLang="zh-TW" sz="4000" smtClean="0">
              <a:latin typeface="華康娃娃體 Std W7"/>
              <a:ea typeface="華康娃娃體 Std W7"/>
              <a:cs typeface="華康娃娃體 Std W7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1989138"/>
            <a:ext cx="3049588" cy="4572000"/>
          </a:xfrm>
        </p:spPr>
      </p:pic>
      <p:sp>
        <p:nvSpPr>
          <p:cNvPr id="6" name="矩形 5"/>
          <p:cNvSpPr/>
          <p:nvPr/>
        </p:nvSpPr>
        <p:spPr>
          <a:xfrm>
            <a:off x="611560" y="717376"/>
            <a:ext cx="770485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600" b="1" spc="300" dirty="0">
                <a:ln w="1143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神奇的蠟燭</a:t>
            </a:r>
            <a:endParaRPr kumimoji="0" lang="zh-TW" alt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2"/>
          </p:nvPr>
        </p:nvSpPr>
        <p:spPr>
          <a:xfrm>
            <a:off x="971550" y="2924175"/>
            <a:ext cx="4032250" cy="2233613"/>
          </a:xfrm>
        </p:spPr>
        <p:txBody>
          <a:bodyPr/>
          <a:lstStyle/>
          <a:p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在</a:t>
            </a:r>
            <a:r>
              <a:rPr lang="zh-TW" altLang="en-US" sz="4000" smtClean="0">
                <a:solidFill>
                  <a:srgbClr val="FF0000"/>
                </a:solidFill>
                <a:latin typeface="華康娃娃體 Std W7"/>
                <a:ea typeface="華康娃娃體 Std W7"/>
                <a:cs typeface="華康娃娃體 Std W7"/>
              </a:rPr>
              <a:t>古代</a:t>
            </a:r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，它曾是</a:t>
            </a:r>
            <a:r>
              <a:rPr lang="zh-TW" altLang="en-US" sz="4000" smtClean="0">
                <a:solidFill>
                  <a:srgbClr val="FF0000"/>
                </a:solidFill>
                <a:latin typeface="華康娃娃體 Std W7"/>
                <a:ea typeface="華康娃娃體 Std W7"/>
                <a:cs typeface="華康娃娃體 Std W7"/>
              </a:rPr>
              <a:t>重要的照明工具</a:t>
            </a:r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。</a:t>
            </a:r>
            <a:endParaRPr lang="en-US" altLang="zh-TW" sz="4000" smtClean="0">
              <a:latin typeface="華康娃娃體 Std W7"/>
              <a:ea typeface="華康娃娃體 Std W7"/>
              <a:cs typeface="華康娃娃體 Std W7"/>
            </a:endParaRPr>
          </a:p>
        </p:txBody>
      </p:sp>
      <p:pic>
        <p:nvPicPr>
          <p:cNvPr id="29699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1989138"/>
            <a:ext cx="3049588" cy="4572000"/>
          </a:xfrm>
        </p:spPr>
      </p:pic>
      <p:sp>
        <p:nvSpPr>
          <p:cNvPr id="6" name="矩形 5"/>
          <p:cNvSpPr/>
          <p:nvPr/>
        </p:nvSpPr>
        <p:spPr>
          <a:xfrm>
            <a:off x="611560" y="717376"/>
            <a:ext cx="770485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600" b="1" spc="300" dirty="0">
                <a:ln w="1143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神奇的蠟燭</a:t>
            </a:r>
            <a:endParaRPr kumimoji="0" lang="zh-TW" alt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2"/>
          </p:nvPr>
        </p:nvSpPr>
        <p:spPr>
          <a:xfrm>
            <a:off x="1042988" y="2708275"/>
            <a:ext cx="3600450" cy="2665413"/>
          </a:xfrm>
        </p:spPr>
        <p:txBody>
          <a:bodyPr/>
          <a:lstStyle/>
          <a:p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在現代，雖然有了電燈，</a:t>
            </a:r>
            <a:r>
              <a:rPr lang="zh-TW" altLang="en-US" sz="4000" smtClean="0">
                <a:solidFill>
                  <a:srgbClr val="FF0000"/>
                </a:solidFill>
                <a:latin typeface="華康娃娃體 Std W7"/>
                <a:ea typeface="華康娃娃體 Std W7"/>
                <a:cs typeface="華康娃娃體 Std W7"/>
              </a:rPr>
              <a:t>我們</a:t>
            </a:r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卻還是</a:t>
            </a:r>
            <a:r>
              <a:rPr lang="zh-TW" altLang="en-US" sz="4000" smtClean="0">
                <a:solidFill>
                  <a:srgbClr val="FF0000"/>
                </a:solidFill>
                <a:latin typeface="華康娃娃體 Std W7"/>
                <a:ea typeface="華康娃娃體 Std W7"/>
                <a:cs typeface="華康娃娃體 Std W7"/>
              </a:rPr>
              <a:t>常常熄了燈</a:t>
            </a:r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，</a:t>
            </a:r>
            <a:r>
              <a:rPr lang="zh-TW" altLang="en-US" sz="4000" smtClean="0">
                <a:solidFill>
                  <a:srgbClr val="FF0000"/>
                </a:solidFill>
                <a:latin typeface="華康娃娃體 Std W7"/>
                <a:ea typeface="華康娃娃體 Std W7"/>
                <a:cs typeface="華康娃娃體 Std W7"/>
              </a:rPr>
              <a:t>點燃蠟燭</a:t>
            </a:r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。</a:t>
            </a:r>
            <a:endParaRPr lang="en-US" altLang="zh-TW" sz="4000" smtClean="0">
              <a:latin typeface="華康娃娃體 Std W7"/>
              <a:ea typeface="華康娃娃體 Std W7"/>
              <a:cs typeface="華康娃娃體 Std W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717376"/>
            <a:ext cx="770485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600" b="1" spc="300" dirty="0">
                <a:ln w="1143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神奇的蠟燭</a:t>
            </a:r>
            <a:endParaRPr kumimoji="0" lang="zh-TW" alt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  <p:pic>
        <p:nvPicPr>
          <p:cNvPr id="30723" name="內容版面配置區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989138"/>
            <a:ext cx="30495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2"/>
          </p:nvPr>
        </p:nvSpPr>
        <p:spPr>
          <a:xfrm>
            <a:off x="900113" y="2349500"/>
            <a:ext cx="3959225" cy="3311525"/>
          </a:xfrm>
        </p:spPr>
        <p:txBody>
          <a:bodyPr/>
          <a:lstStyle/>
          <a:p>
            <a:r>
              <a:rPr lang="zh-TW" altLang="en-US" sz="4000" smtClean="0">
                <a:solidFill>
                  <a:srgbClr val="FF0000"/>
                </a:solidFill>
                <a:latin typeface="華康娃娃體 Std W7"/>
                <a:ea typeface="華康娃娃體 Std W7"/>
                <a:cs typeface="華康娃娃體 Std W7"/>
              </a:rPr>
              <a:t>很多時候</a:t>
            </a:r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，像是生日許願時、製造浪漫時、增加氣氛時</a:t>
            </a:r>
            <a:r>
              <a:rPr lang="en-US" altLang="zh-TW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……</a:t>
            </a:r>
            <a:r>
              <a:rPr lang="zh-TW" altLang="en-US" sz="4000" smtClean="0">
                <a:solidFill>
                  <a:srgbClr val="FF0000"/>
                </a:solidFill>
                <a:latin typeface="華康娃娃體 Std W7"/>
                <a:ea typeface="華康娃娃體 Std W7"/>
                <a:cs typeface="華康娃娃體 Std W7"/>
              </a:rPr>
              <a:t>都少不了它</a:t>
            </a:r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。</a:t>
            </a:r>
            <a:endParaRPr lang="en-US" altLang="zh-TW" sz="4000" smtClean="0">
              <a:latin typeface="華康娃娃體 Std W7"/>
              <a:ea typeface="華康娃娃體 Std W7"/>
              <a:cs typeface="華康娃娃體 Std W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717376"/>
            <a:ext cx="770485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600" b="1" spc="300" dirty="0">
                <a:ln w="1143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神奇的蠟燭</a:t>
            </a:r>
            <a:endParaRPr kumimoji="0" lang="zh-TW" alt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  <p:pic>
        <p:nvPicPr>
          <p:cNvPr id="31748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1989138"/>
            <a:ext cx="3049588" cy="457200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2"/>
          </p:nvPr>
        </p:nvSpPr>
        <p:spPr>
          <a:xfrm>
            <a:off x="755650" y="2133600"/>
            <a:ext cx="4176713" cy="4103688"/>
          </a:xfrm>
        </p:spPr>
        <p:txBody>
          <a:bodyPr/>
          <a:lstStyle/>
          <a:p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除了一般常見的蠟燭，</a:t>
            </a:r>
            <a:r>
              <a:rPr lang="zh-TW" altLang="en-US" sz="4000" smtClean="0">
                <a:solidFill>
                  <a:srgbClr val="FF0000"/>
                </a:solidFill>
                <a:latin typeface="華康娃娃體 Std W7"/>
                <a:ea typeface="華康娃娃體 Std W7"/>
                <a:cs typeface="華康娃娃體 Std W7"/>
              </a:rPr>
              <a:t>還有</a:t>
            </a:r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當作居家布置用的</a:t>
            </a:r>
            <a:r>
              <a:rPr lang="zh-TW" altLang="en-US" sz="4000" smtClean="0">
                <a:solidFill>
                  <a:srgbClr val="FF0000"/>
                </a:solidFill>
                <a:latin typeface="華康娃娃體 Std W7"/>
                <a:ea typeface="華康娃娃體 Std W7"/>
                <a:cs typeface="華康娃娃體 Std W7"/>
              </a:rPr>
              <a:t>造型蠟燭</a:t>
            </a:r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、可以產生芬芳氣味的</a:t>
            </a:r>
            <a:r>
              <a:rPr lang="zh-TW" altLang="en-US" sz="4000" smtClean="0">
                <a:solidFill>
                  <a:srgbClr val="FF0000"/>
                </a:solidFill>
                <a:latin typeface="華康娃娃體 Std W7"/>
                <a:ea typeface="華康娃娃體 Std W7"/>
                <a:cs typeface="華康娃娃體 Std W7"/>
              </a:rPr>
              <a:t>芳香蠟燭</a:t>
            </a:r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等等，用途相當廣泛。</a:t>
            </a:r>
            <a:endParaRPr lang="en-US" altLang="zh-TW" sz="4000" smtClean="0">
              <a:latin typeface="華康娃娃體 Std W7"/>
              <a:ea typeface="華康娃娃體 Std W7"/>
              <a:cs typeface="華康娃娃體 Std W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717376"/>
            <a:ext cx="770485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600" b="1" spc="300" dirty="0">
                <a:ln w="1143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神奇的蠟燭</a:t>
            </a:r>
            <a:endParaRPr kumimoji="0" lang="zh-TW" alt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  <p:pic>
        <p:nvPicPr>
          <p:cNvPr id="32771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1989138"/>
            <a:ext cx="3049588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2"/>
          </p:nvPr>
        </p:nvSpPr>
        <p:spPr>
          <a:xfrm>
            <a:off x="827088" y="2924175"/>
            <a:ext cx="3889375" cy="2376488"/>
          </a:xfrm>
        </p:spPr>
        <p:txBody>
          <a:bodyPr/>
          <a:lstStyle/>
          <a:p>
            <a:r>
              <a:rPr lang="zh-TW" altLang="en-US" sz="4000" smtClean="0">
                <a:solidFill>
                  <a:srgbClr val="FF0000"/>
                </a:solidFill>
                <a:latin typeface="華康娃娃體 Std W7"/>
                <a:ea typeface="華康娃娃體 Std W7"/>
                <a:cs typeface="華康娃娃體 Std W7"/>
              </a:rPr>
              <a:t>多數人的家中</a:t>
            </a:r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，總是</a:t>
            </a:r>
            <a:r>
              <a:rPr lang="zh-TW" altLang="en-US" sz="4000" smtClean="0">
                <a:solidFill>
                  <a:srgbClr val="FF0000"/>
                </a:solidFill>
                <a:latin typeface="華康娃娃體 Std W7"/>
                <a:ea typeface="華康娃娃體 Std W7"/>
                <a:cs typeface="華康娃娃體 Std W7"/>
              </a:rPr>
              <a:t>少不了蠟燭</a:t>
            </a:r>
            <a:r>
              <a:rPr lang="zh-TW" altLang="en-US" sz="4000" smtClean="0">
                <a:solidFill>
                  <a:srgbClr val="008000"/>
                </a:solidFill>
                <a:latin typeface="華康娃娃體 Std W7"/>
                <a:ea typeface="華康娃娃體 Std W7"/>
                <a:cs typeface="華康娃娃體 Std W7"/>
              </a:rPr>
              <a:t>。</a:t>
            </a:r>
            <a:endParaRPr lang="en-US" altLang="zh-TW" sz="4000" smtClean="0">
              <a:solidFill>
                <a:srgbClr val="008000"/>
              </a:solidFill>
              <a:latin typeface="華康娃娃體 Std W7"/>
              <a:ea typeface="華康娃娃體 Std W7"/>
              <a:cs typeface="華康娃娃體 Std W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717376"/>
            <a:ext cx="770485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600" b="1" spc="300" dirty="0">
                <a:ln w="1143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華康海報體 Std W12" pitchFamily="82" charset="-120"/>
                <a:ea typeface="華康海報體 Std W12" pitchFamily="82" charset="-120"/>
              </a:rPr>
              <a:t>神奇的蠟燭</a:t>
            </a:r>
            <a:endParaRPr kumimoji="0" lang="zh-TW" altLang="en-US" sz="6600" b="1" spc="300" dirty="0">
              <a:ln w="11430" cmpd="sng">
                <a:solidFill>
                  <a:schemeClr val="bg2">
                    <a:lumMod val="25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華康海報體 Std W12" pitchFamily="82" charset="-120"/>
              <a:ea typeface="華康海報體 Std W12" pitchFamily="82" charset="-120"/>
            </a:endParaRPr>
          </a:p>
        </p:txBody>
      </p:sp>
      <p:pic>
        <p:nvPicPr>
          <p:cNvPr id="3379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1989138"/>
            <a:ext cx="3049588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7463" y="0"/>
            <a:ext cx="9161463" cy="6858000"/>
          </a:xfrm>
        </p:spPr>
      </p:pic>
      <p:sp>
        <p:nvSpPr>
          <p:cNvPr id="6" name="矩形 5"/>
          <p:cNvSpPr/>
          <p:nvPr/>
        </p:nvSpPr>
        <p:spPr>
          <a:xfrm>
            <a:off x="1322472" y="404664"/>
            <a:ext cx="741682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b="1" dirty="0">
                <a:ln>
                  <a:solidFill>
                    <a:srgbClr val="FFFFFF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榜書體 Std W8" pitchFamily="66" charset="-120"/>
                <a:ea typeface="華康榜書體 Std W8" pitchFamily="66" charset="-120"/>
              </a:rPr>
              <a:t>但是，沒用完的蠟燭怎麼辦呢？</a:t>
            </a:r>
            <a:endParaRPr kumimoji="0" lang="en-US" altLang="zh-TW" sz="7200" b="1" dirty="0">
              <a:ln>
                <a:solidFill>
                  <a:srgbClr val="FFFFFF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榜書體 Std W8" pitchFamily="66" charset="-120"/>
              <a:ea typeface="華康榜書體 Std W8" pitchFamily="66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1717" y="5517232"/>
            <a:ext cx="793358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dirty="0">
                <a:ln>
                  <a:solidFill>
                    <a:srgbClr val="CCECFF"/>
                  </a:solidFill>
                </a:ln>
                <a:solidFill>
                  <a:srgbClr val="00B050"/>
                </a:solidFill>
                <a:latin typeface="華康榜書體 Std W8" pitchFamily="66" charset="-120"/>
                <a:ea typeface="華康榜書體 Std W8" pitchFamily="66" charset="-120"/>
              </a:rPr>
              <a:t>是不是有再利用的好方法呢</a:t>
            </a:r>
            <a:r>
              <a:rPr kumimoji="0" lang="en-US" altLang="zh-TW" sz="4800" dirty="0">
                <a:ln>
                  <a:solidFill>
                    <a:srgbClr val="CCECFF"/>
                  </a:solidFill>
                </a:ln>
                <a:solidFill>
                  <a:srgbClr val="00B050"/>
                </a:solidFill>
                <a:latin typeface="華康榜書體 Std W8" pitchFamily="66" charset="-120"/>
                <a:ea typeface="華康榜書體 Std W8" pitchFamily="66" charset="-120"/>
              </a:rPr>
              <a:t>?</a:t>
            </a:r>
            <a:endParaRPr kumimoji="0" lang="zh-TW" altLang="en-US" sz="4800" dirty="0">
              <a:ln>
                <a:solidFill>
                  <a:srgbClr val="CCECFF"/>
                </a:solidFill>
              </a:ln>
              <a:solidFill>
                <a:srgbClr val="00B050"/>
              </a:solidFill>
              <a:latin typeface="華康榜書體 Std W8" pitchFamily="66" charset="-120"/>
              <a:ea typeface="華康榜書體 Std W8" pitchFamily="66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33175" y="3140968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自然力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462</Words>
  <Application>Microsoft Office PowerPoint</Application>
  <PresentationFormat>On-screen Show (4:3)</PresentationFormat>
  <Paragraphs>40</Paragraphs>
  <Slides>22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簡報設計範本</vt:lpstr>
      </vt:variant>
      <vt:variant>
        <vt:i4>11</vt:i4>
      </vt:variant>
      <vt:variant>
        <vt:lpstr>投影片標題</vt:lpstr>
      </vt:variant>
      <vt:variant>
        <vt:i4>22</vt:i4>
      </vt:variant>
    </vt:vector>
  </HeadingPairs>
  <TitlesOfParts>
    <vt:vector size="45" baseType="lpstr">
      <vt:lpstr>Constantia</vt:lpstr>
      <vt:lpstr>新細明體</vt:lpstr>
      <vt:lpstr>Arial</vt:lpstr>
      <vt:lpstr>Calibri</vt:lpstr>
      <vt:lpstr>微軟正黑體</vt:lpstr>
      <vt:lpstr>Wingdings 2</vt:lpstr>
      <vt:lpstr>Century Schoolbook</vt:lpstr>
      <vt:lpstr>Wingdings</vt:lpstr>
      <vt:lpstr>華康娃娃體 Std W7</vt:lpstr>
      <vt:lpstr>華康棒棒體 Std W5</vt:lpstr>
      <vt:lpstr>華康儷黑 Std W5</vt:lpstr>
      <vt:lpstr>華康平劇體 Std W7</vt:lpstr>
      <vt:lpstr>流線</vt:lpstr>
      <vt:lpstr>壁窗</vt:lpstr>
      <vt:lpstr>流線</vt:lpstr>
      <vt:lpstr>流線</vt:lpstr>
      <vt:lpstr>流線</vt:lpstr>
      <vt:lpstr>壁窗</vt:lpstr>
      <vt:lpstr>壁窗</vt:lpstr>
      <vt:lpstr>壁窗</vt:lpstr>
      <vt:lpstr>壁窗</vt:lpstr>
      <vt:lpstr>壁窗</vt:lpstr>
      <vt:lpstr>壁窗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環保彩色蠟燭</dc:title>
  <dc:creator>jm</dc:creator>
  <cp:lastModifiedBy>MPC</cp:lastModifiedBy>
  <cp:revision>72</cp:revision>
  <dcterms:created xsi:type="dcterms:W3CDTF">2013-08-21T08:22:34Z</dcterms:created>
  <dcterms:modified xsi:type="dcterms:W3CDTF">2013-09-09T06:30:52Z</dcterms:modified>
</cp:coreProperties>
</file>