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2617267-9D2D-43EC-BAB0-A6EAE7E69394}" type="datetimeFigureOut">
              <a:rPr lang="zh-TW" altLang="en-US" smtClean="0"/>
              <a:t>2016/9/20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35EF022-5B60-4C0E-A9A8-2556006EF01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7267-9D2D-43EC-BAB0-A6EAE7E69394}" type="datetimeFigureOut">
              <a:rPr lang="zh-TW" altLang="en-US" smtClean="0"/>
              <a:t>2016/9/20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F022-5B60-4C0E-A9A8-2556006EF01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7267-9D2D-43EC-BAB0-A6EAE7E69394}" type="datetimeFigureOut">
              <a:rPr lang="zh-TW" altLang="en-US" smtClean="0"/>
              <a:t>2016/9/20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F022-5B60-4C0E-A9A8-2556006EF01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2617267-9D2D-43EC-BAB0-A6EAE7E69394}" type="datetimeFigureOut">
              <a:rPr lang="zh-TW" altLang="en-US" smtClean="0"/>
              <a:t>2016/9/20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35EF022-5B60-4C0E-A9A8-2556006EF01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2617267-9D2D-43EC-BAB0-A6EAE7E69394}" type="datetimeFigureOut">
              <a:rPr lang="zh-TW" altLang="en-US" smtClean="0"/>
              <a:t>2016/9/20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35EF022-5B60-4C0E-A9A8-2556006EF01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7267-9D2D-43EC-BAB0-A6EAE7E69394}" type="datetimeFigureOut">
              <a:rPr lang="zh-TW" altLang="en-US" smtClean="0"/>
              <a:t>2016/9/20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F022-5B60-4C0E-A9A8-2556006EF01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7267-9D2D-43EC-BAB0-A6EAE7E69394}" type="datetimeFigureOut">
              <a:rPr lang="zh-TW" altLang="en-US" smtClean="0"/>
              <a:t>2016/9/20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F022-5B60-4C0E-A9A8-2556006EF01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2617267-9D2D-43EC-BAB0-A6EAE7E69394}" type="datetimeFigureOut">
              <a:rPr lang="zh-TW" altLang="en-US" smtClean="0"/>
              <a:t>2016/9/20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35EF022-5B60-4C0E-A9A8-2556006EF01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7267-9D2D-43EC-BAB0-A6EAE7E69394}" type="datetimeFigureOut">
              <a:rPr lang="zh-TW" altLang="en-US" smtClean="0"/>
              <a:t>2016/9/20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F022-5B60-4C0E-A9A8-2556006EF01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2617267-9D2D-43EC-BAB0-A6EAE7E69394}" type="datetimeFigureOut">
              <a:rPr lang="zh-TW" altLang="en-US" smtClean="0"/>
              <a:t>2016/9/20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35EF022-5B60-4C0E-A9A8-2556006EF01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2617267-9D2D-43EC-BAB0-A6EAE7E69394}" type="datetimeFigureOut">
              <a:rPr lang="zh-TW" altLang="en-US" smtClean="0"/>
              <a:t>2016/9/20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35EF022-5B60-4C0E-A9A8-2556006EF01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2617267-9D2D-43EC-BAB0-A6EAE7E69394}" type="datetimeFigureOut">
              <a:rPr lang="zh-TW" altLang="en-US" smtClean="0"/>
              <a:t>2016/9/20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35EF022-5B60-4C0E-A9A8-2556006EF01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67744" y="1628800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en-US" altLang="zh-TW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105</a:t>
            </a:r>
            <a:r>
              <a:rPr lang="zh-TW" altLang="zh-TW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年麥哲倫探索築夢計畫執行報告</a:t>
            </a:r>
            <a:r>
              <a:rPr lang="zh-TW" altLang="zh-TW" sz="4000" dirty="0" smtClean="0"/>
              <a:t/>
            </a:r>
            <a:br>
              <a:rPr lang="zh-TW" altLang="zh-TW" sz="4000" dirty="0" smtClean="0"/>
            </a:br>
            <a:endParaRPr lang="zh-TW" altLang="en-US" sz="4000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971800" y="4077072"/>
            <a:ext cx="5560640" cy="936104"/>
          </a:xfrm>
        </p:spPr>
        <p:txBody>
          <a:bodyPr>
            <a:normAutofit fontScale="92500" lnSpcReduction="20000"/>
          </a:bodyPr>
          <a:lstStyle/>
          <a:p>
            <a:r>
              <a:rPr lang="zh-TW" altLang="zh-TW" sz="3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報告人：三年愛班 陳瑩</a:t>
            </a:r>
            <a:r>
              <a:rPr lang="zh-TW" altLang="zh-TW" sz="3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融</a:t>
            </a:r>
            <a:endParaRPr lang="en-US" altLang="zh-TW" sz="3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指導老師：陳瑞欽老師</a:t>
            </a:r>
            <a:endParaRPr lang="zh-TW" altLang="zh-TW" sz="3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"/>
          </p:nvPr>
        </p:nvSpPr>
        <p:spPr>
          <a:xfrm>
            <a:off x="1979712" y="1772816"/>
            <a:ext cx="4608512" cy="1008112"/>
          </a:xfrm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en-US" altLang="zh-TW" sz="3000" b="0" dirty="0" smtClean="0">
                <a:latin typeface="微軟正黑體" pitchFamily="34" charset="-120"/>
                <a:ea typeface="微軟正黑體" pitchFamily="34" charset="-120"/>
              </a:rPr>
              <a:t>(3</a:t>
            </a:r>
            <a:r>
              <a:rPr lang="en-US" altLang="zh-TW" sz="3000" b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3200" b="0" dirty="0" smtClean="0">
                <a:latin typeface="微軟正黑體" pitchFamily="34" charset="-120"/>
                <a:ea typeface="微軟正黑體" pitchFamily="34" charset="-120"/>
              </a:rPr>
              <a:t>蘆薈</a:t>
            </a:r>
            <a:r>
              <a:rPr lang="zh-TW" altLang="en-US" sz="3200" b="0" dirty="0" smtClean="0">
                <a:latin typeface="微軟正黑體" pitchFamily="34" charset="-120"/>
                <a:ea typeface="微軟正黑體" pitchFamily="34" charset="-120"/>
              </a:rPr>
              <a:t>果肉約準備一碗</a:t>
            </a:r>
            <a:endParaRPr lang="zh-TW" altLang="zh-TW" sz="3200" b="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539552" y="548680"/>
            <a:ext cx="7704856" cy="136815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zh-TW" altLang="en-US" sz="51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100" b="1" dirty="0" smtClean="0">
                <a:latin typeface="微軟正黑體" pitchFamily="34" charset="-120"/>
                <a:ea typeface="微軟正黑體" pitchFamily="34" charset="-120"/>
              </a:rPr>
              <a:t>製作</a:t>
            </a:r>
            <a:r>
              <a:rPr lang="zh-TW" altLang="en-US" sz="4100" b="1" dirty="0">
                <a:latin typeface="微軟正黑體" pitchFamily="34" charset="-120"/>
                <a:ea typeface="微軟正黑體" pitchFamily="34" charset="-120"/>
              </a:rPr>
              <a:t>過程</a:t>
            </a:r>
            <a:r>
              <a:rPr lang="zh-TW" altLang="zh-TW" sz="410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41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endParaRPr kumimoji="0" lang="zh-TW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zh-TW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99592" y="1124744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二、</a:t>
            </a:r>
            <a:r>
              <a:rPr lang="zh-TW" altLang="zh-TW" sz="2800" b="1" u="dbl" dirty="0">
                <a:latin typeface="微軟正黑體" pitchFamily="34" charset="-120"/>
                <a:ea typeface="微軟正黑體" pitchFamily="34" charset="-120"/>
              </a:rPr>
              <a:t>取出蘆薈果肉</a:t>
            </a:r>
            <a:endParaRPr lang="zh-TW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 descr="IMG_20160703_09242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2852936"/>
            <a:ext cx="4320480" cy="2780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矩形 12"/>
          <p:cNvSpPr/>
          <p:nvPr/>
        </p:nvSpPr>
        <p:spPr>
          <a:xfrm>
            <a:off x="1691680" y="5877272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注意：蘆薈外皮有大黃素易引起過敏，可帶手套處理。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 txBox="1">
            <a:spLocks/>
          </p:cNvSpPr>
          <p:nvPr/>
        </p:nvSpPr>
        <p:spPr>
          <a:xfrm>
            <a:off x="539552" y="548680"/>
            <a:ext cx="7704856" cy="136815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zh-TW" altLang="en-US" sz="51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100" b="1" dirty="0" smtClean="0">
                <a:latin typeface="微軟正黑體" pitchFamily="34" charset="-120"/>
                <a:ea typeface="微軟正黑體" pitchFamily="34" charset="-120"/>
              </a:rPr>
              <a:t>製作</a:t>
            </a:r>
            <a:r>
              <a:rPr lang="zh-TW" altLang="en-US" sz="4100" b="1" dirty="0">
                <a:latin typeface="微軟正黑體" pitchFamily="34" charset="-120"/>
                <a:ea typeface="微軟正黑體" pitchFamily="34" charset="-120"/>
              </a:rPr>
              <a:t>過程</a:t>
            </a:r>
            <a:r>
              <a:rPr lang="zh-TW" altLang="zh-TW" sz="410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41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endParaRPr kumimoji="0" lang="zh-TW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zh-TW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99592" y="1124744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三、</a:t>
            </a:r>
            <a:r>
              <a:rPr lang="zh-TW" altLang="zh-TW" sz="2800" b="1" u="dbl" dirty="0">
                <a:latin typeface="微軟正黑體" pitchFamily="34" charset="-120"/>
                <a:ea typeface="微軟正黑體" pitchFamily="34" charset="-120"/>
              </a:rPr>
              <a:t>材料混合製作清潔劑</a:t>
            </a:r>
            <a:endParaRPr lang="zh-TW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版面配置區 4"/>
          <p:cNvSpPr>
            <a:spLocks noGrp="1"/>
          </p:cNvSpPr>
          <p:nvPr>
            <p:ph type="body" sz="quarter" idx="1"/>
          </p:nvPr>
        </p:nvSpPr>
        <p:spPr>
          <a:xfrm>
            <a:off x="899592" y="1844824"/>
            <a:ext cx="7344816" cy="936104"/>
          </a:xfrm>
          <a:solidFill>
            <a:schemeClr val="accent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en-US" altLang="zh-TW" sz="3000" b="0" dirty="0" smtClean="0"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zh-TW" sz="3000" b="0" dirty="0" smtClean="0">
                <a:latin typeface="微軟正黑體" pitchFamily="34" charset="-120"/>
                <a:ea typeface="微軟正黑體" pitchFamily="34" charset="-120"/>
              </a:rPr>
              <a:t>蘆薈果肉</a:t>
            </a:r>
            <a:r>
              <a:rPr lang="en-US" altLang="zh-TW" sz="3000" b="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zh-TW" sz="3000" b="0" dirty="0" smtClean="0">
                <a:latin typeface="微軟正黑體" pitchFamily="34" charset="-120"/>
                <a:ea typeface="微軟正黑體" pitchFamily="34" charset="-120"/>
              </a:rPr>
              <a:t>碗</a:t>
            </a:r>
            <a:r>
              <a:rPr lang="en-US" altLang="zh-TW" sz="3000" b="0" dirty="0" smtClean="0">
                <a:latin typeface="微軟正黑體" pitchFamily="34" charset="-120"/>
                <a:ea typeface="微軟正黑體" pitchFamily="34" charset="-120"/>
              </a:rPr>
              <a:t> + </a:t>
            </a:r>
            <a:r>
              <a:rPr lang="zh-TW" altLang="zh-TW" sz="3000" b="0" dirty="0" smtClean="0">
                <a:latin typeface="微軟正黑體" pitchFamily="34" charset="-120"/>
                <a:ea typeface="微軟正黑體" pitchFamily="34" charset="-120"/>
              </a:rPr>
              <a:t>鹽</a:t>
            </a:r>
            <a:r>
              <a:rPr lang="en-US" altLang="zh-TW" sz="3000" b="0" dirty="0" smtClean="0">
                <a:latin typeface="微軟正黑體" pitchFamily="34" charset="-120"/>
                <a:ea typeface="微軟正黑體" pitchFamily="34" charset="-120"/>
              </a:rPr>
              <a:t>330</a:t>
            </a:r>
            <a:r>
              <a:rPr lang="zh-TW" altLang="zh-TW" sz="3000" b="0" dirty="0" smtClean="0">
                <a:latin typeface="微軟正黑體" pitchFamily="34" charset="-120"/>
                <a:ea typeface="微軟正黑體" pitchFamily="34" charset="-120"/>
              </a:rPr>
              <a:t>克</a:t>
            </a:r>
            <a:r>
              <a:rPr lang="en-US" altLang="zh-TW" sz="3000" b="0" dirty="0" smtClean="0">
                <a:latin typeface="微軟正黑體" pitchFamily="34" charset="-120"/>
                <a:ea typeface="微軟正黑體" pitchFamily="34" charset="-120"/>
              </a:rPr>
              <a:t> + </a:t>
            </a:r>
            <a:r>
              <a:rPr lang="zh-TW" altLang="zh-TW" sz="3000" b="0" dirty="0" smtClean="0">
                <a:latin typeface="微軟正黑體" pitchFamily="34" charset="-120"/>
                <a:ea typeface="微軟正黑體" pitchFamily="34" charset="-120"/>
              </a:rPr>
              <a:t>少量純淨水</a:t>
            </a:r>
            <a:r>
              <a:rPr lang="en-US" altLang="zh-TW" sz="3000" b="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000" b="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000" b="0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zh-TW" sz="3000" b="0" dirty="0" smtClean="0">
                <a:latin typeface="微軟正黑體" pitchFamily="34" charset="-120"/>
                <a:ea typeface="微軟正黑體" pitchFamily="34" charset="-120"/>
              </a:rPr>
              <a:t>混合 使用果汁機打汁</a:t>
            </a:r>
          </a:p>
        </p:txBody>
      </p:sp>
      <p:pic>
        <p:nvPicPr>
          <p:cNvPr id="12" name="圖片 11" descr="IMG_20160703_10054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656" y="2996952"/>
            <a:ext cx="273630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圖片 12" descr="IMG_20160703_10072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4008" y="2996952"/>
            <a:ext cx="252028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 txBox="1">
            <a:spLocks/>
          </p:cNvSpPr>
          <p:nvPr/>
        </p:nvSpPr>
        <p:spPr>
          <a:xfrm>
            <a:off x="539552" y="548680"/>
            <a:ext cx="7704856" cy="136815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zh-TW" altLang="en-US" sz="51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100" b="1" dirty="0" smtClean="0">
                <a:latin typeface="微軟正黑體" pitchFamily="34" charset="-120"/>
                <a:ea typeface="微軟正黑體" pitchFamily="34" charset="-120"/>
              </a:rPr>
              <a:t>製作</a:t>
            </a:r>
            <a:r>
              <a:rPr lang="zh-TW" altLang="en-US" sz="4100" b="1" dirty="0">
                <a:latin typeface="微軟正黑體" pitchFamily="34" charset="-120"/>
                <a:ea typeface="微軟正黑體" pitchFamily="34" charset="-120"/>
              </a:rPr>
              <a:t>過程</a:t>
            </a:r>
            <a:r>
              <a:rPr lang="zh-TW" altLang="zh-TW" sz="410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41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endParaRPr kumimoji="0" lang="zh-TW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zh-TW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99592" y="1124744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三、</a:t>
            </a:r>
            <a:r>
              <a:rPr lang="zh-TW" altLang="zh-TW" sz="2800" b="1" u="dbl" dirty="0">
                <a:latin typeface="微軟正黑體" pitchFamily="34" charset="-120"/>
                <a:ea typeface="微軟正黑體" pitchFamily="34" charset="-120"/>
              </a:rPr>
              <a:t>材料混合製作清潔劑</a:t>
            </a:r>
            <a:endParaRPr lang="zh-TW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版面配置區 4"/>
          <p:cNvSpPr>
            <a:spLocks noGrp="1"/>
          </p:cNvSpPr>
          <p:nvPr>
            <p:ph type="body" sz="quarter" idx="1"/>
          </p:nvPr>
        </p:nvSpPr>
        <p:spPr>
          <a:xfrm>
            <a:off x="1979712" y="1772816"/>
            <a:ext cx="5040560" cy="720080"/>
          </a:xfrm>
          <a:solidFill>
            <a:schemeClr val="accent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/>
          <a:lstStyle/>
          <a:p>
            <a:pPr lvl="0"/>
            <a:r>
              <a:rPr lang="en-US" altLang="zh-TW" sz="3000" b="0" dirty="0" smtClean="0"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zh-TW" sz="3200" b="0" dirty="0" smtClean="0">
                <a:latin typeface="微軟正黑體" pitchFamily="34" charset="-120"/>
                <a:ea typeface="微軟正黑體" pitchFamily="34" charset="-120"/>
              </a:rPr>
              <a:t>倒入</a:t>
            </a:r>
            <a:r>
              <a:rPr lang="en-US" altLang="zh-TW" sz="3200" b="0" dirty="0" smtClean="0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zh-TW" sz="3200" b="0" dirty="0" smtClean="0">
                <a:latin typeface="微軟正黑體" pitchFamily="34" charset="-120"/>
                <a:ea typeface="微軟正黑體" pitchFamily="34" charset="-120"/>
              </a:rPr>
              <a:t>公升礦泉水空桶中</a:t>
            </a:r>
          </a:p>
        </p:txBody>
      </p:sp>
      <p:pic>
        <p:nvPicPr>
          <p:cNvPr id="10" name="圖片 9" descr="IMG_20160703_10082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3808" y="2780928"/>
            <a:ext cx="316835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 txBox="1">
            <a:spLocks/>
          </p:cNvSpPr>
          <p:nvPr/>
        </p:nvSpPr>
        <p:spPr>
          <a:xfrm>
            <a:off x="539552" y="548680"/>
            <a:ext cx="7704856" cy="136815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zh-TW" altLang="en-US" sz="51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100" b="1" dirty="0" smtClean="0">
                <a:latin typeface="微軟正黑體" pitchFamily="34" charset="-120"/>
                <a:ea typeface="微軟正黑體" pitchFamily="34" charset="-120"/>
              </a:rPr>
              <a:t>製作</a:t>
            </a:r>
            <a:r>
              <a:rPr lang="zh-TW" altLang="en-US" sz="4100" b="1" dirty="0">
                <a:latin typeface="微軟正黑體" pitchFamily="34" charset="-120"/>
                <a:ea typeface="微軟正黑體" pitchFamily="34" charset="-120"/>
              </a:rPr>
              <a:t>過程</a:t>
            </a:r>
            <a:r>
              <a:rPr lang="zh-TW" altLang="zh-TW" sz="410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41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endParaRPr kumimoji="0" lang="zh-TW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zh-TW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99592" y="1124744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三、</a:t>
            </a:r>
            <a:r>
              <a:rPr lang="zh-TW" altLang="zh-TW" sz="2800" b="1" u="dbl" dirty="0">
                <a:latin typeface="微軟正黑體" pitchFamily="34" charset="-120"/>
                <a:ea typeface="微軟正黑體" pitchFamily="34" charset="-120"/>
              </a:rPr>
              <a:t>材料混合製作清潔劑</a:t>
            </a:r>
            <a:endParaRPr lang="zh-TW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版面配置區 4"/>
          <p:cNvSpPr>
            <a:spLocks noGrp="1"/>
          </p:cNvSpPr>
          <p:nvPr>
            <p:ph type="body" sz="quarter" idx="1"/>
          </p:nvPr>
        </p:nvSpPr>
        <p:spPr>
          <a:xfrm>
            <a:off x="755576" y="1844824"/>
            <a:ext cx="3744416" cy="936104"/>
          </a:xfrm>
          <a:solidFill>
            <a:schemeClr val="accent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en-US" altLang="zh-TW" sz="3000" b="0" dirty="0" smtClean="0">
                <a:latin typeface="微軟正黑體" pitchFamily="34" charset="-120"/>
                <a:ea typeface="微軟正黑體" pitchFamily="34" charset="-120"/>
              </a:rPr>
              <a:t>(3)</a:t>
            </a:r>
            <a:r>
              <a:rPr lang="zh-TW" altLang="zh-TW" sz="3000" b="0" dirty="0" smtClean="0">
                <a:latin typeface="微軟正黑體" pitchFamily="34" charset="-120"/>
                <a:ea typeface="微軟正黑體" pitchFamily="34" charset="-120"/>
              </a:rPr>
              <a:t>加入</a:t>
            </a:r>
            <a:r>
              <a:rPr lang="en-US" altLang="zh-TW" sz="3000" b="0" dirty="0" smtClean="0">
                <a:latin typeface="微軟正黑體" pitchFamily="34" charset="-120"/>
                <a:ea typeface="微軟正黑體" pitchFamily="34" charset="-120"/>
              </a:rPr>
              <a:t>500</a:t>
            </a:r>
            <a:r>
              <a:rPr lang="zh-TW" altLang="zh-TW" sz="3000" b="0" dirty="0" smtClean="0">
                <a:latin typeface="微軟正黑體" pitchFamily="34" charset="-120"/>
                <a:ea typeface="微軟正黑體" pitchFamily="34" charset="-120"/>
              </a:rPr>
              <a:t>毫升檸檬</a:t>
            </a:r>
            <a:r>
              <a:rPr lang="en-US" altLang="zh-TW" sz="3000" b="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000" b="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000" b="0" dirty="0" smtClean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zh-TW" sz="3000" b="0" dirty="0" smtClean="0">
                <a:latin typeface="微軟正黑體" pitchFamily="34" charset="-120"/>
                <a:ea typeface="微軟正黑體" pitchFamily="34" charset="-120"/>
              </a:rPr>
              <a:t>精油酒精</a:t>
            </a:r>
            <a:endParaRPr lang="zh-TW" altLang="zh-TW" sz="3200" b="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版面配置區 4"/>
          <p:cNvSpPr>
            <a:spLocks noGrp="1"/>
          </p:cNvSpPr>
          <p:nvPr>
            <p:ph type="body" sz="quarter" idx="1"/>
          </p:nvPr>
        </p:nvSpPr>
        <p:spPr>
          <a:xfrm>
            <a:off x="4716016" y="1844824"/>
            <a:ext cx="3744416" cy="936104"/>
          </a:xfrm>
          <a:solidFill>
            <a:schemeClr val="accent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en-US" altLang="zh-TW" sz="3000" b="0" dirty="0" smtClean="0">
                <a:latin typeface="微軟正黑體" pitchFamily="34" charset="-120"/>
                <a:ea typeface="微軟正黑體" pitchFamily="34" charset="-120"/>
              </a:rPr>
              <a:t>(4)</a:t>
            </a:r>
            <a:r>
              <a:rPr lang="zh-TW" altLang="zh-TW" sz="3000" b="0" dirty="0" smtClean="0">
                <a:latin typeface="微軟正黑體" pitchFamily="34" charset="-120"/>
                <a:ea typeface="微軟正黑體" pitchFamily="34" charset="-120"/>
              </a:rPr>
              <a:t>加入</a:t>
            </a:r>
            <a:r>
              <a:rPr lang="en-US" altLang="zh-TW" sz="3000" b="0" dirty="0" smtClean="0">
                <a:latin typeface="微軟正黑體" pitchFamily="34" charset="-120"/>
                <a:ea typeface="微軟正黑體" pitchFamily="34" charset="-120"/>
              </a:rPr>
              <a:t>330</a:t>
            </a:r>
            <a:r>
              <a:rPr lang="zh-TW" altLang="zh-TW" sz="3000" b="0" dirty="0" smtClean="0">
                <a:latin typeface="微軟正黑體" pitchFamily="34" charset="-120"/>
                <a:ea typeface="微軟正黑體" pitchFamily="34" charset="-120"/>
              </a:rPr>
              <a:t>毫升椰子</a:t>
            </a:r>
            <a:r>
              <a:rPr lang="en-US" altLang="zh-TW" sz="3000" b="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000" b="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000" b="0" dirty="0" smtClean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zh-TW" sz="3000" b="0" dirty="0" smtClean="0">
                <a:latin typeface="微軟正黑體" pitchFamily="34" charset="-120"/>
                <a:ea typeface="微軟正黑體" pitchFamily="34" charset="-120"/>
              </a:rPr>
              <a:t>油起泡劑</a:t>
            </a:r>
          </a:p>
        </p:txBody>
      </p:sp>
      <p:pic>
        <p:nvPicPr>
          <p:cNvPr id="11" name="圖片 10" descr="IMG_20160703_10124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6" y="3068960"/>
            <a:ext cx="324036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圖片 11" descr="IMG_20160703_10143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4048" y="2996952"/>
            <a:ext cx="2952328" cy="3070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 txBox="1">
            <a:spLocks/>
          </p:cNvSpPr>
          <p:nvPr/>
        </p:nvSpPr>
        <p:spPr>
          <a:xfrm>
            <a:off x="539552" y="548680"/>
            <a:ext cx="7704856" cy="136815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zh-TW" altLang="en-US" sz="51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100" b="1" dirty="0" smtClean="0">
                <a:latin typeface="微軟正黑體" pitchFamily="34" charset="-120"/>
                <a:ea typeface="微軟正黑體" pitchFamily="34" charset="-120"/>
              </a:rPr>
              <a:t>製作</a:t>
            </a:r>
            <a:r>
              <a:rPr lang="zh-TW" altLang="en-US" sz="4100" b="1" dirty="0">
                <a:latin typeface="微軟正黑體" pitchFamily="34" charset="-120"/>
                <a:ea typeface="微軟正黑體" pitchFamily="34" charset="-120"/>
              </a:rPr>
              <a:t>過程</a:t>
            </a:r>
            <a:r>
              <a:rPr lang="zh-TW" altLang="zh-TW" sz="410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41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endParaRPr kumimoji="0" lang="zh-TW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zh-TW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99592" y="1124744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三、</a:t>
            </a:r>
            <a:r>
              <a:rPr lang="zh-TW" altLang="zh-TW" sz="2800" b="1" u="dbl" dirty="0">
                <a:latin typeface="微軟正黑體" pitchFamily="34" charset="-120"/>
                <a:ea typeface="微軟正黑體" pitchFamily="34" charset="-120"/>
              </a:rPr>
              <a:t>材料混合製作清潔劑</a:t>
            </a:r>
            <a:endParaRPr lang="zh-TW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版面配置區 4"/>
          <p:cNvSpPr>
            <a:spLocks noGrp="1"/>
          </p:cNvSpPr>
          <p:nvPr>
            <p:ph type="body" sz="quarter" idx="1"/>
          </p:nvPr>
        </p:nvSpPr>
        <p:spPr>
          <a:xfrm>
            <a:off x="395536" y="1844824"/>
            <a:ext cx="4104456" cy="936104"/>
          </a:xfrm>
          <a:solidFill>
            <a:schemeClr val="accent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/>
          <a:lstStyle/>
          <a:p>
            <a:pPr lvl="0" algn="ctr"/>
            <a:r>
              <a:rPr lang="en-US" altLang="zh-TW" sz="3000" b="0" dirty="0" smtClean="0">
                <a:latin typeface="微軟正黑體" pitchFamily="34" charset="-120"/>
                <a:ea typeface="微軟正黑體" pitchFamily="34" charset="-120"/>
              </a:rPr>
              <a:t>(5)</a:t>
            </a:r>
            <a:r>
              <a:rPr lang="zh-TW" altLang="zh-TW" sz="3000" b="0" dirty="0" smtClean="0">
                <a:latin typeface="微軟正黑體" pitchFamily="34" charset="-120"/>
                <a:ea typeface="微軟正黑體" pitchFamily="34" charset="-120"/>
              </a:rPr>
              <a:t>加入純淨水到</a:t>
            </a:r>
            <a:r>
              <a:rPr lang="en-US" altLang="zh-TW" sz="3000" b="0" dirty="0" smtClean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zh-TW" sz="3000" b="0" dirty="0" smtClean="0">
                <a:latin typeface="微軟正黑體" pitchFamily="34" charset="-120"/>
                <a:ea typeface="微軟正黑體" pitchFamily="34" charset="-120"/>
              </a:rPr>
              <a:t>公升</a:t>
            </a:r>
          </a:p>
        </p:txBody>
      </p:sp>
      <p:sp>
        <p:nvSpPr>
          <p:cNvPr id="6" name="文字版面配置區 4"/>
          <p:cNvSpPr>
            <a:spLocks noGrp="1"/>
          </p:cNvSpPr>
          <p:nvPr>
            <p:ph type="body" sz="quarter" idx="1"/>
          </p:nvPr>
        </p:nvSpPr>
        <p:spPr>
          <a:xfrm>
            <a:off x="4716016" y="1844824"/>
            <a:ext cx="3888432" cy="936104"/>
          </a:xfrm>
          <a:solidFill>
            <a:schemeClr val="accent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/>
          <a:lstStyle/>
          <a:p>
            <a:pPr lvl="0"/>
            <a:r>
              <a:rPr lang="en-US" altLang="zh-TW" sz="3000" b="0" dirty="0" smtClean="0">
                <a:latin typeface="微軟正黑體" pitchFamily="34" charset="-120"/>
                <a:ea typeface="微軟正黑體" pitchFamily="34" charset="-120"/>
              </a:rPr>
              <a:t>(6)</a:t>
            </a:r>
            <a:r>
              <a:rPr lang="zh-TW" altLang="zh-TW" sz="3000" b="0" dirty="0" smtClean="0">
                <a:latin typeface="微軟正黑體" pitchFamily="34" charset="-120"/>
                <a:ea typeface="微軟正黑體" pitchFamily="34" charset="-120"/>
              </a:rPr>
              <a:t>上下倒立，攪拌混</a:t>
            </a:r>
            <a:r>
              <a:rPr lang="en-US" altLang="zh-TW" sz="3000" b="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000" b="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000" b="0" dirty="0" smtClean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zh-TW" sz="3000" b="0" dirty="0" smtClean="0">
                <a:latin typeface="微軟正黑體" pitchFamily="34" charset="-120"/>
                <a:ea typeface="微軟正黑體" pitchFamily="34" charset="-120"/>
              </a:rPr>
              <a:t>合均勻</a:t>
            </a:r>
          </a:p>
        </p:txBody>
      </p:sp>
      <p:pic>
        <p:nvPicPr>
          <p:cNvPr id="10" name="圖片 9" descr="1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9632" y="3068960"/>
            <a:ext cx="273630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圖片 12" descr="2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6056" y="3068960"/>
            <a:ext cx="302433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 txBox="1">
            <a:spLocks/>
          </p:cNvSpPr>
          <p:nvPr/>
        </p:nvSpPr>
        <p:spPr>
          <a:xfrm>
            <a:off x="539552" y="548680"/>
            <a:ext cx="7704856" cy="136815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zh-TW" altLang="en-US" sz="51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100" b="1" dirty="0" smtClean="0">
                <a:latin typeface="微軟正黑體" pitchFamily="34" charset="-120"/>
                <a:ea typeface="微軟正黑體" pitchFamily="34" charset="-120"/>
              </a:rPr>
              <a:t>製作</a:t>
            </a:r>
            <a:r>
              <a:rPr lang="zh-TW" altLang="en-US" sz="4100" b="1" dirty="0">
                <a:latin typeface="微軟正黑體" pitchFamily="34" charset="-120"/>
                <a:ea typeface="微軟正黑體" pitchFamily="34" charset="-120"/>
              </a:rPr>
              <a:t>過程</a:t>
            </a:r>
            <a:r>
              <a:rPr lang="zh-TW" altLang="zh-TW" sz="410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41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endParaRPr kumimoji="0" lang="zh-TW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zh-TW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99592" y="1124744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三、</a:t>
            </a:r>
            <a:r>
              <a:rPr lang="zh-TW" altLang="zh-TW" sz="2800" b="1" u="dbl" dirty="0">
                <a:latin typeface="微軟正黑體" pitchFamily="34" charset="-120"/>
                <a:ea typeface="微軟正黑體" pitchFamily="34" charset="-120"/>
              </a:rPr>
              <a:t>材料混合製作清潔劑</a:t>
            </a:r>
            <a:endParaRPr lang="zh-TW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版面配置區 4"/>
          <p:cNvSpPr>
            <a:spLocks noGrp="1"/>
          </p:cNvSpPr>
          <p:nvPr>
            <p:ph type="body" sz="quarter" idx="1"/>
          </p:nvPr>
        </p:nvSpPr>
        <p:spPr>
          <a:xfrm>
            <a:off x="1547664" y="1844824"/>
            <a:ext cx="5184576" cy="720080"/>
          </a:xfrm>
          <a:solidFill>
            <a:schemeClr val="accent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/>
          <a:lstStyle/>
          <a:p>
            <a:pPr lvl="0" algn="ctr"/>
            <a:r>
              <a:rPr lang="en-US" altLang="zh-TW" sz="3000" b="0" dirty="0" smtClean="0">
                <a:latin typeface="微軟正黑體" pitchFamily="34" charset="-120"/>
                <a:ea typeface="微軟正黑體" pitchFamily="34" charset="-120"/>
              </a:rPr>
              <a:t>(7)</a:t>
            </a:r>
            <a:r>
              <a:rPr lang="zh-TW" altLang="zh-TW" sz="3000" b="0" dirty="0" smtClean="0">
                <a:latin typeface="微軟正黑體" pitchFamily="34" charset="-120"/>
                <a:ea typeface="微軟正黑體" pitchFamily="34" charset="-120"/>
              </a:rPr>
              <a:t>靜置一天即可分裝使用</a:t>
            </a:r>
          </a:p>
        </p:txBody>
      </p:sp>
      <p:pic>
        <p:nvPicPr>
          <p:cNvPr id="12" name="圖片 11" descr="分裝(正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80" y="2780928"/>
            <a:ext cx="2304256" cy="2908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圖片 13" descr="分裝(反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4008" y="2780928"/>
            <a:ext cx="2160240" cy="2874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矩形 14"/>
          <p:cNvSpPr/>
          <p:nvPr/>
        </p:nvSpPr>
        <p:spPr>
          <a:xfrm>
            <a:off x="1115616" y="6021288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注意：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存放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製作好的檸檬蘆薈清潔劑宜避光，精油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綠色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轉成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黃色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        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其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清潔力會變弱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 txBox="1">
            <a:spLocks/>
          </p:cNvSpPr>
          <p:nvPr/>
        </p:nvSpPr>
        <p:spPr>
          <a:xfrm>
            <a:off x="683568" y="332656"/>
            <a:ext cx="7704856" cy="165618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zh-TW" altLang="zh-TW" sz="3500" b="1" dirty="0">
                <a:latin typeface="微軟正黑體" pitchFamily="34" charset="-120"/>
                <a:ea typeface="微軟正黑體" pitchFamily="34" charset="-120"/>
              </a:rPr>
              <a:t>執行心得</a:t>
            </a:r>
            <a:r>
              <a:rPr lang="zh-TW" altLang="zh-TW" sz="350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35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endParaRPr kumimoji="0" lang="zh-TW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zh-TW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83568" y="1211560"/>
            <a:ext cx="6984776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</a:t>
            </a:r>
            <a:r>
              <a:rPr kumimoji="1" lang="zh-TW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從討論計畫方向</a:t>
            </a:r>
            <a:r>
              <a:rPr kumimoji="1" lang="zh-TW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、</a:t>
            </a:r>
            <a:r>
              <a:rPr kumimoji="1" lang="zh-TW" altLang="zh-TW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擬訂計畫</a:t>
            </a:r>
            <a:r>
              <a:rPr kumimoji="1" lang="zh-TW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、</a:t>
            </a:r>
            <a:r>
              <a:rPr kumimoji="1" lang="en-US" altLang="zh-TW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/>
            </a:r>
            <a:br>
              <a:rPr kumimoji="1" lang="en-US" altLang="zh-TW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</a:br>
            <a:r>
              <a:rPr kumimoji="1" lang="zh-TW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上網查詢清潔劑配方、分工及開始製作，每一個環節步驟爸爸及媽媽細心教導及說明，讓我親自實作，剛開始覺得製作過程很複雜，但執行後發現並不難，而且清潔劑成分清楚，天然環保又健康，重點是很好用喔</a:t>
            </a:r>
            <a:r>
              <a:rPr kumimoji="1" lang="en-US" altLang="zh-TW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!!</a:t>
            </a:r>
            <a:endParaRPr kumimoji="1" lang="en-US" altLang="zh-TW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0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</a:t>
            </a:r>
            <a:r>
              <a:rPr kumimoji="1" lang="en-US" altLang="zh-TW" sz="3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     </a:t>
            </a:r>
            <a:r>
              <a:rPr kumimoji="1" lang="zh-TW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感謝爸爸、媽媽及姐姐的支持與協助，讓計畫順利執行且圓滿完成。</a:t>
            </a:r>
            <a:endParaRPr kumimoji="1" lang="zh-TW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  <p:pic>
        <p:nvPicPr>
          <p:cNvPr id="13" name="圖片 12" descr="2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6216" y="0"/>
            <a:ext cx="2771800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圖片 15" descr="2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2200" y="5085184"/>
            <a:ext cx="2771800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3563888" y="2204864"/>
            <a:ext cx="3096344" cy="1534322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報 告 完 畢</a:t>
            </a:r>
            <a:r>
              <a:rPr lang="en-US" altLang="zh-TW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謝 謝 聆 聽</a:t>
            </a:r>
            <a:endParaRPr lang="zh-TW" altLang="en-US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0"/>
          <p:cNvSpPr txBox="1">
            <a:spLocks/>
          </p:cNvSpPr>
          <p:nvPr/>
        </p:nvSpPr>
        <p:spPr>
          <a:xfrm>
            <a:off x="1259632" y="476672"/>
            <a:ext cx="6768752" cy="151216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3600" b="1" i="0" u="none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計畫名稱：自製檸檬蘆薈清潔劑</a:t>
            </a:r>
            <a:r>
              <a:rPr kumimoji="0" lang="zh-TW" altLang="zh-TW" sz="3600" b="0" i="0" u="none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zh-TW" altLang="zh-TW" sz="3600" b="0" i="0" u="none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zh-TW" altLang="en-US" sz="3600" b="0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副標題 11"/>
          <p:cNvSpPr txBox="1">
            <a:spLocks/>
          </p:cNvSpPr>
          <p:nvPr/>
        </p:nvSpPr>
        <p:spPr>
          <a:xfrm>
            <a:off x="1331640" y="1844824"/>
            <a:ext cx="6912768" cy="302433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</a:t>
            </a:r>
            <a:r>
              <a:rPr kumimoji="0" lang="zh-TW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緣起與目的</a:t>
            </a:r>
            <a:r>
              <a:rPr kumimoji="0" lang="zh-TW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：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         </a:t>
            </a:r>
            <a:r>
              <a:rPr kumimoji="0" lang="zh-TW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因為爸爸夏天喜歡自己做檸檬汁喝，剩下很多檸檬皮，除了放冰箱除臭之外，我看電視節目說柑橘類果皮可製做清潔劑，所以我想利用暑假期間來做，給媽媽洗碗或其他清潔使用，省錢、環保更不會有害健康。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27584" y="476672"/>
            <a:ext cx="7704856" cy="3168352"/>
          </a:xfrm>
        </p:spPr>
        <p:txBody>
          <a:bodyPr/>
          <a:lstStyle/>
          <a:p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</a:rPr>
              <a:t>工作分配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：</a:t>
            </a:r>
          </a:p>
          <a:p>
            <a:pPr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陳瑩融：製作檸檬蘆薈清潔劑主要執行者</a:t>
            </a:r>
          </a:p>
          <a:p>
            <a:pPr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陳嫺融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姐姐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：協助執行及海報製作</a:t>
            </a:r>
          </a:p>
          <a:p>
            <a:pPr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陳鴻彬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爸爸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：買材料、指導並協助製作</a:t>
            </a:r>
          </a:p>
          <a:p>
            <a:pPr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林郁菁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媽媽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：拍照、書面報告製作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827584" y="3284984"/>
            <a:ext cx="7704856" cy="316835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 製作</a:t>
            </a: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</a:rPr>
              <a:t>材料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檸檬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2.5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斤</a:t>
            </a:r>
          </a:p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蘆薈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透明凝膠一碗</a:t>
            </a:r>
          </a:p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食鹽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330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克</a:t>
            </a:r>
          </a:p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95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%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酒精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500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毫升</a:t>
            </a:r>
          </a:p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35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%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椰子油起泡劑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330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毫升</a:t>
            </a:r>
          </a:p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純淨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水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公升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endParaRPr kumimoji="0" lang="zh-TW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zh-TW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"/>
          </p:nvPr>
        </p:nvSpPr>
        <p:spPr>
          <a:xfrm>
            <a:off x="2051720" y="1844824"/>
            <a:ext cx="4680520" cy="72008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US" altLang="zh-TW" sz="2800" b="0" dirty="0" smtClean="0"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zh-TW" sz="2800" b="0" dirty="0" smtClean="0">
                <a:latin typeface="微軟正黑體" pitchFamily="34" charset="-120"/>
                <a:ea typeface="微軟正黑體" pitchFamily="34" charset="-120"/>
              </a:rPr>
              <a:t>準備</a:t>
            </a:r>
            <a:r>
              <a:rPr lang="en-US" altLang="zh-TW" sz="2800" b="0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zh-TW" sz="3000" b="0" dirty="0" smtClean="0">
                <a:latin typeface="微軟正黑體" pitchFamily="34" charset="-120"/>
                <a:ea typeface="微軟正黑體" pitchFamily="34" charset="-120"/>
              </a:rPr>
              <a:t>公升</a:t>
            </a:r>
            <a:r>
              <a:rPr lang="zh-TW" altLang="zh-TW" sz="2800" b="0" dirty="0" smtClean="0">
                <a:latin typeface="微軟正黑體" pitchFamily="34" charset="-120"/>
                <a:ea typeface="微軟正黑體" pitchFamily="34" charset="-120"/>
              </a:rPr>
              <a:t>乾淨玻璃空罐</a:t>
            </a:r>
            <a:endParaRPr lang="zh-TW" altLang="en-US" b="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539552" y="548680"/>
            <a:ext cx="7704856" cy="136815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zh-TW" altLang="en-US" sz="51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100" b="1" dirty="0" smtClean="0">
                <a:latin typeface="微軟正黑體" pitchFamily="34" charset="-120"/>
                <a:ea typeface="微軟正黑體" pitchFamily="34" charset="-120"/>
              </a:rPr>
              <a:t>製作</a:t>
            </a:r>
            <a:r>
              <a:rPr lang="zh-TW" altLang="en-US" sz="4100" b="1" dirty="0">
                <a:latin typeface="微軟正黑體" pitchFamily="34" charset="-120"/>
                <a:ea typeface="微軟正黑體" pitchFamily="34" charset="-120"/>
              </a:rPr>
              <a:t>過程</a:t>
            </a:r>
            <a:r>
              <a:rPr lang="zh-TW" altLang="zh-TW" sz="410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41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endParaRPr kumimoji="0" lang="zh-TW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zh-TW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99592" y="1124744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一、</a:t>
            </a:r>
            <a:r>
              <a:rPr lang="zh-TW" altLang="zh-TW" sz="2800" b="1" u="dbl" dirty="0">
                <a:latin typeface="微軟正黑體" pitchFamily="34" charset="-120"/>
                <a:ea typeface="微軟正黑體" pitchFamily="34" charset="-120"/>
              </a:rPr>
              <a:t>萃取檸檬精油酒精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" name="內容版面配置區 9" descr="1.jpg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627784" y="3212976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"/>
          </p:nvPr>
        </p:nvSpPr>
        <p:spPr>
          <a:xfrm>
            <a:off x="1331640" y="1772816"/>
            <a:ext cx="6336704" cy="864096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3000" b="0" dirty="0" smtClean="0">
                <a:latin typeface="微軟正黑體" pitchFamily="34" charset="-120"/>
                <a:ea typeface="微軟正黑體" pitchFamily="34" charset="-120"/>
              </a:rPr>
              <a:t>2)</a:t>
            </a:r>
            <a:r>
              <a:rPr lang="zh-TW" altLang="zh-TW" sz="3000" b="0" dirty="0" smtClean="0">
                <a:latin typeface="微軟正黑體" pitchFamily="34" charset="-120"/>
                <a:ea typeface="微軟正黑體" pitchFamily="34" charset="-120"/>
              </a:rPr>
              <a:t>檸檬洗淨晾乾後，刨取檸檬綠皮</a:t>
            </a:r>
            <a:endParaRPr lang="zh-TW" altLang="en-US" sz="3000" b="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539552" y="476672"/>
            <a:ext cx="7704856" cy="136815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zh-TW" altLang="en-US" sz="51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100" b="1" dirty="0" smtClean="0">
                <a:latin typeface="微軟正黑體" pitchFamily="34" charset="-120"/>
                <a:ea typeface="微軟正黑體" pitchFamily="34" charset="-120"/>
              </a:rPr>
              <a:t>製作</a:t>
            </a:r>
            <a:r>
              <a:rPr lang="zh-TW" altLang="en-US" sz="4100" b="1" dirty="0">
                <a:latin typeface="微軟正黑體" pitchFamily="34" charset="-120"/>
                <a:ea typeface="微軟正黑體" pitchFamily="34" charset="-120"/>
              </a:rPr>
              <a:t>過程</a:t>
            </a:r>
            <a:r>
              <a:rPr lang="zh-TW" altLang="zh-TW" sz="410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41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endParaRPr kumimoji="0" lang="zh-TW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zh-TW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99592" y="1124744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一、</a:t>
            </a:r>
            <a:r>
              <a:rPr lang="zh-TW" altLang="zh-TW" sz="2800" b="1" u="dbl" dirty="0">
                <a:latin typeface="微軟正黑體" pitchFamily="34" charset="-120"/>
                <a:ea typeface="微軟正黑體" pitchFamily="34" charset="-120"/>
              </a:rPr>
              <a:t>萃取檸檬精油酒精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內容版面配置區 6" descr="IMG_20160703_085636.jpg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924944"/>
            <a:ext cx="345638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圖片 10" descr="IMG_20160703_09044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4008" y="2924944"/>
            <a:ext cx="331236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"/>
          </p:nvPr>
        </p:nvSpPr>
        <p:spPr>
          <a:xfrm>
            <a:off x="1043608" y="1772816"/>
            <a:ext cx="7344816" cy="1152128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US" altLang="zh-TW" sz="3000" b="0" dirty="0" smtClean="0">
                <a:latin typeface="微軟正黑體" pitchFamily="34" charset="-120"/>
                <a:ea typeface="微軟正黑體" pitchFamily="34" charset="-120"/>
              </a:rPr>
              <a:t>(3)</a:t>
            </a:r>
            <a:r>
              <a:rPr lang="zh-TW" altLang="zh-TW" sz="3000" b="0" dirty="0" smtClean="0">
                <a:latin typeface="微軟正黑體" pitchFamily="34" charset="-120"/>
                <a:ea typeface="微軟正黑體" pitchFamily="34" charset="-120"/>
              </a:rPr>
              <a:t>儘速將檸檬皮裝入玻璃罐中，避免檸檬</a:t>
            </a:r>
            <a:r>
              <a:rPr lang="zh-TW" altLang="en-US" sz="3000" b="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000" b="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000" b="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000" b="0" dirty="0" smtClean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zh-TW" sz="3000" b="0" dirty="0" smtClean="0">
                <a:latin typeface="微軟正黑體" pitchFamily="34" charset="-120"/>
                <a:ea typeface="微軟正黑體" pitchFamily="34" charset="-120"/>
              </a:rPr>
              <a:t>精油揮發</a:t>
            </a:r>
            <a:endParaRPr lang="zh-TW" altLang="en-US" sz="3000" b="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539552" y="548680"/>
            <a:ext cx="7704856" cy="136815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zh-TW" altLang="en-US" sz="51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100" b="1" dirty="0" smtClean="0">
                <a:latin typeface="微軟正黑體" pitchFamily="34" charset="-120"/>
                <a:ea typeface="微軟正黑體" pitchFamily="34" charset="-120"/>
              </a:rPr>
              <a:t>製作</a:t>
            </a:r>
            <a:r>
              <a:rPr lang="zh-TW" altLang="en-US" sz="4100" b="1" dirty="0">
                <a:latin typeface="微軟正黑體" pitchFamily="34" charset="-120"/>
                <a:ea typeface="微軟正黑體" pitchFamily="34" charset="-120"/>
              </a:rPr>
              <a:t>過程</a:t>
            </a:r>
            <a:r>
              <a:rPr lang="zh-TW" altLang="zh-TW" sz="410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41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endParaRPr kumimoji="0" lang="zh-TW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zh-TW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99592" y="1124744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一、</a:t>
            </a:r>
            <a:r>
              <a:rPr lang="zh-TW" altLang="zh-TW" sz="2800" b="1" u="dbl" dirty="0">
                <a:latin typeface="微軟正黑體" pitchFamily="34" charset="-120"/>
                <a:ea typeface="微軟正黑體" pitchFamily="34" charset="-120"/>
              </a:rPr>
              <a:t>萃取檸檬精油酒精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 descr="IMG_20160703_09055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3808" y="3140968"/>
            <a:ext cx="324036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"/>
          </p:nvPr>
        </p:nvSpPr>
        <p:spPr>
          <a:xfrm>
            <a:off x="755576" y="1772816"/>
            <a:ext cx="7560840" cy="864096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altLang="zh-TW" sz="3000" b="0" dirty="0" smtClean="0">
                <a:latin typeface="微軟正黑體" pitchFamily="34" charset="-120"/>
                <a:ea typeface="微軟正黑體" pitchFamily="34" charset="-120"/>
              </a:rPr>
              <a:t>(4)</a:t>
            </a:r>
            <a:r>
              <a:rPr lang="zh-TW" altLang="zh-TW" sz="3000" b="0" dirty="0" smtClean="0">
                <a:latin typeface="微軟正黑體" pitchFamily="34" charset="-120"/>
                <a:ea typeface="微軟正黑體" pitchFamily="34" charset="-120"/>
              </a:rPr>
              <a:t>倒入</a:t>
            </a:r>
            <a:r>
              <a:rPr lang="en-US" altLang="zh-TW" sz="3000" b="0" dirty="0" smtClean="0">
                <a:latin typeface="微軟正黑體" pitchFamily="34" charset="-120"/>
                <a:ea typeface="微軟正黑體" pitchFamily="34" charset="-120"/>
              </a:rPr>
              <a:t>95%</a:t>
            </a:r>
            <a:r>
              <a:rPr lang="zh-TW" altLang="zh-TW" sz="3000" b="0" dirty="0" smtClean="0">
                <a:latin typeface="微軟正黑體" pitchFamily="34" charset="-120"/>
                <a:ea typeface="微軟正黑體" pitchFamily="34" charset="-120"/>
              </a:rPr>
              <a:t>酒精，萃取檸檬皮中檸檬精油</a:t>
            </a:r>
            <a:endParaRPr lang="en-US" altLang="zh-TW" sz="3000" b="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539552" y="548680"/>
            <a:ext cx="7704856" cy="136815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zh-TW" altLang="en-US" sz="51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100" b="1" dirty="0" smtClean="0">
                <a:latin typeface="微軟正黑體" pitchFamily="34" charset="-120"/>
                <a:ea typeface="微軟正黑體" pitchFamily="34" charset="-120"/>
              </a:rPr>
              <a:t>製作</a:t>
            </a:r>
            <a:r>
              <a:rPr lang="zh-TW" altLang="en-US" sz="4100" b="1" dirty="0">
                <a:latin typeface="微軟正黑體" pitchFamily="34" charset="-120"/>
                <a:ea typeface="微軟正黑體" pitchFamily="34" charset="-120"/>
              </a:rPr>
              <a:t>過程</a:t>
            </a:r>
            <a:r>
              <a:rPr lang="zh-TW" altLang="zh-TW" sz="410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41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endParaRPr kumimoji="0" lang="zh-TW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zh-TW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99592" y="1124744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一、</a:t>
            </a:r>
            <a:r>
              <a:rPr lang="zh-TW" altLang="zh-TW" sz="2800" b="1" u="dbl" dirty="0">
                <a:latin typeface="微軟正黑體" pitchFamily="34" charset="-120"/>
                <a:ea typeface="微軟正黑體" pitchFamily="34" charset="-120"/>
              </a:rPr>
              <a:t>萃取檸檬精油酒精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 descr="IMG_20160703_09154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672" y="2852936"/>
            <a:ext cx="252028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 descr="IMG_20160703_09173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8024" y="2924944"/>
            <a:ext cx="259228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"/>
          </p:nvPr>
        </p:nvSpPr>
        <p:spPr>
          <a:solidFill>
            <a:schemeClr val="accent4"/>
          </a:solidFill>
        </p:spPr>
        <p:txBody>
          <a:bodyPr/>
          <a:lstStyle/>
          <a:p>
            <a:pPr lvl="0" algn="ctr"/>
            <a:r>
              <a:rPr lang="en-US" altLang="zh-TW" sz="3000" b="0" dirty="0" smtClean="0">
                <a:latin typeface="微軟正黑體" pitchFamily="34" charset="-120"/>
                <a:ea typeface="微軟正黑體" pitchFamily="34" charset="-120"/>
              </a:rPr>
              <a:t>(5)</a:t>
            </a:r>
            <a:r>
              <a:rPr lang="zh-TW" altLang="zh-TW" sz="3000" b="0" dirty="0" smtClean="0">
                <a:latin typeface="微軟正黑體" pitchFamily="34" charset="-120"/>
                <a:ea typeface="微軟正黑體" pitchFamily="34" charset="-120"/>
              </a:rPr>
              <a:t>靜置</a:t>
            </a:r>
            <a:r>
              <a:rPr lang="en-US" altLang="zh-TW" sz="3000" b="0" dirty="0" smtClean="0">
                <a:latin typeface="微軟正黑體" pitchFamily="34" charset="-120"/>
                <a:ea typeface="微軟正黑體" pitchFamily="34" charset="-120"/>
              </a:rPr>
              <a:t>24</a:t>
            </a:r>
            <a:r>
              <a:rPr lang="zh-TW" altLang="zh-TW" sz="3000" b="0" dirty="0" smtClean="0">
                <a:latin typeface="微軟正黑體" pitchFamily="34" charset="-120"/>
                <a:ea typeface="微軟正黑體" pitchFamily="34" charset="-120"/>
              </a:rPr>
              <a:t>小時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>
          <a:xfrm>
            <a:off x="4499992" y="1556792"/>
            <a:ext cx="3901008" cy="658368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US" altLang="zh-TW" sz="3000" b="0" dirty="0" smtClean="0">
                <a:latin typeface="微軟正黑體" pitchFamily="34" charset="-120"/>
                <a:ea typeface="微軟正黑體" pitchFamily="34" charset="-120"/>
              </a:rPr>
              <a:t>(6)</a:t>
            </a:r>
            <a:r>
              <a:rPr lang="zh-TW" altLang="zh-TW" sz="3000" b="0" dirty="0" smtClean="0">
                <a:latin typeface="微軟正黑體" pitchFamily="34" charset="-120"/>
                <a:ea typeface="微軟正黑體" pitchFamily="34" charset="-120"/>
              </a:rPr>
              <a:t>濾出檸檬精油酒精</a:t>
            </a: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539552" y="476672"/>
            <a:ext cx="7704856" cy="136815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zh-TW" altLang="en-US" sz="51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100" b="1" dirty="0" smtClean="0">
                <a:latin typeface="微軟正黑體" pitchFamily="34" charset="-120"/>
                <a:ea typeface="微軟正黑體" pitchFamily="34" charset="-120"/>
              </a:rPr>
              <a:t>製作</a:t>
            </a:r>
            <a:r>
              <a:rPr lang="zh-TW" altLang="en-US" sz="4100" b="1" dirty="0">
                <a:latin typeface="微軟正黑體" pitchFamily="34" charset="-120"/>
                <a:ea typeface="微軟正黑體" pitchFamily="34" charset="-120"/>
              </a:rPr>
              <a:t>過程</a:t>
            </a:r>
            <a:r>
              <a:rPr lang="zh-TW" altLang="zh-TW" sz="410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41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endParaRPr kumimoji="0" lang="zh-TW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zh-TW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71600" y="98072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一、</a:t>
            </a:r>
            <a:r>
              <a:rPr lang="zh-TW" altLang="zh-TW" sz="2800" b="1" u="dbl" dirty="0">
                <a:latin typeface="微軟正黑體" pitchFamily="34" charset="-120"/>
                <a:ea typeface="微軟正黑體" pitchFamily="34" charset="-120"/>
              </a:rPr>
              <a:t>萃取檸檬精油酒精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內容版面配置區 8" descr="IMG_20160703_092111.jpg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flipH="1">
            <a:off x="971599" y="2348880"/>
            <a:ext cx="2717307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內容版面配置區 9" descr="IMG_20160703_101157.jpg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348880"/>
            <a:ext cx="2982399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矩形 10"/>
          <p:cNvSpPr/>
          <p:nvPr/>
        </p:nvSpPr>
        <p:spPr>
          <a:xfrm>
            <a:off x="899592" y="5934670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注意：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95%</a:t>
            </a:r>
            <a:r>
              <a:rPr lang="zh-TW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酒精燃點低，屬易燃性液體，應存放於安全之處，避免</a:t>
            </a:r>
            <a:r>
              <a:rPr lang="zh-TW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傾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</a:t>
            </a:r>
            <a:r>
              <a:rPr lang="zh-TW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倒</a:t>
            </a:r>
            <a:r>
              <a:rPr lang="zh-TW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、照光或高熱，並盡快使用完畢。</a:t>
            </a:r>
            <a:endPara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"/>
          </p:nvPr>
        </p:nvSpPr>
        <p:spPr>
          <a:xfrm>
            <a:off x="899592" y="1916832"/>
            <a:ext cx="3456384" cy="1008112"/>
          </a:xfrm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en-US" altLang="zh-TW" sz="3000" b="0" dirty="0" smtClean="0"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zh-TW" sz="3200" b="0" dirty="0" smtClean="0">
                <a:latin typeface="微軟正黑體" pitchFamily="34" charset="-120"/>
                <a:ea typeface="微軟正黑體" pitchFamily="34" charset="-120"/>
              </a:rPr>
              <a:t>洗淨蘆薈表面</a:t>
            </a: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539552" y="548680"/>
            <a:ext cx="7704856" cy="136815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zh-TW" altLang="en-US" sz="51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100" b="1" dirty="0" smtClean="0">
                <a:latin typeface="微軟正黑體" pitchFamily="34" charset="-120"/>
                <a:ea typeface="微軟正黑體" pitchFamily="34" charset="-120"/>
              </a:rPr>
              <a:t>製作</a:t>
            </a:r>
            <a:r>
              <a:rPr lang="zh-TW" altLang="en-US" sz="4100" b="1" dirty="0">
                <a:latin typeface="微軟正黑體" pitchFamily="34" charset="-120"/>
                <a:ea typeface="微軟正黑體" pitchFamily="34" charset="-120"/>
              </a:rPr>
              <a:t>過程</a:t>
            </a:r>
            <a:r>
              <a:rPr lang="zh-TW" altLang="zh-TW" sz="410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41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endParaRPr kumimoji="0" lang="zh-TW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zh-TW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99592" y="1124744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二、</a:t>
            </a:r>
            <a:r>
              <a:rPr lang="zh-TW" altLang="zh-TW" sz="2800" b="1" u="dbl" dirty="0">
                <a:latin typeface="微軟正黑體" pitchFamily="34" charset="-120"/>
                <a:ea typeface="微軟正黑體" pitchFamily="34" charset="-120"/>
              </a:rPr>
              <a:t>取出蘆薈果肉</a:t>
            </a:r>
            <a:endParaRPr lang="zh-TW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 descr="1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8" y="3068960"/>
            <a:ext cx="376769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字版面配置區 4"/>
          <p:cNvSpPr>
            <a:spLocks noGrp="1"/>
          </p:cNvSpPr>
          <p:nvPr>
            <p:ph type="body" sz="quarter" idx="1"/>
          </p:nvPr>
        </p:nvSpPr>
        <p:spPr>
          <a:xfrm>
            <a:off x="4788024" y="1556792"/>
            <a:ext cx="3600400" cy="1440160"/>
          </a:xfrm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/>
          <a:lstStyle/>
          <a:p>
            <a:pPr lvl="0"/>
            <a:r>
              <a:rPr lang="en-US" altLang="zh-TW" sz="3000" b="0" dirty="0" smtClean="0"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水果刀切開</a:t>
            </a:r>
            <a:r>
              <a:rPr lang="zh-TW" altLang="zh-TW" sz="3000" dirty="0" smtClean="0">
                <a:latin typeface="微軟正黑體" pitchFamily="34" charset="-120"/>
                <a:ea typeface="微軟正黑體" pitchFamily="34" charset="-120"/>
              </a:rPr>
              <a:t>蘆薈外皮取出蘆薈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果</a:t>
            </a:r>
            <a:r>
              <a:rPr lang="zh-TW" altLang="zh-TW" sz="3000" dirty="0" smtClean="0">
                <a:latin typeface="微軟正黑體" pitchFamily="34" charset="-120"/>
                <a:ea typeface="微軟正黑體" pitchFamily="34" charset="-120"/>
              </a:rPr>
              <a:t>肉</a:t>
            </a:r>
            <a:endParaRPr lang="zh-TW" altLang="zh-TW" sz="3200" b="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" name="圖片 9" descr="1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6016" y="3140968"/>
            <a:ext cx="3816424" cy="2752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543</Words>
  <Application>Microsoft Office PowerPoint</Application>
  <PresentationFormat>如螢幕大小 (4:3)</PresentationFormat>
  <Paragraphs>92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5" baseType="lpstr">
      <vt:lpstr>微軟正黑體</vt:lpstr>
      <vt:lpstr>新細明體</vt:lpstr>
      <vt:lpstr>標楷體</vt:lpstr>
      <vt:lpstr>Century Schoolbook</vt:lpstr>
      <vt:lpstr>Times New Roman</vt:lpstr>
      <vt:lpstr>Wingdings</vt:lpstr>
      <vt:lpstr>Wingdings 2</vt:lpstr>
      <vt:lpstr>壁窗</vt:lpstr>
      <vt:lpstr>105年麥哲倫探索築夢計畫執行報告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報 告 完 畢 謝 謝 聆 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105年麥哲倫探索築夢計畫執行報告 </dc:title>
  <dc:creator>tcu_user</dc:creator>
  <cp:lastModifiedBy>ACAD_1354</cp:lastModifiedBy>
  <cp:revision>13</cp:revision>
  <dcterms:created xsi:type="dcterms:W3CDTF">2016-09-20T07:04:53Z</dcterms:created>
  <dcterms:modified xsi:type="dcterms:W3CDTF">2016-09-20T13:58:28Z</dcterms:modified>
</cp:coreProperties>
</file>