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tags/tag22.xml" ContentType="application/vnd.openxmlformats-officedocument.presentationml.tags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2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87" r:id="rId2"/>
    <p:sldId id="315" r:id="rId3"/>
    <p:sldId id="324" r:id="rId4"/>
    <p:sldId id="320" r:id="rId5"/>
    <p:sldId id="332" r:id="rId6"/>
    <p:sldId id="328" r:id="rId7"/>
    <p:sldId id="327" r:id="rId8"/>
    <p:sldId id="329" r:id="rId9"/>
    <p:sldId id="330" r:id="rId10"/>
    <p:sldId id="326" r:id="rId11"/>
    <p:sldId id="333" r:id="rId12"/>
    <p:sldId id="322" r:id="rId13"/>
    <p:sldId id="294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4F6"/>
    <a:srgbClr val="6AB3E7"/>
    <a:srgbClr val="FF7E68"/>
    <a:srgbClr val="EBE8F1"/>
    <a:srgbClr val="FDFDD7"/>
    <a:srgbClr val="7ED6A6"/>
    <a:srgbClr val="92CBD9"/>
    <a:srgbClr val="9D73BD"/>
    <a:srgbClr val="FEFE00"/>
    <a:srgbClr val="ACD5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8" autoAdjust="0"/>
    <p:restoredTop sz="99452" autoAdjust="0"/>
  </p:normalViewPr>
  <p:slideViewPr>
    <p:cSldViewPr snapToGrid="0">
      <p:cViewPr varScale="1">
        <p:scale>
          <a:sx n="72" d="100"/>
          <a:sy n="72" d="100"/>
        </p:scale>
        <p:origin x="67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45DD4-FEAA-439F-BE3D-7CC38C68D55B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25CEC-2ABC-4E79-BB53-CF7F3C7D9C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023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345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231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232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232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688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442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5592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349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349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349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349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349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349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225E274-49C6-4CCD-BF2E-E7F15C8CED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3801" y="323851"/>
            <a:ext cx="6658587" cy="176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25F4B-9A1F-4944-BBD1-A7462F7264F2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4" Type="http://schemas.openxmlformats.org/officeDocument/2006/relationships/tags" Target="../tags/tag5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25.xml"/><Relationship Id="rId7" Type="http://schemas.openxmlformats.org/officeDocument/2006/relationships/image" Target="../media/image6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7.png"/><Relationship Id="rId4" Type="http://schemas.openxmlformats.org/officeDocument/2006/relationships/tags" Target="../tags/tag26.xml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29.xml"/><Relationship Id="rId7" Type="http://schemas.openxmlformats.org/officeDocument/2006/relationships/image" Target="../media/image6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7.png"/><Relationship Id="rId4" Type="http://schemas.openxmlformats.org/officeDocument/2006/relationships/tags" Target="../tags/tag30.xml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39.png"/><Relationship Id="rId5" Type="http://schemas.openxmlformats.org/officeDocument/2006/relationships/image" Target="../media/image38.emf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jpg"/><Relationship Id="rId3" Type="http://schemas.microsoft.com/office/2007/relationships/media" Target="file:///C:\Users\user\Desktop\110&#23416;&#24180;&#24230;&#20108;&#24544;&#40613;&#21746;&#20523;&#35336;&#30059;&#30332;&#34920;\18&#26519;&#20339;&#27138;\_33243250.m4a" TargetMode="External"/><Relationship Id="rId7" Type="http://schemas.openxmlformats.org/officeDocument/2006/relationships/image" Target="../media/image6.png"/><Relationship Id="rId12" Type="http://schemas.openxmlformats.org/officeDocument/2006/relationships/hyperlink" Target="650255467.270420.mp4" TargetMode="Externa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.png"/><Relationship Id="rId4" Type="http://schemas.openxmlformats.org/officeDocument/2006/relationships/audio" Target="file:///C:\Users\user\Desktop\110&#23416;&#24180;&#24230;&#20108;&#24544;&#40613;&#21746;&#20523;&#35336;&#30059;&#30332;&#34920;\18&#26519;&#20339;&#27138;\_33243250.m4a" TargetMode="External"/><Relationship Id="rId9" Type="http://schemas.openxmlformats.org/officeDocument/2006/relationships/hyperlink" Target="_33243250.m4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hyperlink" Target="652622766.062759.mp4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tags" Target="../tags/tag11.xml"/><Relationship Id="rId7" Type="http://schemas.openxmlformats.org/officeDocument/2006/relationships/image" Target="../media/image19.jpeg"/><Relationship Id="rId12" Type="http://schemas.openxmlformats.org/officeDocument/2006/relationships/image" Target="../media/image22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6.png"/><Relationship Id="rId11" Type="http://schemas.openxmlformats.org/officeDocument/2006/relationships/image" Target="../media/image8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2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5.png"/><Relationship Id="rId3" Type="http://schemas.openxmlformats.org/officeDocument/2006/relationships/tags" Target="../tags/tag14.xml"/><Relationship Id="rId7" Type="http://schemas.openxmlformats.org/officeDocument/2006/relationships/image" Target="../media/image24.jpeg"/><Relationship Id="rId12" Type="http://schemas.openxmlformats.org/officeDocument/2006/relationships/image" Target="../media/image2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3.jpeg"/><Relationship Id="rId11" Type="http://schemas.openxmlformats.org/officeDocument/2006/relationships/image" Target="../media/image16.pn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25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7.xml"/><Relationship Id="rId7" Type="http://schemas.openxmlformats.org/officeDocument/2006/relationships/image" Target="../media/image26.jpeg"/><Relationship Id="rId12" Type="http://schemas.openxmlformats.org/officeDocument/2006/relationships/image" Target="../media/image8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2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5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jpe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5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_图片 6" descr="图片包含 轮子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34" y="140581"/>
            <a:ext cx="8559482" cy="1757120"/>
          </a:xfrm>
          <a:prstGeom prst="rect">
            <a:avLst/>
          </a:prstGeom>
        </p:spPr>
      </p:pic>
      <p:pic>
        <p:nvPicPr>
          <p:cNvPr id="3" name="PA_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119" y="1149372"/>
            <a:ext cx="7145338" cy="6120858"/>
          </a:xfrm>
          <a:prstGeom prst="rect">
            <a:avLst/>
          </a:prstGeom>
        </p:spPr>
      </p:pic>
      <p:pic>
        <p:nvPicPr>
          <p:cNvPr id="4" name="PA_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155" y="338736"/>
            <a:ext cx="7594600" cy="75946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646949" y="2698227"/>
            <a:ext cx="50666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400" b="1" dirty="0">
                <a:solidFill>
                  <a:srgbClr val="C00000"/>
                </a:solidFill>
                <a:latin typeface="王漢宗中楷體注音" pitchFamily="82" charset="-120"/>
                <a:ea typeface="王漢宗中楷體注音" pitchFamily="82" charset="-120"/>
              </a:rPr>
              <a:t>麥哲倫築夢計畫</a:t>
            </a:r>
            <a:r>
              <a:rPr lang="en-US" altLang="zh-TW" sz="3400" b="1" dirty="0">
                <a:solidFill>
                  <a:srgbClr val="C00000"/>
                </a:solidFill>
                <a:latin typeface="王漢宗中楷體注音" pitchFamily="82" charset="-120"/>
                <a:ea typeface="王漢宗中楷體注音" pitchFamily="82" charset="-120"/>
              </a:rPr>
              <a:t>-</a:t>
            </a:r>
            <a:r>
              <a:rPr lang="zh-TW" altLang="en-US" sz="3400" b="1" dirty="0">
                <a:solidFill>
                  <a:srgbClr val="C00000"/>
                </a:solidFill>
                <a:latin typeface="王漢宗中楷體注音" pitchFamily="82" charset="-120"/>
                <a:ea typeface="王漢宗中楷體注音" pitchFamily="82" charset="-120"/>
              </a:rPr>
              <a:t>              </a:t>
            </a:r>
            <a:r>
              <a:rPr lang="zh-TW" altLang="en-US" sz="3400" b="1" dirty="0">
                <a:solidFill>
                  <a:schemeClr val="accent5">
                    <a:lumMod val="50000"/>
                  </a:schemeClr>
                </a:solidFill>
                <a:latin typeface="王漢宗中楷體注音" pitchFamily="82" charset="-120"/>
                <a:ea typeface="王漢宗中楷體注音" pitchFamily="82" charset="-120"/>
              </a:rPr>
              <a:t>用紙箱打造一個溫馨的家</a:t>
            </a:r>
            <a:endParaRPr lang="en-US" altLang="zh-TW" sz="3400" b="1" dirty="0">
              <a:solidFill>
                <a:schemeClr val="accent5">
                  <a:lumMod val="50000"/>
                </a:schemeClr>
              </a:solidFill>
              <a:latin typeface="王漢宗中楷體注音" pitchFamily="82" charset="-120"/>
              <a:ea typeface="王漢宗中楷體注音" pitchFamily="82" charset="-120"/>
            </a:endParaRPr>
          </a:p>
        </p:txBody>
      </p:sp>
      <p:pic>
        <p:nvPicPr>
          <p:cNvPr id="8" name="PA_图片 5" descr="图片包含 文字&#10;&#10;已生成高可信度的说明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265" y="2698230"/>
            <a:ext cx="2579735" cy="415977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4713890" y="4934607"/>
            <a:ext cx="4083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700" b="1" dirty="0">
                <a:solidFill>
                  <a:srgbClr val="00B050"/>
                </a:solidFill>
              </a:rPr>
              <a:t>二年忠班   </a:t>
            </a:r>
            <a:r>
              <a:rPr lang="en-US" altLang="zh-TW" sz="2700" b="1" dirty="0">
                <a:solidFill>
                  <a:srgbClr val="00B050"/>
                </a:solidFill>
              </a:rPr>
              <a:t>18</a:t>
            </a:r>
            <a:r>
              <a:rPr lang="zh-TW" altLang="en-US" sz="2700" b="1" dirty="0">
                <a:solidFill>
                  <a:srgbClr val="00B050"/>
                </a:solidFill>
              </a:rPr>
              <a:t>號   林佳樂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A8F7F6-2313-4A0C-ABB9-9E8FBAB780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6900" y="1004340"/>
            <a:ext cx="6115051" cy="584254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4B97AA8-1840-48F8-9295-3CA6048AE3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016252"/>
            <a:ext cx="12192000" cy="34798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A33F613-6FB5-48AF-873B-659D79F673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4654553"/>
            <a:ext cx="12192000" cy="2203451"/>
          </a:xfrm>
          <a:prstGeom prst="rect">
            <a:avLst/>
          </a:prstGeom>
        </p:spPr>
      </p:pic>
      <p:pic>
        <p:nvPicPr>
          <p:cNvPr id="10" name="PA_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63450" cy="1514007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1229193" y="464696"/>
            <a:ext cx="3028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王漢宗中楷體注音" pitchFamily="82" charset="-120"/>
                <a:ea typeface="王漢宗中楷體注音" pitchFamily="82" charset="-120"/>
              </a:rPr>
              <a:t>完成了作品</a:t>
            </a:r>
          </a:p>
        </p:txBody>
      </p:sp>
      <p:pic>
        <p:nvPicPr>
          <p:cNvPr id="7171" name="Picture 3" descr="C:\Users\User\Desktop\麥哲倫計畫\S__3321858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6714" y="974361"/>
            <a:ext cx="6318703" cy="5411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7859766"/>
      </p:ext>
    </p:extLst>
  </p:cSld>
  <p:clrMapOvr>
    <a:masterClrMapping/>
  </p:clrMapOvr>
  <p:transition spd="slow" advTm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_图片 2" descr="图片包含 室内, 墙壁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-543196"/>
            <a:ext cx="7611756" cy="7501808"/>
          </a:xfrm>
          <a:prstGeom prst="rect">
            <a:avLst/>
          </a:prstGeom>
        </p:spPr>
      </p:pic>
      <p:pic>
        <p:nvPicPr>
          <p:cNvPr id="9" name="PA_图片 8" descr="图片包含 矢量图形, 事情&#10;&#10;已生成高可信度的说明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4" y="1792763"/>
            <a:ext cx="4855528" cy="5538203"/>
          </a:xfrm>
          <a:prstGeom prst="rect">
            <a:avLst/>
          </a:prstGeom>
        </p:spPr>
      </p:pic>
      <p:pic>
        <p:nvPicPr>
          <p:cNvPr id="10" name="PA_图片 9" descr="图片包含 轮子&#10;&#10;已生成高可信度的说明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015" y="565156"/>
            <a:ext cx="5857875" cy="1428750"/>
          </a:xfrm>
          <a:prstGeom prst="rect">
            <a:avLst/>
          </a:prstGeom>
        </p:spPr>
      </p:pic>
      <p:pic>
        <p:nvPicPr>
          <p:cNvPr id="11" name="PA_图片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57" y="915336"/>
            <a:ext cx="2735943" cy="273594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7038399" y="0"/>
            <a:ext cx="305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王漢宗中楷體注音" pitchFamily="82" charset="-120"/>
                <a:ea typeface="王漢宗中楷體注音" pitchFamily="82" charset="-120"/>
              </a:rPr>
              <a:t>遇到的困難</a:t>
            </a:r>
            <a:r>
              <a:rPr lang="en-US" altLang="zh-TW" sz="2800" b="1" dirty="0">
                <a:solidFill>
                  <a:srgbClr val="C00000"/>
                </a:solidFill>
                <a:latin typeface="王漢宗中楷體注音" pitchFamily="82" charset="-120"/>
                <a:ea typeface="王漢宗中楷體注音" pitchFamily="82" charset="-120"/>
              </a:rPr>
              <a:t>:</a:t>
            </a:r>
            <a:endParaRPr lang="zh-TW" altLang="en-US" sz="2800" b="1" dirty="0">
              <a:solidFill>
                <a:srgbClr val="C00000"/>
              </a:solidFill>
              <a:latin typeface="王漢宗中楷體注音" pitchFamily="82" charset="-120"/>
              <a:ea typeface="王漢宗中楷體注音" pitchFamily="82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876920" y="2073742"/>
            <a:ext cx="5553080" cy="45397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zh-TW" altLang="en-US" sz="2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一開始使用美工刀製作窗戶及門時</a:t>
            </a:r>
            <a:r>
              <a:rPr lang="en-US" altLang="zh-TW" sz="2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我不太會使用</a:t>
            </a:r>
            <a:r>
              <a:rPr lang="en-US" altLang="zh-TW" sz="2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所以無法切出直線</a:t>
            </a:r>
            <a:r>
              <a:rPr lang="en-US" altLang="zh-TW" sz="2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而且很不好看</a:t>
            </a:r>
            <a:r>
              <a:rPr lang="en-US" altLang="zh-TW" sz="2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後來爸爸要求我畫線一定要用尺</a:t>
            </a:r>
            <a:r>
              <a:rPr lang="en-US" altLang="zh-TW" sz="2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這樣才製作好完美的形狀。</a:t>
            </a:r>
            <a:endParaRPr lang="en-US" altLang="zh-TW" sz="26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zh-TW" altLang="en-US" sz="2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另外製作細節很細</a:t>
            </a:r>
            <a:r>
              <a:rPr lang="en-US" altLang="zh-TW" sz="2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像是傢俱的擺設以及小作品製作</a:t>
            </a:r>
            <a:r>
              <a:rPr lang="en-US" altLang="zh-TW" sz="2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都要有耐心完成並放入</a:t>
            </a:r>
            <a:r>
              <a:rPr lang="en-US" altLang="zh-TW" sz="2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如果沒注意就會被我壓壞。                                                </a:t>
            </a:r>
            <a:endParaRPr lang="en-US" altLang="zh-TW" sz="26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400"/>
              </a:lnSpc>
            </a:pPr>
            <a:r>
              <a:rPr lang="en-US" altLang="zh-TW" sz="2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lang="zh-TW" altLang="en-US" sz="26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latin typeface="王漢宗中楷體注音" pitchFamily="82" charset="-120"/>
              <a:ea typeface="王漢宗中楷體注音" pitchFamily="82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000">
        <p:checker/>
      </p:transition>
    </mc:Choice>
    <mc:Fallback xmlns="">
      <p:transition spd="slow" advTm="4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00326 0.85232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426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8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_图片 2" descr="图片包含 室内, 墙壁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-543196"/>
            <a:ext cx="7611756" cy="7501808"/>
          </a:xfrm>
          <a:prstGeom prst="rect">
            <a:avLst/>
          </a:prstGeom>
        </p:spPr>
      </p:pic>
      <p:pic>
        <p:nvPicPr>
          <p:cNvPr id="9" name="PA_图片 8" descr="图片包含 矢量图形, 事情&#10;&#10;已生成高可信度的说明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071" y="1792763"/>
            <a:ext cx="5338613" cy="5740443"/>
          </a:xfrm>
          <a:prstGeom prst="rect">
            <a:avLst/>
          </a:prstGeom>
        </p:spPr>
      </p:pic>
      <p:pic>
        <p:nvPicPr>
          <p:cNvPr id="10" name="PA_图片 9" descr="图片包含 轮子&#10;&#10;已生成高可信度的说明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015" y="565156"/>
            <a:ext cx="5857875" cy="1428750"/>
          </a:xfrm>
          <a:prstGeom prst="rect">
            <a:avLst/>
          </a:prstGeom>
        </p:spPr>
      </p:pic>
      <p:pic>
        <p:nvPicPr>
          <p:cNvPr id="11" name="PA_图片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57" y="915336"/>
            <a:ext cx="2735943" cy="273594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7180289" y="0"/>
            <a:ext cx="2833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王漢宗中楷體注音" pitchFamily="82" charset="-120"/>
                <a:ea typeface="王漢宗中楷體注音" pitchFamily="82" charset="-120"/>
              </a:rPr>
              <a:t>心得報告</a:t>
            </a:r>
            <a:r>
              <a:rPr lang="en-US" altLang="zh-TW" sz="2800" b="1" dirty="0">
                <a:solidFill>
                  <a:srgbClr val="C00000"/>
                </a:solidFill>
                <a:latin typeface="王漢宗中楷體注音" pitchFamily="82" charset="-120"/>
                <a:ea typeface="王漢宗中楷體注音" pitchFamily="82" charset="-120"/>
              </a:rPr>
              <a:t>:</a:t>
            </a:r>
            <a:endParaRPr lang="zh-TW" altLang="en-US" sz="2800" b="1" dirty="0">
              <a:solidFill>
                <a:srgbClr val="C00000"/>
              </a:solidFill>
              <a:latin typeface="王漢宗中楷體注音" pitchFamily="82" charset="-120"/>
              <a:ea typeface="王漢宗中楷體注音" pitchFamily="82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627302" y="2163068"/>
            <a:ext cx="595109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b="1" dirty="0">
                <a:solidFill>
                  <a:srgbClr val="002060"/>
                </a:solidFill>
                <a:latin typeface="王漢宗中楷體注音" pitchFamily="82" charset="-120"/>
                <a:ea typeface="王漢宗中楷體注音" pitchFamily="82" charset="-120"/>
              </a:rPr>
              <a:t>                          </a:t>
            </a:r>
            <a:endParaRPr lang="en-US" altLang="zh-TW" sz="2600" b="1" dirty="0">
              <a:solidFill>
                <a:srgbClr val="002060"/>
              </a:solidFill>
              <a:latin typeface="王漢宗中楷體注音" pitchFamily="82" charset="-120"/>
              <a:ea typeface="王漢宗中楷體注音" pitchFamily="82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在築夢過程中最大的收穫是</a:t>
            </a:r>
            <a:r>
              <a:rPr lang="en-US" altLang="zh-TW" sz="3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3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我學到做事要有耐心。遇到困難要想辦法克服</a:t>
            </a:r>
            <a:r>
              <a:rPr lang="en-US" altLang="zh-TW" sz="3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3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才可以完成我夢想中溫馨的家。</a:t>
            </a:r>
          </a:p>
          <a:p>
            <a:endParaRPr lang="en-US" altLang="zh-TW" sz="2800" dirty="0">
              <a:latin typeface="王漢宗中楷體注音" pitchFamily="82" charset="-120"/>
              <a:ea typeface="王漢宗中楷體注音" pitchFamily="82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000">
        <p:checker/>
      </p:transition>
    </mc:Choice>
    <mc:Fallback xmlns="">
      <p:transition spd="slow" advTm="4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00326 0.85232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426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8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385262" y="418211"/>
            <a:ext cx="9396076" cy="5656000"/>
          </a:xfrm>
          <a:prstGeom prst="rect">
            <a:avLst/>
          </a:prstGeom>
        </p:spPr>
      </p:pic>
      <p:pic>
        <p:nvPicPr>
          <p:cNvPr id="7" name="PA_图片 6" descr="图片包含 运输, 气球, 航空器&#10;&#10;已生成极高可信度的说明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206" y="3752481"/>
            <a:ext cx="3565400" cy="310551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706224" y="3514932"/>
            <a:ext cx="58272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latin typeface="王漢宗中楷體注音" pitchFamily="82" charset="-120"/>
                <a:ea typeface="王漢宗中楷體注音" pitchFamily="82" charset="-120"/>
              </a:rPr>
              <a:t>報告完畢，謝謝聆聽。</a:t>
            </a:r>
          </a:p>
        </p:txBody>
      </p:sp>
      <p:pic>
        <p:nvPicPr>
          <p:cNvPr id="8" name="图片 4">
            <a:extLst>
              <a:ext uri="{FF2B5EF4-FFF2-40B4-BE49-F238E27FC236}">
                <a16:creationId xmlns:a16="http://schemas.microsoft.com/office/drawing/2014/main" id="{78EEFD73-BDB4-458B-8C94-0F8D70AE0E4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7532" y="3594539"/>
            <a:ext cx="1204717" cy="17873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checker/>
      </p:transition>
    </mc:Choice>
    <mc:Fallback xmlns="">
      <p:transition spd="slow" advTm="6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650"/>
                            </p:stCondLst>
                            <p:childTnLst>
                              <p:par>
                                <p:cTn id="16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6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 descr="图片包含 室内, 墙壁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1" y="566348"/>
            <a:ext cx="5655905" cy="5571067"/>
          </a:xfrm>
          <a:prstGeom prst="rect">
            <a:avLst/>
          </a:prstGeom>
        </p:spPr>
      </p:pic>
      <p:pic>
        <p:nvPicPr>
          <p:cNvPr id="8" name="PA_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72" y="0"/>
            <a:ext cx="2296212" cy="240663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203553" y="2893102"/>
            <a:ext cx="418225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>
                <a:latin typeface="王漢宗中楷體注音" pitchFamily="82" charset="-120"/>
                <a:ea typeface="王漢宗中楷體注音" pitchFamily="82" charset="-120"/>
              </a:rPr>
              <a:t>我想要一個屬於自己設計的家</a:t>
            </a:r>
            <a:r>
              <a:rPr lang="en-US" altLang="zh-TW" sz="2500" b="1" dirty="0">
                <a:latin typeface="王漢宗中楷體注音" pitchFamily="82" charset="-120"/>
                <a:ea typeface="王漢宗中楷體注音" pitchFamily="82" charset="-120"/>
              </a:rPr>
              <a:t>,</a:t>
            </a:r>
            <a:r>
              <a:rPr lang="zh-TW" altLang="en-US" sz="2500" b="1" dirty="0">
                <a:latin typeface="王漢宗中楷體注音" pitchFamily="82" charset="-120"/>
                <a:ea typeface="王漢宗中楷體注音" pitchFamily="82" charset="-120"/>
              </a:rPr>
              <a:t>家中養了很多我喜歡的動物與植物</a:t>
            </a:r>
            <a:r>
              <a:rPr lang="en-US" altLang="zh-TW" sz="2500" b="1" dirty="0">
                <a:latin typeface="王漢宗中楷體注音" pitchFamily="82" charset="-120"/>
                <a:ea typeface="王漢宗中楷體注音" pitchFamily="82" charset="-120"/>
              </a:rPr>
              <a:t>,</a:t>
            </a:r>
            <a:r>
              <a:rPr lang="zh-TW" altLang="en-US" sz="2500" b="1" dirty="0">
                <a:latin typeface="王漢宗中楷體注音" pitchFamily="82" charset="-120"/>
                <a:ea typeface="王漢宗中楷體注音" pitchFamily="82" charset="-120"/>
              </a:rPr>
              <a:t>生活簡單又快樂。</a:t>
            </a:r>
          </a:p>
        </p:txBody>
      </p:sp>
      <p:pic>
        <p:nvPicPr>
          <p:cNvPr id="7" name="图片 4">
            <a:hlinkClick r:id="rId9" action="ppaction://hlinkfile"/>
            <a:extLst>
              <a:ext uri="{FF2B5EF4-FFF2-40B4-BE49-F238E27FC236}">
                <a16:creationId xmlns:a16="http://schemas.microsoft.com/office/drawing/2014/main" id="{78EEFD73-BDB4-458B-8C94-0F8D70AE0E4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862" y="3590622"/>
            <a:ext cx="1993692" cy="2957946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2983043" y="944380"/>
            <a:ext cx="2293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C00000"/>
                </a:solidFill>
                <a:latin typeface="王漢宗中楷體注音" pitchFamily="82" charset="-120"/>
                <a:ea typeface="王漢宗中楷體注音" pitchFamily="82" charset="-120"/>
              </a:rPr>
              <a:t>◎</a:t>
            </a:r>
            <a:r>
              <a:rPr lang="zh-TW" altLang="en-US" sz="3200" b="1" dirty="0">
                <a:solidFill>
                  <a:srgbClr val="C00000"/>
                </a:solidFill>
                <a:latin typeface="王漢宗中楷體注音" pitchFamily="82" charset="-120"/>
                <a:ea typeface="王漢宗中楷體注音" pitchFamily="82" charset="-120"/>
              </a:rPr>
              <a:t>動機</a:t>
            </a:r>
            <a:r>
              <a:rPr lang="en-US" altLang="zh-TW" sz="3200" b="1" dirty="0">
                <a:solidFill>
                  <a:srgbClr val="C00000"/>
                </a:solidFill>
                <a:latin typeface="王漢宗中楷體注音" pitchFamily="82" charset="-120"/>
                <a:ea typeface="王漢宗中楷體注音" pitchFamily="82" charset="-120"/>
              </a:rPr>
              <a:t>:</a:t>
            </a:r>
            <a:r>
              <a:rPr lang="zh-TW" altLang="en-US" sz="3200" b="1" dirty="0">
                <a:solidFill>
                  <a:srgbClr val="C00000"/>
                </a:solidFill>
                <a:latin typeface="王漢宗中楷體注音" pitchFamily="82" charset="-120"/>
                <a:ea typeface="王漢宗中楷體注音" pitchFamily="82" charset="-120"/>
              </a:rPr>
              <a:t> </a:t>
            </a:r>
            <a:endParaRPr lang="zh-TW" altLang="en-US" sz="3200" dirty="0"/>
          </a:p>
        </p:txBody>
      </p:sp>
      <p:pic>
        <p:nvPicPr>
          <p:cNvPr id="13" name="_33243250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5423337" y="1058917"/>
            <a:ext cx="898635" cy="89863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764646" y="155195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影片</a:t>
            </a:r>
            <a:r>
              <a:rPr lang="zh-TW" alt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欣賞</a:t>
            </a:r>
            <a:r>
              <a:rPr lang="en-US" altLang="zh-TW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zh-TW" alt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圖片 2">
            <a:hlinkClick r:id="rId12" action="ppaction://hlinkfile"/>
            <a:extLst>
              <a:ext uri="{FF2B5EF4-FFF2-40B4-BE49-F238E27FC236}">
                <a16:creationId xmlns:a16="http://schemas.microsoft.com/office/drawing/2014/main" id="{7C879F51-620C-453E-8A3B-420847F0F8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330" y="548121"/>
            <a:ext cx="4628105" cy="6173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000">
        <p:checker/>
      </p:transition>
    </mc:Choice>
    <mc:Fallback xmlns="">
      <p:transition spd="slow" advTm="4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F79171E-F9EC-430B-8266-59244DDCCF5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12858" y="539212"/>
            <a:ext cx="8245542" cy="539548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5F3A632-EAAE-435F-B060-CEF19BAF79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016252"/>
            <a:ext cx="12192000" cy="34798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9502201-D05A-4517-8A35-13D7D3B366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654553"/>
            <a:ext cx="12192000" cy="220345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BD2C98F-0346-4F28-85C8-48608214167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2499" y="2781808"/>
            <a:ext cx="3943348" cy="394334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6AAA7AA-E5AE-4F8A-BB6E-2F19B6CBAC7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426" y="224398"/>
            <a:ext cx="1972428" cy="2541954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4C62A2A6-8164-42DD-912C-5A4BF1EABD39}"/>
              </a:ext>
            </a:extLst>
          </p:cNvPr>
          <p:cNvSpPr txBox="1"/>
          <p:nvPr/>
        </p:nvSpPr>
        <p:spPr>
          <a:xfrm>
            <a:off x="2978508" y="1475229"/>
            <a:ext cx="5390756" cy="5446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zh-TW" altLang="en-US" sz="2800" dirty="0">
                <a:solidFill>
                  <a:srgbClr val="C00000"/>
                </a:solidFill>
                <a:latin typeface="王漢宗中楷體注音" pitchFamily="82" charset="-120"/>
                <a:ea typeface="王漢宗中楷體注音" pitchFamily="82" charset="-120"/>
                <a:cs typeface="+mn-ea"/>
                <a:sym typeface="+mn-lt"/>
              </a:rPr>
              <a:t>◎準備的材料有</a:t>
            </a:r>
            <a:r>
              <a:rPr lang="en-US" altLang="zh-TW" sz="2800" dirty="0">
                <a:solidFill>
                  <a:srgbClr val="C00000"/>
                </a:solidFill>
                <a:latin typeface="王漢宗中楷體注音" pitchFamily="82" charset="-120"/>
                <a:ea typeface="王漢宗中楷體注音" pitchFamily="82" charset="-120"/>
                <a:cs typeface="+mn-ea"/>
                <a:sym typeface="+mn-lt"/>
              </a:rPr>
              <a:t>:</a:t>
            </a:r>
            <a:endParaRPr lang="en-US" altLang="zh-CN" sz="2800" dirty="0">
              <a:solidFill>
                <a:srgbClr val="C00000"/>
              </a:solidFill>
              <a:latin typeface="王漢宗中楷體注音" pitchFamily="82" charset="-120"/>
              <a:ea typeface="王漢宗中楷體注音" pitchFamily="82" charset="-120"/>
              <a:cs typeface="+mn-ea"/>
              <a:sym typeface="+mn-lt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627619" y="2143593"/>
            <a:ext cx="50217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dirty="0">
                <a:latin typeface="王漢宗中楷體注音" pitchFamily="82" charset="-120"/>
                <a:ea typeface="王漢宗中楷體注音" pitchFamily="82" charset="-120"/>
              </a:rPr>
              <a:t>紙箱、剪刀、美工刀、膠水、色紙、水彩、彩色筆、玻璃紙、保利龍膠、紙黏土、裝飾品。</a:t>
            </a:r>
          </a:p>
        </p:txBody>
      </p:sp>
    </p:spTree>
    <p:extLst>
      <p:ext uri="{BB962C8B-B14F-4D97-AF65-F5344CB8AC3E}">
        <p14:creationId xmlns:p14="http://schemas.microsoft.com/office/powerpoint/2010/main" val="322237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_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854" y="-204951"/>
            <a:ext cx="4503663" cy="2902134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8395270" y="543780"/>
            <a:ext cx="301302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>
                <a:solidFill>
                  <a:srgbClr val="C00000"/>
                </a:solidFill>
                <a:latin typeface="王漢宗中楷體注音" pitchFamily="82" charset="-120"/>
                <a:ea typeface="王漢宗中楷體注音" pitchFamily="82" charset="-120"/>
              </a:rPr>
              <a:t>首先</a:t>
            </a:r>
            <a:r>
              <a:rPr lang="en-US" altLang="zh-TW" sz="2500" b="1" dirty="0">
                <a:solidFill>
                  <a:srgbClr val="C00000"/>
                </a:solidFill>
                <a:latin typeface="王漢宗中楷體注音" pitchFamily="82" charset="-120"/>
                <a:ea typeface="王漢宗中楷體注音" pitchFamily="82" charset="-120"/>
              </a:rPr>
              <a:t>:                            </a:t>
            </a:r>
            <a:r>
              <a:rPr lang="zh-TW" altLang="en-US" sz="2500" dirty="0">
                <a:latin typeface="王漢宗中楷體注音" pitchFamily="82" charset="-120"/>
                <a:ea typeface="王漢宗中楷體注音" pitchFamily="82" charset="-120"/>
              </a:rPr>
              <a:t>我先畫出設計圖。</a:t>
            </a:r>
          </a:p>
        </p:txBody>
      </p:sp>
      <p:pic>
        <p:nvPicPr>
          <p:cNvPr id="1027" name="Picture 3" descr="C:\Users\User\Desktop\麥哲倫計畫\S__332185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30057" y="2601310"/>
            <a:ext cx="3830250" cy="3862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文字方塊 23"/>
          <p:cNvSpPr txBox="1"/>
          <p:nvPr/>
        </p:nvSpPr>
        <p:spPr>
          <a:xfrm>
            <a:off x="441434" y="0"/>
            <a:ext cx="290085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製作過程</a:t>
            </a:r>
            <a:r>
              <a:rPr lang="en-US" altLang="zh-TW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r>
              <a:rPr lang="zh-TW" altLang="en-US" sz="24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影片</a:t>
            </a:r>
            <a:r>
              <a:rPr lang="zh-TW" alt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欣賞</a:t>
            </a:r>
            <a:r>
              <a:rPr lang="en-US" altLang="zh-TW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zh-TW" alt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圖片 2">
            <a:hlinkClick r:id="rId6" action="ppaction://hlinkfile"/>
            <a:extLst>
              <a:ext uri="{FF2B5EF4-FFF2-40B4-BE49-F238E27FC236}">
                <a16:creationId xmlns:a16="http://schemas.microsoft.com/office/drawing/2014/main" id="{14B84B5E-1B3D-41E7-B8CB-39EC9286DE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02" y="543780"/>
            <a:ext cx="4893598" cy="6166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_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43145" cy="3117954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359972" y="839448"/>
            <a:ext cx="36061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C00000"/>
                </a:solidFill>
                <a:latin typeface="王漢宗中楷體注音" pitchFamily="82" charset="-120"/>
                <a:ea typeface="王漢宗中楷體注音" pitchFamily="82" charset="-120"/>
              </a:rPr>
              <a:t>◎</a:t>
            </a:r>
            <a:r>
              <a:rPr lang="zh-TW" altLang="en-US" sz="2500" b="1" dirty="0">
                <a:solidFill>
                  <a:srgbClr val="C00000"/>
                </a:solidFill>
                <a:latin typeface="王漢宗中楷體注音" pitchFamily="82" charset="-120"/>
                <a:ea typeface="王漢宗中楷體注音" pitchFamily="82" charset="-120"/>
              </a:rPr>
              <a:t>製作流程</a:t>
            </a:r>
            <a:r>
              <a:rPr lang="en-US" altLang="zh-TW" sz="2500" b="1" dirty="0">
                <a:solidFill>
                  <a:srgbClr val="C00000"/>
                </a:solidFill>
                <a:latin typeface="王漢宗中楷體注音" pitchFamily="82" charset="-120"/>
                <a:ea typeface="王漢宗中楷體注音" pitchFamily="82" charset="-120"/>
              </a:rPr>
              <a:t>:</a:t>
            </a:r>
            <a:r>
              <a:rPr lang="zh-TW" altLang="en-US" sz="2500" b="1" dirty="0">
                <a:solidFill>
                  <a:srgbClr val="C00000"/>
                </a:solidFill>
                <a:latin typeface="王漢宗中楷體注音" pitchFamily="82" charset="-120"/>
                <a:ea typeface="王漢宗中楷體注音" pitchFamily="82" charset="-120"/>
              </a:rPr>
              <a:t>                   </a:t>
            </a:r>
            <a:r>
              <a:rPr lang="zh-TW" altLang="en-US" sz="2500" dirty="0">
                <a:latin typeface="王漢宗中楷體注音" pitchFamily="82" charset="-120"/>
                <a:ea typeface="王漢宗中楷體注音" pitchFamily="82" charset="-120"/>
              </a:rPr>
              <a:t>找出合適的紙箱</a:t>
            </a:r>
            <a:r>
              <a:rPr lang="en-US" altLang="zh-TW" sz="2500" dirty="0">
                <a:latin typeface="王漢宗中楷體注音" pitchFamily="82" charset="-120"/>
                <a:ea typeface="王漢宗中楷體注音" pitchFamily="82" charset="-120"/>
              </a:rPr>
              <a:t>,</a:t>
            </a:r>
            <a:r>
              <a:rPr lang="zh-TW" altLang="en-US" sz="2500" dirty="0">
                <a:latin typeface="王漢宗中楷體注音" pitchFamily="82" charset="-120"/>
                <a:ea typeface="王漢宗中楷體注音" pitchFamily="82" charset="-120"/>
              </a:rPr>
              <a:t>開始製作。</a:t>
            </a:r>
          </a:p>
        </p:txBody>
      </p:sp>
      <p:pic>
        <p:nvPicPr>
          <p:cNvPr id="1026" name="Picture 2" descr="C:\Users\User\Desktop\麥哲倫計畫\S__3321856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0948" y="2809099"/>
            <a:ext cx="2741781" cy="3516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User\Desktop\麥哲倫計畫\S__3321856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02879" y="2753997"/>
            <a:ext cx="2762616" cy="3625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向右箭號 9"/>
          <p:cNvSpPr/>
          <p:nvPr/>
        </p:nvSpPr>
        <p:spPr>
          <a:xfrm>
            <a:off x="3597639" y="4482059"/>
            <a:ext cx="449705" cy="5396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6927954" y="4409607"/>
            <a:ext cx="449705" cy="5396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图片 20">
            <a:extLst>
              <a:ext uri="{FF2B5EF4-FFF2-40B4-BE49-F238E27FC236}">
                <a16:creationId xmlns:a16="http://schemas.microsoft.com/office/drawing/2014/main" id="{B6AAA7AA-E5AE-4F8A-BB6E-2F19B6CBAC7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145" y="0"/>
            <a:ext cx="1972428" cy="2541954"/>
          </a:xfrm>
          <a:prstGeom prst="rect">
            <a:avLst/>
          </a:prstGeom>
        </p:spPr>
      </p:pic>
      <p:pic>
        <p:nvPicPr>
          <p:cNvPr id="19" name="PA_图片 14" descr="图片包含 风筝, 雨伞, 配件, 放飞&#10;&#10;已生成极高可信度的说明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684" y="2057271"/>
            <a:ext cx="3350302" cy="3350302"/>
          </a:xfrm>
          <a:prstGeom prst="rect">
            <a:avLst/>
          </a:prstGeom>
        </p:spPr>
      </p:pic>
      <p:pic>
        <p:nvPicPr>
          <p:cNvPr id="14" name="图片 4">
            <a:extLst>
              <a:ext uri="{FF2B5EF4-FFF2-40B4-BE49-F238E27FC236}">
                <a16:creationId xmlns:a16="http://schemas.microsoft.com/office/drawing/2014/main" id="{78EEFD73-BDB4-458B-8C94-0F8D70AE0E4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7490" y="4351283"/>
            <a:ext cx="1204717" cy="1787382"/>
          </a:xfrm>
          <a:prstGeom prst="rect">
            <a:avLst/>
          </a:prstGeom>
        </p:spPr>
      </p:pic>
      <p:pic>
        <p:nvPicPr>
          <p:cNvPr id="2" name="Picture 2" descr="C:\Users\User\Desktop\麥哲倫計畫\2E75911E-112F-467A-BA26-34E6449788E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38533" y="2727434"/>
            <a:ext cx="3029770" cy="3578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A_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057" y="-257159"/>
            <a:ext cx="3547240" cy="3327816"/>
          </a:xfrm>
          <a:prstGeom prst="rect">
            <a:avLst/>
          </a:prstGeom>
        </p:spPr>
      </p:pic>
      <p:sp>
        <p:nvSpPr>
          <p:cNvPr id="20" name="向下箭號 19"/>
          <p:cNvSpPr/>
          <p:nvPr/>
        </p:nvSpPr>
        <p:spPr>
          <a:xfrm>
            <a:off x="8276896" y="2175641"/>
            <a:ext cx="409904" cy="5044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8812924" y="646386"/>
            <a:ext cx="211257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700" dirty="0">
                <a:latin typeface="王漢宗中明體注音" pitchFamily="82" charset="-120"/>
                <a:ea typeface="王漢宗中明體注音" pitchFamily="82" charset="-120"/>
              </a:rPr>
              <a:t>爸</a:t>
            </a:r>
            <a:r>
              <a:rPr lang="zh-TW" altLang="en-US" sz="1700" dirty="0">
                <a:latin typeface="王漢宗中楷體破音一" pitchFamily="82" charset="-120"/>
                <a:ea typeface="王漢宗中楷體破音一" pitchFamily="82" charset="-120"/>
              </a:rPr>
              <a:t>爸</a:t>
            </a:r>
            <a:r>
              <a:rPr lang="zh-TW" altLang="en-US" sz="1700" dirty="0">
                <a:latin typeface="王漢宗中明體注音" pitchFamily="82" charset="-120"/>
                <a:ea typeface="王漢宗中明體注音" pitchFamily="82" charset="-120"/>
              </a:rPr>
              <a:t>教我在紙箱上如何使用美工刀切割窗戶及門。</a:t>
            </a:r>
          </a:p>
        </p:txBody>
      </p:sp>
    </p:spTree>
  </p:cSld>
  <p:clrMapOvr>
    <a:masterClrMapping/>
  </p:clrMapOvr>
  <p:transition spd="slow" advTm="4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-0.50649 L 0.21928 -0.09051 C 0.26224 0.00324 0.32709 0.05393 0.39506 0.05393 C 0.4724 0.05393 0.53438 0.00324 0.57735 -0.09051 L 0.78477 -0.50649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33" y="2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5541969" y="315051"/>
            <a:ext cx="5081663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C00000"/>
                </a:solidFill>
                <a:latin typeface="王漢宗中楷體注音" pitchFamily="82" charset="-120"/>
                <a:ea typeface="王漢宗中楷體注音" pitchFamily="82" charset="-120"/>
              </a:rPr>
              <a:t>◎</a:t>
            </a:r>
            <a:r>
              <a:rPr lang="zh-TW" altLang="en-US" sz="2500" b="1" dirty="0">
                <a:solidFill>
                  <a:srgbClr val="C00000"/>
                </a:solidFill>
                <a:latin typeface="王漢宗中楷體注音" pitchFamily="82" charset="-120"/>
                <a:ea typeface="王漢宗中楷體注音" pitchFamily="82" charset="-120"/>
              </a:rPr>
              <a:t>製作流程</a:t>
            </a:r>
            <a:r>
              <a:rPr lang="en-US" altLang="zh-TW" sz="2500" b="1" dirty="0">
                <a:solidFill>
                  <a:srgbClr val="C00000"/>
                </a:solidFill>
                <a:latin typeface="王漢宗中楷體注音" pitchFamily="82" charset="-120"/>
                <a:ea typeface="王漢宗中楷體注音" pitchFamily="82" charset="-120"/>
              </a:rPr>
              <a:t>:</a:t>
            </a:r>
            <a:r>
              <a:rPr lang="zh-TW" altLang="en-US" sz="2500" b="1" dirty="0">
                <a:solidFill>
                  <a:srgbClr val="C00000"/>
                </a:solidFill>
                <a:latin typeface="王漢宗中楷體注音" pitchFamily="82" charset="-120"/>
                <a:ea typeface="王漢宗中楷體注音" pitchFamily="82" charset="-120"/>
              </a:rPr>
              <a:t>                                       </a:t>
            </a:r>
            <a:r>
              <a:rPr lang="zh-TW" altLang="en-US" sz="2500" dirty="0">
                <a:latin typeface="王漢宗中楷體注音" pitchFamily="82" charset="-120"/>
                <a:ea typeface="王漢宗中楷體注音" pitchFamily="82" charset="-120"/>
              </a:rPr>
              <a:t>完成外觀設計再加入後方水族館及電梯的設置</a:t>
            </a:r>
            <a:r>
              <a:rPr lang="en-US" altLang="zh-TW" sz="2500" dirty="0">
                <a:latin typeface="王漢宗中楷體注音" pitchFamily="82" charset="-120"/>
                <a:ea typeface="王漢宗中楷體注音" pitchFamily="82" charset="-120"/>
              </a:rPr>
              <a:t>,</a:t>
            </a:r>
            <a:r>
              <a:rPr lang="zh-TW" altLang="en-US" sz="2500" dirty="0">
                <a:latin typeface="王漢宗中楷體注音" pitchFamily="82" charset="-120"/>
                <a:ea typeface="王漢宗中楷體注音" pitchFamily="82" charset="-120"/>
              </a:rPr>
              <a:t>完成紙箱外觀開始上色。</a:t>
            </a:r>
          </a:p>
        </p:txBody>
      </p:sp>
      <p:sp>
        <p:nvSpPr>
          <p:cNvPr id="10" name="向右箭號 9"/>
          <p:cNvSpPr/>
          <p:nvPr/>
        </p:nvSpPr>
        <p:spPr>
          <a:xfrm>
            <a:off x="4452078" y="4452079"/>
            <a:ext cx="449705" cy="5396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103" name="Picture 7" descr="C:\Users\User\Desktop\麥哲倫計畫\S__332185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65900" y="2740874"/>
            <a:ext cx="2863121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 descr="C:\Users\User\Desktop\麥哲倫計畫\S__3321857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4625" y="2754316"/>
            <a:ext cx="2781717" cy="3575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A_图片 14" descr="图片包含 风筝, 雨伞, 配件, 放飞&#10;&#10;已生成极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07207" y="2672384"/>
            <a:ext cx="2390931" cy="2390931"/>
          </a:xfrm>
          <a:prstGeom prst="rect">
            <a:avLst/>
          </a:prstGeom>
        </p:spPr>
      </p:pic>
      <p:pic>
        <p:nvPicPr>
          <p:cNvPr id="11" name="图片 4">
            <a:extLst>
              <a:ext uri="{FF2B5EF4-FFF2-40B4-BE49-F238E27FC236}">
                <a16:creationId xmlns:a16="http://schemas.microsoft.com/office/drawing/2014/main" id="{78EEFD73-BDB4-458B-8C94-0F8D70AE0E4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717" y="4414345"/>
            <a:ext cx="1204717" cy="1787382"/>
          </a:xfrm>
          <a:prstGeom prst="rect">
            <a:avLst/>
          </a:prstGeom>
        </p:spPr>
      </p:pic>
      <p:sp>
        <p:nvSpPr>
          <p:cNvPr id="12" name="向右箭號 11"/>
          <p:cNvSpPr/>
          <p:nvPr/>
        </p:nvSpPr>
        <p:spPr>
          <a:xfrm>
            <a:off x="8072892" y="4352231"/>
            <a:ext cx="449705" cy="5396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Picture 3" descr="C:\Users\User\Desktop\麥哲倫計畫\S__3321856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48354" y="2900080"/>
            <a:ext cx="2947383" cy="3537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A_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4887312" cy="3327816"/>
          </a:xfrm>
          <a:prstGeom prst="rect">
            <a:avLst/>
          </a:prstGeom>
        </p:spPr>
      </p:pic>
      <p:sp>
        <p:nvSpPr>
          <p:cNvPr id="15" name="向下箭號 14"/>
          <p:cNvSpPr/>
          <p:nvPr/>
        </p:nvSpPr>
        <p:spPr>
          <a:xfrm>
            <a:off x="4036489" y="2253177"/>
            <a:ext cx="374755" cy="5696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1223509" y="893721"/>
            <a:ext cx="24656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王漢宗中楷體破音一" pitchFamily="82" charset="-120"/>
                <a:ea typeface="王漢宗中楷體破音一" pitchFamily="82" charset="-120"/>
              </a:rPr>
              <a:t>和</a:t>
            </a:r>
            <a:r>
              <a:rPr lang="zh-TW" altLang="en-US" dirty="0">
                <a:latin typeface="王漢宗中楷體注音" pitchFamily="82" charset="-120"/>
                <a:ea typeface="王漢宗中楷體注音" pitchFamily="82" charset="-120"/>
              </a:rPr>
              <a:t>爸</a:t>
            </a:r>
            <a:r>
              <a:rPr lang="zh-TW" altLang="en-US" dirty="0">
                <a:latin typeface="王漢宗中明體破音一" pitchFamily="82" charset="-120"/>
                <a:ea typeface="王漢宗中明體破音一" pitchFamily="82" charset="-120"/>
              </a:rPr>
              <a:t>爸</a:t>
            </a:r>
            <a:r>
              <a:rPr lang="zh-TW" altLang="en-US" dirty="0">
                <a:latin typeface="王漢宗中楷體注音" pitchFamily="82" charset="-120"/>
                <a:ea typeface="王漢宗中楷體注音" pitchFamily="82" charset="-120"/>
              </a:rPr>
              <a:t>討論製作過程</a:t>
            </a:r>
            <a:r>
              <a:rPr lang="en-US" altLang="zh-TW" dirty="0">
                <a:latin typeface="王漢宗中楷體注音" pitchFamily="82" charset="-120"/>
                <a:ea typeface="王漢宗中楷體注音" pitchFamily="82" charset="-120"/>
              </a:rPr>
              <a:t>,</a:t>
            </a:r>
            <a:r>
              <a:rPr lang="zh-TW" altLang="en-US" dirty="0">
                <a:latin typeface="王漢宗中楷體注音" pitchFamily="82" charset="-120"/>
                <a:ea typeface="王漢宗中楷體注音" pitchFamily="82" charset="-120"/>
              </a:rPr>
              <a:t>有些造型需要爸爸處理才能有完美的形狀。</a:t>
            </a:r>
          </a:p>
        </p:txBody>
      </p:sp>
      <p:pic>
        <p:nvPicPr>
          <p:cNvPr id="21" name="PA_图片 9" descr="图片包含 轮子&#10;&#10;已生成高可信度的说明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704" y="2033752"/>
            <a:ext cx="5857875" cy="779960"/>
          </a:xfrm>
          <a:prstGeom prst="rect">
            <a:avLst/>
          </a:prstGeom>
        </p:spPr>
      </p:pic>
      <p:pic>
        <p:nvPicPr>
          <p:cNvPr id="22" name="图片 20">
            <a:extLst>
              <a:ext uri="{FF2B5EF4-FFF2-40B4-BE49-F238E27FC236}">
                <a16:creationId xmlns:a16="http://schemas.microsoft.com/office/drawing/2014/main" id="{B6AAA7AA-E5AE-4F8A-BB6E-2F19B6CBAC7F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0517" y="236483"/>
            <a:ext cx="1360766" cy="1753678"/>
          </a:xfrm>
          <a:prstGeom prst="rect">
            <a:avLst/>
          </a:prstGeom>
        </p:spPr>
      </p:pic>
    </p:spTree>
  </p:cSld>
  <p:clrMapOvr>
    <a:masterClrMapping/>
  </p:clrMapOvr>
  <p:transition spd="slow" advTm="4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-0.50649 L 0.21928 -0.09051 C 0.26224 0.00324 0.32709 0.05393 0.39506 0.05393 C 0.4724 0.05393 0.53438 0.00324 0.57735 -0.09051 L 0.78477 -0.50649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33" y="2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38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8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_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834" y="-209862"/>
            <a:ext cx="9983449" cy="3327816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2205365" y="762170"/>
            <a:ext cx="508166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C00000"/>
                </a:solidFill>
                <a:latin typeface="王漢宗中楷體注音" pitchFamily="82" charset="-120"/>
                <a:ea typeface="王漢宗中楷體注音" pitchFamily="82" charset="-120"/>
              </a:rPr>
              <a:t>◎</a:t>
            </a:r>
            <a:r>
              <a:rPr lang="zh-TW" altLang="en-US" sz="2500" b="1" dirty="0">
                <a:solidFill>
                  <a:srgbClr val="C00000"/>
                </a:solidFill>
                <a:latin typeface="王漢宗中楷體注音" pitchFamily="82" charset="-120"/>
                <a:ea typeface="王漢宗中楷體注音" pitchFamily="82" charset="-120"/>
              </a:rPr>
              <a:t>製作流程</a:t>
            </a:r>
            <a:r>
              <a:rPr lang="en-US" altLang="zh-TW" sz="2500" b="1" dirty="0">
                <a:solidFill>
                  <a:srgbClr val="C00000"/>
                </a:solidFill>
                <a:latin typeface="王漢宗中楷體注音" pitchFamily="82" charset="-120"/>
                <a:ea typeface="王漢宗中楷體注音" pitchFamily="82" charset="-120"/>
              </a:rPr>
              <a:t>:</a:t>
            </a:r>
            <a:r>
              <a:rPr lang="zh-TW" altLang="en-US" sz="2500" b="1" dirty="0">
                <a:solidFill>
                  <a:srgbClr val="C00000"/>
                </a:solidFill>
                <a:latin typeface="王漢宗中楷體注音" pitchFamily="82" charset="-120"/>
                <a:ea typeface="王漢宗中楷體注音" pitchFamily="82" charset="-120"/>
              </a:rPr>
              <a:t>                                           </a:t>
            </a:r>
            <a:r>
              <a:rPr lang="zh-TW" altLang="en-US" sz="2500" dirty="0">
                <a:latin typeface="王漢宗中楷體注音" pitchFamily="82" charset="-120"/>
                <a:ea typeface="王漢宗中楷體注音" pitchFamily="82" charset="-120"/>
              </a:rPr>
              <a:t>開始製作紙黏土當作裝飾品。</a:t>
            </a:r>
          </a:p>
        </p:txBody>
      </p:sp>
      <p:sp>
        <p:nvSpPr>
          <p:cNvPr id="10" name="向右箭號 9"/>
          <p:cNvSpPr/>
          <p:nvPr/>
        </p:nvSpPr>
        <p:spPr>
          <a:xfrm>
            <a:off x="4362137" y="4332157"/>
            <a:ext cx="449705" cy="5396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5" name="Picture 3" descr="C:\Users\User\Desktop\麥哲倫計畫\S__3321857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6973" y="2864504"/>
            <a:ext cx="2780256" cy="3611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图片 20">
            <a:extLst>
              <a:ext uri="{FF2B5EF4-FFF2-40B4-BE49-F238E27FC236}">
                <a16:creationId xmlns:a16="http://schemas.microsoft.com/office/drawing/2014/main" id="{B6AAA7AA-E5AE-4F8A-BB6E-2F19B6CBAC7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298" y="0"/>
            <a:ext cx="1972428" cy="2541954"/>
          </a:xfrm>
          <a:prstGeom prst="rect">
            <a:avLst/>
          </a:prstGeom>
        </p:spPr>
      </p:pic>
      <p:pic>
        <p:nvPicPr>
          <p:cNvPr id="3077" name="Picture 5" descr="C:\Users\User\Desktop\麥哲倫計畫\S__3321859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04810" y="2803161"/>
            <a:ext cx="2792532" cy="3725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A_图片 8" descr="图片包含 矢量图形, 事情&#10;&#10;已生成高可信度的说明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804" y="3087975"/>
            <a:ext cx="3191579" cy="3440890"/>
          </a:xfrm>
          <a:prstGeom prst="rect">
            <a:avLst/>
          </a:prstGeom>
        </p:spPr>
      </p:pic>
      <p:pic>
        <p:nvPicPr>
          <p:cNvPr id="21" name="PA_图片 14" descr="图片包含 风筝, 雨伞, 配件, 放飞&#10;&#10;已生成极高可信度的说明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71044" y="2578567"/>
            <a:ext cx="2390931" cy="2390931"/>
          </a:xfrm>
          <a:prstGeom prst="rect">
            <a:avLst/>
          </a:prstGeom>
        </p:spPr>
      </p:pic>
      <p:pic>
        <p:nvPicPr>
          <p:cNvPr id="11" name="图片 4">
            <a:extLst>
              <a:ext uri="{FF2B5EF4-FFF2-40B4-BE49-F238E27FC236}">
                <a16:creationId xmlns:a16="http://schemas.microsoft.com/office/drawing/2014/main" id="{78EEFD73-BDB4-458B-8C94-0F8D70AE0E4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717" y="4414345"/>
            <a:ext cx="1204717" cy="1787382"/>
          </a:xfrm>
          <a:prstGeom prst="rect">
            <a:avLst/>
          </a:prstGeom>
        </p:spPr>
      </p:pic>
    </p:spTree>
  </p:cSld>
  <p:clrMapOvr>
    <a:masterClrMapping/>
  </p:clrMapOvr>
  <p:transition spd="slow" advTm="4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-0.50649 L 0.21928 -0.09051 C 0.26224 0.00324 0.32709 0.05393 0.39506 0.05393 C 0.4724 0.05393 0.53438 0.00324 0.57735 -0.09051 L 0.78477 -0.50649 " pathEditMode="relative" rAng="0" ptsTypes="AAA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33" y="2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_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785" y="299804"/>
            <a:ext cx="9983449" cy="2518347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2293496" y="1124259"/>
            <a:ext cx="563630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C00000"/>
                </a:solidFill>
                <a:latin typeface="王漢宗中楷體注音" pitchFamily="82" charset="-120"/>
                <a:ea typeface="王漢宗中楷體注音" pitchFamily="82" charset="-120"/>
              </a:rPr>
              <a:t>◎</a:t>
            </a:r>
            <a:r>
              <a:rPr lang="zh-TW" altLang="en-US" sz="2500" b="1" dirty="0">
                <a:solidFill>
                  <a:srgbClr val="C00000"/>
                </a:solidFill>
                <a:latin typeface="王漢宗中楷體注音" pitchFamily="82" charset="-120"/>
                <a:ea typeface="王漢宗中楷體注音" pitchFamily="82" charset="-120"/>
              </a:rPr>
              <a:t>製作流程</a:t>
            </a:r>
            <a:r>
              <a:rPr lang="en-US" altLang="zh-TW" sz="2500" b="1" dirty="0">
                <a:solidFill>
                  <a:srgbClr val="C00000"/>
                </a:solidFill>
                <a:latin typeface="王漢宗中楷體注音" pitchFamily="82" charset="-120"/>
                <a:ea typeface="王漢宗中楷體注音" pitchFamily="82" charset="-120"/>
              </a:rPr>
              <a:t>:</a:t>
            </a:r>
            <a:r>
              <a:rPr lang="zh-TW" altLang="en-US" sz="2500" b="1" dirty="0">
                <a:solidFill>
                  <a:srgbClr val="C00000"/>
                </a:solidFill>
                <a:latin typeface="王漢宗中楷體注音" pitchFamily="82" charset="-120"/>
                <a:ea typeface="王漢宗中楷體注音" pitchFamily="82" charset="-120"/>
              </a:rPr>
              <a:t>                                                </a:t>
            </a:r>
            <a:r>
              <a:rPr lang="zh-TW" altLang="en-US" sz="2500" dirty="0">
                <a:latin typeface="王漢宗中楷體注音" pitchFamily="82" charset="-120"/>
                <a:ea typeface="王漢宗中楷體注音" pitchFamily="82" charset="-120"/>
              </a:rPr>
              <a:t>完成內部一</a:t>
            </a:r>
            <a:r>
              <a:rPr lang="en-US" altLang="zh-TW" sz="2500" dirty="0">
                <a:latin typeface="王漢宗中楷體注音" pitchFamily="82" charset="-120"/>
                <a:ea typeface="王漢宗中楷體注音" pitchFamily="82" charset="-120"/>
              </a:rPr>
              <a:t>.</a:t>
            </a:r>
            <a:r>
              <a:rPr lang="zh-TW" altLang="en-US" sz="2500" dirty="0">
                <a:latin typeface="王漢宗中楷體注音" pitchFamily="82" charset="-120"/>
                <a:ea typeface="王漢宗中楷體注音" pitchFamily="82" charset="-120"/>
              </a:rPr>
              <a:t>二樓的裝飾。</a:t>
            </a:r>
          </a:p>
        </p:txBody>
      </p:sp>
      <p:sp>
        <p:nvSpPr>
          <p:cNvPr id="10" name="向右箭號 9"/>
          <p:cNvSpPr/>
          <p:nvPr/>
        </p:nvSpPr>
        <p:spPr>
          <a:xfrm>
            <a:off x="3597639" y="4482059"/>
            <a:ext cx="449705" cy="5396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6987915" y="4394617"/>
            <a:ext cx="449705" cy="5396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图片 20">
            <a:extLst>
              <a:ext uri="{FF2B5EF4-FFF2-40B4-BE49-F238E27FC236}">
                <a16:creationId xmlns:a16="http://schemas.microsoft.com/office/drawing/2014/main" id="{B6AAA7AA-E5AE-4F8A-BB6E-2F19B6CBAC7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8138" y="0"/>
            <a:ext cx="1972428" cy="2541954"/>
          </a:xfrm>
          <a:prstGeom prst="rect">
            <a:avLst/>
          </a:prstGeom>
        </p:spPr>
      </p:pic>
      <p:pic>
        <p:nvPicPr>
          <p:cNvPr id="5124" name="Picture 4" descr="C:\Users\User\Desktop\麥哲倫計畫\S__3321857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519" y="2928112"/>
            <a:ext cx="2825229" cy="3367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User\Desktop\麥哲倫計畫\S__3321857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7324" y="2893102"/>
            <a:ext cx="2857886" cy="3387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Users\User\Desktop\麥哲倫計畫\S__3321859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79223" y="2893102"/>
            <a:ext cx="3068922" cy="3357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4">
            <a:extLst>
              <a:ext uri="{FF2B5EF4-FFF2-40B4-BE49-F238E27FC236}">
                <a16:creationId xmlns:a16="http://schemas.microsoft.com/office/drawing/2014/main" id="{78EEFD73-BDB4-458B-8C94-0F8D70AE0E4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7490" y="4351283"/>
            <a:ext cx="1204717" cy="1787382"/>
          </a:xfrm>
          <a:prstGeom prst="rect">
            <a:avLst/>
          </a:prstGeom>
        </p:spPr>
      </p:pic>
      <p:pic>
        <p:nvPicPr>
          <p:cNvPr id="13" name="PA_图片 14" descr="图片包含 风筝, 雨伞, 配件, 放飞&#10;&#10;已生成极高可信度的说明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807" y="2427890"/>
            <a:ext cx="2837792" cy="2837792"/>
          </a:xfrm>
          <a:prstGeom prst="rect">
            <a:avLst/>
          </a:prstGeom>
        </p:spPr>
      </p:pic>
    </p:spTree>
  </p:cSld>
  <p:clrMapOvr>
    <a:masterClrMapping/>
  </p:clrMapOvr>
  <p:transition spd="slow" advTm="4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-0.50649 L 0.21928 -0.09051 C 0.26224 0.00324 0.32709 0.05393 0.39506 0.05393 C 0.4724 0.05393 0.53438 0.00324 0.57735 -0.09051 L 0.78477 -0.50649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33" y="2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_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785" y="0"/>
            <a:ext cx="9983449" cy="2818151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2338466" y="734514"/>
            <a:ext cx="508166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>
                <a:solidFill>
                  <a:srgbClr val="C00000"/>
                </a:solidFill>
                <a:latin typeface="王漢宗中楷體注音" pitchFamily="82" charset="-120"/>
                <a:ea typeface="王漢宗中楷體注音" pitchFamily="82" charset="-120"/>
              </a:rPr>
              <a:t>製作流程</a:t>
            </a:r>
            <a:r>
              <a:rPr lang="en-US" altLang="zh-TW" sz="2500" b="1" dirty="0">
                <a:solidFill>
                  <a:srgbClr val="C00000"/>
                </a:solidFill>
                <a:latin typeface="王漢宗中楷體注音" pitchFamily="82" charset="-120"/>
                <a:ea typeface="王漢宗中楷體注音" pitchFamily="82" charset="-120"/>
              </a:rPr>
              <a:t>:</a:t>
            </a:r>
            <a:r>
              <a:rPr lang="zh-TW" altLang="en-US" sz="2500" b="1">
                <a:solidFill>
                  <a:srgbClr val="C00000"/>
                </a:solidFill>
                <a:latin typeface="王漢宗中楷體注音" pitchFamily="82" charset="-120"/>
                <a:ea typeface="王漢宗中楷體注音" pitchFamily="82" charset="-120"/>
              </a:rPr>
              <a:t>                                            </a:t>
            </a:r>
            <a:r>
              <a:rPr lang="zh-TW" altLang="en-US" sz="2500">
                <a:latin typeface="王漢宗中楷體注音" pitchFamily="82" charset="-120"/>
                <a:ea typeface="王漢宗中楷體注音" pitchFamily="82" charset="-120"/>
              </a:rPr>
              <a:t>水族館</a:t>
            </a:r>
            <a:r>
              <a:rPr lang="zh-TW" altLang="en-US" sz="2500" dirty="0">
                <a:latin typeface="王漢宗中楷體注音" pitchFamily="82" charset="-120"/>
                <a:ea typeface="王漢宗中楷體注音" pitchFamily="82" charset="-120"/>
              </a:rPr>
              <a:t>及電梯的內部裝飾及外觀裝飾。</a:t>
            </a:r>
          </a:p>
        </p:txBody>
      </p:sp>
      <p:sp>
        <p:nvSpPr>
          <p:cNvPr id="10" name="向右箭號 9"/>
          <p:cNvSpPr/>
          <p:nvPr/>
        </p:nvSpPr>
        <p:spPr>
          <a:xfrm>
            <a:off x="3597639" y="4482059"/>
            <a:ext cx="449705" cy="5396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6987915" y="4394617"/>
            <a:ext cx="449705" cy="5396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图片 20">
            <a:extLst>
              <a:ext uri="{FF2B5EF4-FFF2-40B4-BE49-F238E27FC236}">
                <a16:creationId xmlns:a16="http://schemas.microsoft.com/office/drawing/2014/main" id="{B6AAA7AA-E5AE-4F8A-BB6E-2F19B6CBAC7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607" y="0"/>
            <a:ext cx="1972428" cy="2541954"/>
          </a:xfrm>
          <a:prstGeom prst="rect">
            <a:avLst/>
          </a:prstGeom>
        </p:spPr>
      </p:pic>
      <p:pic>
        <p:nvPicPr>
          <p:cNvPr id="6146" name="Picture 2" descr="C:\Users\User\Desktop\麥哲倫計畫\S__3321858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9528" y="2773181"/>
            <a:ext cx="2773179" cy="3432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User\Desktop\麥哲倫計畫\S__3321859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03009" y="2788171"/>
            <a:ext cx="2852427" cy="3402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User\Desktop\麥哲倫計畫\S__3321858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25062" y="2773180"/>
            <a:ext cx="3207895" cy="3417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4">
            <a:extLst>
              <a:ext uri="{FF2B5EF4-FFF2-40B4-BE49-F238E27FC236}">
                <a16:creationId xmlns:a16="http://schemas.microsoft.com/office/drawing/2014/main" id="{78EEFD73-BDB4-458B-8C94-0F8D70AE0E4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2331" y="4319751"/>
            <a:ext cx="1204717" cy="1787382"/>
          </a:xfrm>
          <a:prstGeom prst="rect">
            <a:avLst/>
          </a:prstGeom>
        </p:spPr>
      </p:pic>
      <p:pic>
        <p:nvPicPr>
          <p:cNvPr id="13" name="PA_图片 14" descr="图片包含 风筝, 雨伞, 配件, 放飞&#10;&#10;已生成极高可信度的说明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014" y="2349063"/>
            <a:ext cx="2837792" cy="2837792"/>
          </a:xfrm>
          <a:prstGeom prst="rect">
            <a:avLst/>
          </a:prstGeom>
        </p:spPr>
      </p:pic>
    </p:spTree>
  </p:cSld>
  <p:clrMapOvr>
    <a:masterClrMapping/>
  </p:clrMapOvr>
  <p:transition spd="slow" advTm="4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-0.50649 L 0.21928 -0.09051 C 0.26224 0.00324 0.32709 0.05393 0.39506 0.05393 C 0.4724 0.05393 0.53438 0.00324 0.57735 -0.09051 L 0.78477 -0.50649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33" y="2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7C250AB0-84DA-4DCA-B832-6862A674A7B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\212素材包"/>
  <p:tag name="ISPRING_PRESENTATION_TITLE" val="简约卡通可爱风PPT背景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.黑体-韩语"/>
        <a:cs typeface=""/>
      </a:majorFont>
      <a:minorFont>
        <a:latin typeface="Arial"/>
        <a:ea typeface=".黑体-韩语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346</Words>
  <Application>Microsoft Office PowerPoint</Application>
  <PresentationFormat>寬螢幕</PresentationFormat>
  <Paragraphs>38</Paragraphs>
  <Slides>13</Slides>
  <Notes>13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1" baseType="lpstr">
      <vt:lpstr>等线</vt:lpstr>
      <vt:lpstr>王漢宗中明體注音</vt:lpstr>
      <vt:lpstr>王漢宗中明體破音一</vt:lpstr>
      <vt:lpstr>王漢宗中楷體注音</vt:lpstr>
      <vt:lpstr>王漢宗中楷體破音一</vt:lpstr>
      <vt:lpstr>標楷體</vt:lpstr>
      <vt:lpstr>Arial</vt:lpstr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user</cp:lastModifiedBy>
  <cp:revision>351</cp:revision>
  <dcterms:created xsi:type="dcterms:W3CDTF">2017-05-03T13:07:00Z</dcterms:created>
  <dcterms:modified xsi:type="dcterms:W3CDTF">2021-09-21T13:46:54Z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