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6" r:id="rId11"/>
    <p:sldId id="267" r:id="rId12"/>
    <p:sldId id="268" r:id="rId13"/>
    <p:sldId id="270" r:id="rId14"/>
    <p:sldId id="271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03E5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56" autoAdjust="0"/>
  </p:normalViewPr>
  <p:slideViewPr>
    <p:cSldViewPr>
      <p:cViewPr>
        <p:scale>
          <a:sx n="83" d="100"/>
          <a:sy n="83" d="100"/>
        </p:scale>
        <p:origin x="-984" y="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4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05ED6-7D8F-4B89-ABD0-0F3654D8E6FB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420D4-675D-417B-8877-A3212CDEBA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75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420D4-675D-417B-8877-A3212CDEBA9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1934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420D4-675D-417B-8877-A3212CDEBA9F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37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420D4-675D-417B-8877-A3212CDEBA9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28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925F2A3-AFCE-4C64-9EBB-BDF9D2E82BA3}" type="datetimeFigureOut">
              <a:rPr lang="zh-TW" altLang="en-US" smtClean="0"/>
              <a:t>2016/9/3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EB29139-CBDD-407B-8D35-D868C1FC92C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wmf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&#27700;&#40575;&#29983;&#24907;&#20043;&#26053;&#29031;&#29255;&#21644;&#24433;&#29255;/&#23663;&#40575;&#27744;&#20844;&#40575;&#24433;&#29255;.MOV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hyperlink" Target="&#27700;&#40575;&#29983;&#24907;&#20043;&#26053;&#29031;&#29255;&#21644;&#24433;&#29255;/&#23663;&#40575;&#27744;&#27700;&#40575;&#24433;&#29255;.MOV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8.jpeg"/><Relationship Id="rId9" Type="http://schemas.openxmlformats.org/officeDocument/2006/relationships/image" Target="../media/image10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wmf"/><Relationship Id="rId5" Type="http://schemas.openxmlformats.org/officeDocument/2006/relationships/image" Target="../media/image15.tmp"/><Relationship Id="rId4" Type="http://schemas.openxmlformats.org/officeDocument/2006/relationships/hyperlink" Target="&#27700;&#40575;&#29983;&#24907;&#20043;&#26053;&#29031;&#29255;&#21644;&#24433;&#29255;/&#30333;&#30707;&#27744;&#24433;&#29255;.MOV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hyperlink" Target="&#27700;&#40575;&#29983;&#24907;&#20043;&#26053;&#29031;&#29255;&#21644;&#24433;&#29255;/&#22969;&#27744;&#24433;&#29255;&#19968;.MOV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3.wav"/><Relationship Id="rId5" Type="http://schemas.openxmlformats.org/officeDocument/2006/relationships/image" Target="../media/image20.jpeg"/><Relationship Id="rId10" Type="http://schemas.openxmlformats.org/officeDocument/2006/relationships/image" Target="../media/image22.tmp"/><Relationship Id="rId4" Type="http://schemas.openxmlformats.org/officeDocument/2006/relationships/image" Target="../media/image19.jpeg"/><Relationship Id="rId9" Type="http://schemas.openxmlformats.org/officeDocument/2006/relationships/hyperlink" Target="&#27700;&#40575;&#29983;&#24907;&#20043;&#26053;&#29031;&#29255;&#21644;&#24433;&#29255;/&#22969;&#27744;&#24433;&#29255;&#20108;.M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hyperlink" Target="&#27700;&#40575;&#29983;&#24907;&#20043;&#26053;&#29031;&#29255;&#21644;&#24433;&#29255;/&#27700;&#40575;&#21507;&#33609;&#24433;&#29255;.M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864096"/>
          </a:xfrm>
        </p:spPr>
        <p:txBody>
          <a:bodyPr>
            <a:noAutofit/>
          </a:bodyPr>
          <a:lstStyle/>
          <a:p>
            <a:r>
              <a:rPr lang="zh-TW" altLang="en-US" sz="4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主題</a:t>
            </a:r>
            <a:r>
              <a:rPr lang="en-US" altLang="zh-TW" sz="4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r>
              <a:rPr lang="zh-TW" alt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水鹿生態之</a:t>
            </a:r>
            <a:r>
              <a:rPr lang="zh-TW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旅</a:t>
            </a:r>
            <a:endParaRPr lang="zh-TW" alt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55986"/>
            <a:ext cx="6984776" cy="5197350"/>
          </a:xfrm>
        </p:spPr>
      </p:pic>
      <p:sp>
        <p:nvSpPr>
          <p:cNvPr id="7" name="矩形 6"/>
          <p:cNvSpPr/>
          <p:nvPr/>
        </p:nvSpPr>
        <p:spPr>
          <a:xfrm>
            <a:off x="3332879" y="332656"/>
            <a:ext cx="184731" cy="923330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extrusionH="57150" contourW="25400" prstMaterial="matte">
              <a:bevelT w="25400" h="55880" prst="convex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zh-TW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503" y="5301208"/>
            <a:ext cx="20162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20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報告人</a:t>
            </a:r>
            <a:r>
              <a:rPr lang="en-US" altLang="zh-TW" sz="20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zh-TW" altLang="en-US" sz="2000" b="1" spc="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四</a:t>
            </a:r>
            <a:r>
              <a:rPr lang="zh-TW" altLang="en-US" sz="20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愛  </a:t>
            </a:r>
            <a:r>
              <a:rPr lang="zh-TW" altLang="en-US" sz="20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陳信潔</a:t>
            </a:r>
            <a:endParaRPr lang="en-US" altLang="zh-TW" sz="2000" b="1" spc="50" dirty="0" smtClean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TW" altLang="en-US" sz="20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三孝</a:t>
            </a:r>
            <a:r>
              <a:rPr lang="zh-TW" altLang="en-US" sz="20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zh-TW" altLang="en-US" sz="20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陳以馨</a:t>
            </a:r>
            <a:endParaRPr lang="zh-TW" altLang="en-US" sz="2000" b="1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6" y="4076269"/>
            <a:ext cx="2397624" cy="1191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" y="2410715"/>
            <a:ext cx="2020016" cy="16535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003217"/>
            <a:ext cx="1383804" cy="1307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07" y="1134182"/>
            <a:ext cx="1302264" cy="1290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1829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527" y="332656"/>
            <a:ext cx="4100083" cy="1252728"/>
          </a:xfrm>
        </p:spPr>
        <p:txBody>
          <a:bodyPr>
            <a:prstTxWarp prst="textWave2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七天六夜的行程剪影</a:t>
            </a:r>
            <a:endParaRPr lang="zh-TW" altLang="en-US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4" y="2100918"/>
            <a:ext cx="2478360" cy="185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00918"/>
            <a:ext cx="2585876" cy="185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4" y="4725144"/>
            <a:ext cx="2478360" cy="194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25144"/>
            <a:ext cx="2585876" cy="1940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4705673"/>
            <a:ext cx="2678921" cy="1960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425104" y="1700808"/>
            <a:ext cx="162661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tx1"/>
                </a:solidFill>
              </a:rPr>
              <a:t>跟大樹合影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75856" y="1700808"/>
            <a:ext cx="273630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tx1"/>
                </a:solidFill>
              </a:rPr>
              <a:t>在樹林中紥營</a:t>
            </a:r>
            <a:r>
              <a:rPr lang="en-US" altLang="zh-TW" sz="1600" dirty="0">
                <a:solidFill>
                  <a:schemeClr val="tx1"/>
                </a:solidFill>
              </a:rPr>
              <a:t>(</a:t>
            </a:r>
            <a:r>
              <a:rPr lang="zh-TW" altLang="en-US" sz="1600" dirty="0">
                <a:solidFill>
                  <a:schemeClr val="tx1"/>
                </a:solidFill>
              </a:rPr>
              <a:t>第二獵寮</a:t>
            </a:r>
            <a:r>
              <a:rPr lang="en-US" altLang="zh-TW" sz="1600" dirty="0">
                <a:solidFill>
                  <a:schemeClr val="tx1"/>
                </a:solidFill>
              </a:rPr>
              <a:t>)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179350" y="1683989"/>
            <a:ext cx="180020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tx1"/>
                </a:solidFill>
              </a:rPr>
              <a:t>沿</a:t>
            </a:r>
            <a:r>
              <a:rPr lang="zh-TW" altLang="en-US" sz="2000" dirty="0" smtClean="0">
                <a:solidFill>
                  <a:schemeClr val="tx1"/>
                </a:solidFill>
              </a:rPr>
              <a:t>著溪往上走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25104" y="4344599"/>
            <a:ext cx="162661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tx1"/>
                </a:solidFill>
              </a:rPr>
              <a:t>跟路標合影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275856" y="4324905"/>
            <a:ext cx="1626616" cy="40011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tx1"/>
                </a:solidFill>
              </a:rPr>
              <a:t>幫忙濾水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162615" y="4285426"/>
            <a:ext cx="1224136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tx1"/>
                </a:solidFill>
              </a:rPr>
              <a:t>吃麵囉</a:t>
            </a:r>
            <a:r>
              <a:rPr lang="en-US" altLang="zh-TW" sz="2000" dirty="0" smtClean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50" y="2100918"/>
            <a:ext cx="2655745" cy="18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67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358326" y="530739"/>
            <a:ext cx="4968552" cy="892688"/>
          </a:xfrm>
          <a:prstGeom prst="rect">
            <a:avLst/>
          </a:prstGeom>
        </p:spPr>
        <p:txBody>
          <a:bodyPr numCol="1">
            <a:prstTxWarp prst="textWave2">
              <a:avLst>
                <a:gd name="adj1" fmla="val 0"/>
                <a:gd name="adj2" fmla="val 342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323527" y="332656"/>
            <a:ext cx="4250201" cy="1252728"/>
          </a:xfrm>
          <a:prstGeom prst="rect">
            <a:avLst/>
          </a:prstGeom>
        </p:spPr>
        <p:txBody>
          <a:bodyPr vert="horz" lIns="91440" tIns="45720" rIns="91440" bIns="45720" numCol="1" rtlCol="0" anchor="b">
            <a:prstTxWarp prst="textWave2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spcBef>
                <a:spcPct val="0"/>
              </a:spcBef>
              <a:buNone/>
              <a:defRPr sz="3200" b="1" spc="5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七天六夜的</a:t>
            </a:r>
            <a:r>
              <a:rPr lang="zh-TW" altLang="en-US" dirty="0" smtClean="0"/>
              <a:t>行程剪影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0" y="2132856"/>
            <a:ext cx="2411760" cy="180882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92" y="2149384"/>
            <a:ext cx="2592288" cy="179229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23" y="4653135"/>
            <a:ext cx="2592288" cy="19303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167251"/>
            <a:ext cx="2627784" cy="179776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32" y="4653137"/>
            <a:ext cx="2627784" cy="1930354"/>
          </a:xfrm>
          <a:prstGeom prst="rect">
            <a:avLst/>
          </a:prstGeom>
        </p:spPr>
      </p:pic>
      <p:sp>
        <p:nvSpPr>
          <p:cNvPr id="16" name="波浪 15"/>
          <p:cNvSpPr/>
          <p:nvPr/>
        </p:nvSpPr>
        <p:spPr>
          <a:xfrm>
            <a:off x="412080" y="1637984"/>
            <a:ext cx="1783656" cy="576064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跟屯鹿池合影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波浪 16"/>
          <p:cNvSpPr/>
          <p:nvPr/>
        </p:nvSpPr>
        <p:spPr>
          <a:xfrm>
            <a:off x="3144591" y="1641600"/>
            <a:ext cx="1783656" cy="576064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努力往上爬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8" name="波浪 17"/>
          <p:cNvSpPr/>
          <p:nvPr/>
        </p:nvSpPr>
        <p:spPr>
          <a:xfrm>
            <a:off x="6012160" y="1674240"/>
            <a:ext cx="1783656" cy="576064"/>
          </a:xfrm>
          <a:prstGeom prst="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還在往上爬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0" name="波浪 19"/>
          <p:cNvSpPr/>
          <p:nvPr/>
        </p:nvSpPr>
        <p:spPr>
          <a:xfrm>
            <a:off x="3128046" y="4121648"/>
            <a:ext cx="2092026" cy="576064"/>
          </a:xfrm>
          <a:prstGeom prst="wav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有雲霧的萬里池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波浪 20"/>
          <p:cNvSpPr/>
          <p:nvPr/>
        </p:nvSpPr>
        <p:spPr>
          <a:xfrm>
            <a:off x="6033832" y="4091144"/>
            <a:ext cx="2498608" cy="576064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萬里</a:t>
            </a:r>
            <a:r>
              <a:rPr lang="zh-TW" altLang="en-US" sz="2000" dirty="0" smtClean="0">
                <a:solidFill>
                  <a:schemeClr val="tx1"/>
                </a:solidFill>
              </a:rPr>
              <a:t>池的箭竹</a:t>
            </a:r>
            <a:r>
              <a:rPr lang="zh-TW" altLang="en-US" sz="2000" dirty="0">
                <a:solidFill>
                  <a:schemeClr val="tx1"/>
                </a:solidFill>
              </a:rPr>
              <a:t>林迷宮</a:t>
            </a:r>
          </a:p>
        </p:txBody>
      </p:sp>
      <p:sp>
        <p:nvSpPr>
          <p:cNvPr id="22" name="笑臉 21"/>
          <p:cNvSpPr/>
          <p:nvPr/>
        </p:nvSpPr>
        <p:spPr>
          <a:xfrm>
            <a:off x="2448627" y="4307169"/>
            <a:ext cx="416752" cy="360039"/>
          </a:xfrm>
          <a:prstGeom prst="smileyFac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1" y="4697712"/>
            <a:ext cx="2430522" cy="1881930"/>
          </a:xfrm>
          <a:prstGeom prst="rect">
            <a:avLst/>
          </a:prstGeom>
        </p:spPr>
      </p:pic>
      <p:sp>
        <p:nvSpPr>
          <p:cNvPr id="23" name="波浪 22"/>
          <p:cNvSpPr/>
          <p:nvPr/>
        </p:nvSpPr>
        <p:spPr>
          <a:xfrm>
            <a:off x="456595" y="4199156"/>
            <a:ext cx="1911952" cy="576064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路過一座百岳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24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323528" y="332656"/>
            <a:ext cx="4608512" cy="1252728"/>
          </a:xfrm>
          <a:prstGeom prst="rect">
            <a:avLst/>
          </a:prstGeom>
        </p:spPr>
        <p:txBody>
          <a:bodyPr vert="horz" lIns="91440" tIns="45720" rIns="91440" bIns="45720" numCol="1" rtlCol="0" anchor="b">
            <a:prstTxWarp prst="textWave2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spcBef>
                <a:spcPct val="0"/>
              </a:spcBef>
              <a:buNone/>
              <a:defRPr sz="3200" b="1" spc="5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七天六夜的</a:t>
            </a:r>
            <a:r>
              <a:rPr lang="zh-TW" altLang="en-US" dirty="0" smtClean="0"/>
              <a:t>行程剪影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68252"/>
            <a:ext cx="4032448" cy="238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44" y="1537851"/>
            <a:ext cx="3024336" cy="23086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77072"/>
            <a:ext cx="4248472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橢圓形圖說文字 9"/>
          <p:cNvSpPr/>
          <p:nvPr/>
        </p:nvSpPr>
        <p:spPr>
          <a:xfrm>
            <a:off x="539552" y="1620180"/>
            <a:ext cx="3024336" cy="648072"/>
          </a:xfrm>
          <a:prstGeom prst="wedgeEllipseCallout">
            <a:avLst>
              <a:gd name="adj1" fmla="val -28170"/>
              <a:gd name="adj2" fmla="val 7002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回程又</a:t>
            </a:r>
            <a:r>
              <a:rPr lang="zh-TW" altLang="en-US" sz="2000" dirty="0">
                <a:solidFill>
                  <a:schemeClr val="tx1"/>
                </a:solidFill>
              </a:rPr>
              <a:t>走在溪床</a:t>
            </a:r>
          </a:p>
        </p:txBody>
      </p:sp>
      <p:sp>
        <p:nvSpPr>
          <p:cNvPr id="11" name="雲朵形圖說文字 10"/>
          <p:cNvSpPr/>
          <p:nvPr/>
        </p:nvSpPr>
        <p:spPr>
          <a:xfrm>
            <a:off x="4476854" y="1476164"/>
            <a:ext cx="1288136" cy="1584176"/>
          </a:xfrm>
          <a:prstGeom prst="cloudCallout">
            <a:avLst>
              <a:gd name="adj1" fmla="val 29371"/>
              <a:gd name="adj2" fmla="val 9310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874701" y="1779368"/>
            <a:ext cx="492443" cy="9777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 smtClean="0"/>
              <a:t>過小溪</a:t>
            </a:r>
            <a:endParaRPr lang="zh-TW" altLang="en-US" sz="2000" dirty="0"/>
          </a:p>
        </p:txBody>
      </p:sp>
      <p:pic>
        <p:nvPicPr>
          <p:cNvPr id="1030" name="Picture 6" descr="C:\Program Files (x86)\Microsoft Office\MEDIA\CAGCAT10\j0212957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949280"/>
            <a:ext cx="158355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圓角矩形圖說文字 15"/>
          <p:cNvSpPr/>
          <p:nvPr/>
        </p:nvSpPr>
        <p:spPr>
          <a:xfrm>
            <a:off x="323528" y="4653136"/>
            <a:ext cx="3888432" cy="1152128"/>
          </a:xfrm>
          <a:prstGeom prst="wedgeRoundRectCallout">
            <a:avLst>
              <a:gd name="adj1" fmla="val 57240"/>
              <a:gd name="adj2" fmla="val 79432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</a:rPr>
              <a:t>終於回到奧萬大吊橋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83562" y="6142030"/>
            <a:ext cx="1351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zh-TW" sz="2800" dirty="0">
                <a:solidFill>
                  <a:schemeClr val="accent3">
                    <a:lumMod val="50000"/>
                  </a:schemeClr>
                </a:solidFill>
              </a:rPr>
              <a:t>回家</a:t>
            </a:r>
            <a:r>
              <a:rPr lang="zh-HK" altLang="zh-TW" sz="2800" dirty="0" smtClean="0">
                <a:solidFill>
                  <a:schemeClr val="accent3">
                    <a:lumMod val="50000"/>
                  </a:schemeClr>
                </a:solidFill>
              </a:rPr>
              <a:t>囉</a:t>
            </a:r>
            <a:r>
              <a:rPr lang="en-US" altLang="zh-TW" sz="2800" dirty="0" smtClean="0">
                <a:solidFill>
                  <a:schemeClr val="accent3">
                    <a:lumMod val="50000"/>
                  </a:schemeClr>
                </a:solidFill>
              </a:rPr>
              <a:t>!</a:t>
            </a:r>
            <a:endParaRPr lang="zh-TW" altLang="zh-TW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07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03548" y="692696"/>
            <a:ext cx="7772400" cy="1728192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dirty="0" smtClean="0">
                <a:solidFill>
                  <a:srgbClr val="800000"/>
                </a:solidFill>
              </a:rPr>
              <a:t>主題</a:t>
            </a:r>
            <a:r>
              <a:rPr lang="en-US" altLang="zh-TW" sz="3200" dirty="0" smtClean="0">
                <a:solidFill>
                  <a:srgbClr val="800000"/>
                </a:solidFill>
              </a:rPr>
              <a:t>:</a:t>
            </a:r>
            <a:r>
              <a:rPr lang="zh-TW" altLang="en-US" sz="3200" dirty="0" smtClean="0">
                <a:solidFill>
                  <a:schemeClr val="tx1"/>
                </a:solidFill>
              </a:rPr>
              <a:t>水鹿生態之旅</a:t>
            </a:r>
            <a:r>
              <a:rPr lang="en-US" altLang="zh-TW" sz="3200" dirty="0" smtClean="0">
                <a:solidFill>
                  <a:schemeClr val="tx1"/>
                </a:solidFill>
              </a:rPr>
              <a:t/>
            </a:r>
            <a:br>
              <a:rPr lang="en-US" altLang="zh-TW" sz="3200" dirty="0" smtClean="0">
                <a:solidFill>
                  <a:schemeClr val="tx1"/>
                </a:solidFill>
              </a:rPr>
            </a:br>
            <a:r>
              <a:rPr lang="zh-TW" altLang="en-US" sz="3200" dirty="0" smtClean="0">
                <a:solidFill>
                  <a:srgbClr val="800000"/>
                </a:solidFill>
              </a:rPr>
              <a:t>日期</a:t>
            </a:r>
            <a:r>
              <a:rPr lang="en-US" altLang="zh-TW" sz="3200" dirty="0" smtClean="0">
                <a:solidFill>
                  <a:srgbClr val="800000"/>
                </a:solidFill>
              </a:rPr>
              <a:t>:</a:t>
            </a:r>
            <a:r>
              <a:rPr lang="en-US" altLang="zh-TW" sz="3200" dirty="0" smtClean="0">
                <a:solidFill>
                  <a:schemeClr val="tx1"/>
                </a:solidFill>
                <a:latin typeface="+mj-ea"/>
              </a:rPr>
              <a:t>7</a:t>
            </a:r>
            <a:r>
              <a:rPr lang="zh-TW" altLang="en-US" sz="3200" dirty="0" smtClean="0">
                <a:solidFill>
                  <a:schemeClr val="tx1"/>
                </a:solidFill>
                <a:latin typeface="+mj-ea"/>
              </a:rPr>
              <a:t>月</a:t>
            </a:r>
            <a:r>
              <a:rPr lang="en-US" altLang="zh-TW" sz="3200" dirty="0" smtClean="0">
                <a:solidFill>
                  <a:schemeClr val="tx1"/>
                </a:solidFill>
                <a:latin typeface="+mj-ea"/>
              </a:rPr>
              <a:t>1</a:t>
            </a:r>
            <a:r>
              <a:rPr lang="zh-TW" altLang="en-US" sz="3200" dirty="0" smtClean="0">
                <a:solidFill>
                  <a:schemeClr val="tx1"/>
                </a:solidFill>
                <a:latin typeface="+mj-ea"/>
              </a:rPr>
              <a:t>日至</a:t>
            </a:r>
            <a:r>
              <a:rPr lang="en-US" altLang="zh-TW" sz="3200" dirty="0" smtClean="0">
                <a:solidFill>
                  <a:schemeClr val="tx1"/>
                </a:solidFill>
                <a:latin typeface="+mj-ea"/>
              </a:rPr>
              <a:t>7</a:t>
            </a:r>
            <a:r>
              <a:rPr lang="zh-TW" altLang="en-US" sz="3200" dirty="0" smtClean="0">
                <a:solidFill>
                  <a:schemeClr val="tx1"/>
                </a:solidFill>
                <a:latin typeface="+mj-ea"/>
              </a:rPr>
              <a:t>月</a:t>
            </a:r>
            <a:r>
              <a:rPr lang="en-US" altLang="zh-TW" sz="3200" dirty="0">
                <a:solidFill>
                  <a:schemeClr val="tx1"/>
                </a:solidFill>
                <a:latin typeface="+mj-ea"/>
              </a:rPr>
              <a:t>7</a:t>
            </a:r>
            <a:r>
              <a:rPr lang="zh-TW" altLang="en-US" sz="3200" dirty="0" smtClean="0">
                <a:solidFill>
                  <a:schemeClr val="tx1"/>
                </a:solidFill>
                <a:latin typeface="+mj-ea"/>
              </a:rPr>
              <a:t>日</a:t>
            </a:r>
            <a:r>
              <a:rPr lang="en-US" altLang="zh-TW" sz="3200" dirty="0" smtClean="0">
                <a:latin typeface="+mj-ea"/>
              </a:rPr>
              <a:t/>
            </a:r>
            <a:br>
              <a:rPr lang="en-US" altLang="zh-TW" sz="3200" dirty="0" smtClean="0">
                <a:latin typeface="+mj-ea"/>
              </a:rPr>
            </a:br>
            <a:r>
              <a:rPr lang="zh-TW" altLang="en-US" sz="3200" dirty="0" smtClean="0">
                <a:solidFill>
                  <a:srgbClr val="800000"/>
                </a:solidFill>
                <a:latin typeface="+mj-ea"/>
              </a:rPr>
              <a:t>成員</a:t>
            </a:r>
            <a:r>
              <a:rPr lang="en-US" altLang="zh-TW" sz="3200" dirty="0" smtClean="0">
                <a:solidFill>
                  <a:srgbClr val="800000"/>
                </a:solidFill>
                <a:latin typeface="+mj-ea"/>
              </a:rPr>
              <a:t>:</a:t>
            </a:r>
            <a:r>
              <a:rPr lang="zh-TW" altLang="en-US" sz="3200" dirty="0" smtClean="0">
                <a:solidFill>
                  <a:schemeClr val="tx1"/>
                </a:solidFill>
                <a:latin typeface="+mj-ea"/>
              </a:rPr>
              <a:t>爸爸、媽媽、我和妺妹</a:t>
            </a:r>
            <a:r>
              <a:rPr lang="en-US" altLang="zh-TW" sz="3200" dirty="0" smtClean="0">
                <a:solidFill>
                  <a:schemeClr val="tx1"/>
                </a:solidFill>
                <a:latin typeface="+mj-ea"/>
              </a:rPr>
              <a:t>,</a:t>
            </a:r>
            <a:r>
              <a:rPr lang="zh-TW" altLang="en-US" sz="3200" dirty="0" smtClean="0">
                <a:solidFill>
                  <a:schemeClr val="tx1"/>
                </a:solidFill>
                <a:latin typeface="+mj-ea"/>
              </a:rPr>
              <a:t>共四人</a:t>
            </a:r>
            <a:r>
              <a:rPr lang="en-US" altLang="zh-TW" sz="3200" dirty="0" smtClean="0">
                <a:solidFill>
                  <a:schemeClr val="tx1"/>
                </a:solidFill>
                <a:latin typeface="+mj-ea"/>
              </a:rPr>
              <a:t>.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11560" y="3140968"/>
            <a:ext cx="6912768" cy="15841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chemeClr val="tx1"/>
                </a:solidFill>
              </a:rPr>
              <a:t>爸爸</a:t>
            </a:r>
            <a:r>
              <a:rPr lang="en-US" altLang="zh-TW" dirty="0" smtClean="0">
                <a:solidFill>
                  <a:schemeClr val="tx1"/>
                </a:solidFill>
              </a:rPr>
              <a:t>:</a:t>
            </a:r>
            <a:r>
              <a:rPr lang="zh-TW" altLang="en-US" dirty="0" smtClean="0">
                <a:solidFill>
                  <a:schemeClr val="tx1"/>
                </a:solidFill>
              </a:rPr>
              <a:t>路線規劃</a:t>
            </a:r>
            <a:r>
              <a:rPr lang="en-US" altLang="zh-TW" dirty="0" smtClean="0">
                <a:solidFill>
                  <a:schemeClr val="tx1"/>
                </a:solidFill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</a:rPr>
              <a:t>準備物品</a:t>
            </a:r>
            <a:r>
              <a:rPr lang="en-US" altLang="zh-TW" dirty="0" smtClean="0">
                <a:solidFill>
                  <a:schemeClr val="tx1"/>
                </a:solidFill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</a:rPr>
              <a:t>拍照</a:t>
            </a:r>
            <a:r>
              <a:rPr lang="en-US" altLang="zh-TW" dirty="0" smtClean="0">
                <a:solidFill>
                  <a:schemeClr val="tx1"/>
                </a:solidFill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</a:rPr>
              <a:t>整理照片和影片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zh-TW" altLang="en-US" dirty="0" smtClean="0">
                <a:solidFill>
                  <a:schemeClr val="tx1"/>
                </a:solidFill>
              </a:rPr>
              <a:t>媽媽</a:t>
            </a:r>
            <a:r>
              <a:rPr lang="en-US" altLang="zh-TW" dirty="0" smtClean="0">
                <a:solidFill>
                  <a:schemeClr val="tx1"/>
                </a:solidFill>
              </a:rPr>
              <a:t>:</a:t>
            </a:r>
            <a:r>
              <a:rPr lang="zh-TW" altLang="en-US" dirty="0" smtClean="0">
                <a:solidFill>
                  <a:schemeClr val="tx1"/>
                </a:solidFill>
              </a:rPr>
              <a:t>構思</a:t>
            </a:r>
            <a:r>
              <a:rPr lang="en-US" altLang="zh-TW" dirty="0" smtClean="0">
                <a:solidFill>
                  <a:schemeClr val="tx1"/>
                </a:solidFill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</a:rPr>
              <a:t>找資料</a:t>
            </a:r>
            <a:r>
              <a:rPr lang="en-US" altLang="zh-TW" dirty="0" smtClean="0">
                <a:solidFill>
                  <a:schemeClr val="tx1"/>
                </a:solidFill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</a:rPr>
              <a:t>製作投影片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zh-TW" altLang="en-US" dirty="0">
                <a:solidFill>
                  <a:schemeClr val="tx1"/>
                </a:solidFill>
              </a:rPr>
              <a:t>我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陳信潔</a:t>
            </a:r>
            <a:r>
              <a:rPr lang="en-US" altLang="zh-TW" dirty="0" smtClean="0">
                <a:solidFill>
                  <a:schemeClr val="tx1"/>
                </a:solidFill>
              </a:rPr>
              <a:t>):</a:t>
            </a:r>
            <a:r>
              <a:rPr lang="zh-TW" altLang="en-US" dirty="0" smtClean="0">
                <a:solidFill>
                  <a:schemeClr val="tx1"/>
                </a:solidFill>
              </a:rPr>
              <a:t>完成</a:t>
            </a:r>
            <a:r>
              <a:rPr lang="zh-TW" altLang="en-US" dirty="0">
                <a:solidFill>
                  <a:schemeClr val="tx1"/>
                </a:solidFill>
              </a:rPr>
              <a:t>七</a:t>
            </a:r>
            <a:r>
              <a:rPr lang="zh-TW" altLang="en-US" dirty="0" smtClean="0">
                <a:solidFill>
                  <a:schemeClr val="tx1"/>
                </a:solidFill>
              </a:rPr>
              <a:t>天六夜的水鹿觀察行程</a:t>
            </a:r>
            <a:r>
              <a:rPr lang="en-US" altLang="zh-TW" dirty="0" smtClean="0">
                <a:solidFill>
                  <a:schemeClr val="tx1"/>
                </a:solidFill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</a:rPr>
              <a:t>寫心得</a:t>
            </a:r>
            <a:r>
              <a:rPr lang="en-US" altLang="zh-TW" dirty="0" smtClean="0">
                <a:solidFill>
                  <a:schemeClr val="tx1"/>
                </a:solidFill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</a:rPr>
              <a:t>練習報告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zh-TW" altLang="en-US" dirty="0" smtClean="0">
                <a:solidFill>
                  <a:schemeClr val="tx1"/>
                </a:solidFill>
              </a:rPr>
              <a:t>妹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陳以馨</a:t>
            </a:r>
            <a:r>
              <a:rPr lang="en-US" altLang="zh-TW" dirty="0" smtClean="0">
                <a:solidFill>
                  <a:schemeClr val="tx1"/>
                </a:solidFill>
              </a:rPr>
              <a:t>):</a:t>
            </a:r>
            <a:r>
              <a:rPr lang="zh-TW" altLang="en-US" dirty="0">
                <a:solidFill>
                  <a:schemeClr val="tx1"/>
                </a:solidFill>
              </a:rPr>
              <a:t>完成七天六夜的水鹿觀察行程</a:t>
            </a:r>
            <a:r>
              <a:rPr lang="en-US" altLang="zh-TW" dirty="0" smtClean="0">
                <a:solidFill>
                  <a:schemeClr val="tx1"/>
                </a:solidFill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</a:rPr>
              <a:t>寫心得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波浪 3"/>
          <p:cNvSpPr/>
          <p:nvPr/>
        </p:nvSpPr>
        <p:spPr>
          <a:xfrm>
            <a:off x="395536" y="2600736"/>
            <a:ext cx="1368152" cy="576064"/>
          </a:xfrm>
          <a:prstGeom prst="wav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rgbClr val="C00000"/>
                </a:solidFill>
              </a:rPr>
              <a:t>工作分配</a:t>
            </a:r>
            <a:endParaRPr lang="en-US" altLang="zh-TW" sz="2000" dirty="0">
              <a:solidFill>
                <a:srgbClr val="C00000"/>
              </a:solidFill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611560" y="5373216"/>
            <a:ext cx="6696744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dirty="0" smtClean="0">
                <a:solidFill>
                  <a:schemeClr val="tx1"/>
                </a:solidFill>
              </a:rPr>
              <a:t>1.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zh-TW" altLang="en-US" dirty="0" smtClean="0">
                <a:solidFill>
                  <a:srgbClr val="800000"/>
                </a:solidFill>
              </a:rPr>
              <a:t>投影片</a:t>
            </a:r>
            <a:r>
              <a:rPr lang="zh-TW" altLang="en-US" dirty="0">
                <a:solidFill>
                  <a:srgbClr val="800000"/>
                </a:solidFill>
              </a:rPr>
              <a:t>內容所用的照片和影片皆是爸爸在本次行程中拍攝的</a:t>
            </a:r>
            <a:r>
              <a:rPr lang="en-US" altLang="zh-TW" dirty="0" smtClean="0">
                <a:solidFill>
                  <a:srgbClr val="800000"/>
                </a:solidFill>
              </a:rPr>
              <a:t>.</a:t>
            </a:r>
          </a:p>
          <a:p>
            <a:pPr algn="l"/>
            <a:r>
              <a:rPr lang="en-US" altLang="zh-TW" dirty="0" smtClean="0">
                <a:solidFill>
                  <a:schemeClr val="tx1"/>
                </a:solidFill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</a:rPr>
              <a:t>網路資料</a:t>
            </a:r>
            <a:r>
              <a:rPr lang="en-US" altLang="zh-TW" dirty="0" smtClean="0">
                <a:solidFill>
                  <a:schemeClr val="tx1"/>
                </a:solidFill>
              </a:rPr>
              <a:t>:</a:t>
            </a:r>
            <a:r>
              <a:rPr lang="zh-TW" altLang="en-US" dirty="0" smtClean="0">
                <a:solidFill>
                  <a:schemeClr val="tx1"/>
                </a:solidFill>
              </a:rPr>
              <a:t>台灣水鹿基本資料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農委會林務局提供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altLang="zh-TW" dirty="0" smtClean="0">
                <a:solidFill>
                  <a:schemeClr val="tx1"/>
                </a:solidFill>
              </a:rPr>
              <a:t>3</a:t>
            </a:r>
            <a:r>
              <a:rPr lang="en-US" altLang="zh-TW" dirty="0">
                <a:solidFill>
                  <a:schemeClr val="tx1"/>
                </a:solidFill>
              </a:rPr>
              <a:t>. MIT </a:t>
            </a:r>
            <a:r>
              <a:rPr lang="zh-TW" altLang="en-US" dirty="0">
                <a:solidFill>
                  <a:schemeClr val="tx1"/>
                </a:solidFill>
              </a:rPr>
              <a:t>台灣誌</a:t>
            </a:r>
            <a:r>
              <a:rPr lang="en-US" altLang="zh-TW" dirty="0">
                <a:solidFill>
                  <a:schemeClr val="tx1"/>
                </a:solidFill>
              </a:rPr>
              <a:t>--</a:t>
            </a:r>
            <a:r>
              <a:rPr lang="zh-TW" altLang="en-US" dirty="0">
                <a:solidFill>
                  <a:schemeClr val="tx1"/>
                </a:solidFill>
              </a:rPr>
              <a:t>能高安東軍縱走影片</a:t>
            </a:r>
          </a:p>
        </p:txBody>
      </p:sp>
      <p:sp>
        <p:nvSpPr>
          <p:cNvPr id="7" name="流程圖: 儲存資料 6"/>
          <p:cNvSpPr/>
          <p:nvPr/>
        </p:nvSpPr>
        <p:spPr>
          <a:xfrm>
            <a:off x="467544" y="4850934"/>
            <a:ext cx="1656184" cy="432048"/>
          </a:xfrm>
          <a:prstGeom prst="flowChartOnlineStorag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03548" y="490563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參考資料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95536" y="45754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2016</a:t>
            </a:r>
            <a:r>
              <a:rPr lang="zh-TW" altLang="en-US" dirty="0" smtClean="0"/>
              <a:t>第十九屆麥哲倫探索築夢計畫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5759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772400" cy="1780108"/>
          </a:xfrm>
        </p:spPr>
        <p:txBody>
          <a:bodyPr>
            <a:norm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</a:rPr>
              <a:t>報告完畢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00054" y="4077072"/>
            <a:ext cx="6400800" cy="1473200"/>
          </a:xfrm>
        </p:spPr>
        <p:txBody>
          <a:bodyPr>
            <a:normAutofit/>
          </a:bodyPr>
          <a:lstStyle/>
          <a:p>
            <a:r>
              <a:rPr lang="zh-TW" altLang="en-US" sz="8000" dirty="0" smtClean="0">
                <a:solidFill>
                  <a:srgbClr val="002060"/>
                </a:solidFill>
              </a:rPr>
              <a:t>謝謝大家</a:t>
            </a:r>
            <a:r>
              <a:rPr lang="en-US" altLang="zh-TW" sz="8000" dirty="0" smtClean="0">
                <a:solidFill>
                  <a:srgbClr val="002060"/>
                </a:solidFill>
              </a:rPr>
              <a:t>!</a:t>
            </a:r>
            <a:endParaRPr lang="zh-TW" altLang="en-US" sz="8000" dirty="0">
              <a:solidFill>
                <a:srgbClr val="00206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847849"/>
            <a:ext cx="2687208" cy="3322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512" y="1412776"/>
            <a:ext cx="2395971" cy="2962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44" y="716048"/>
            <a:ext cx="1924420" cy="1393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29837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half" idx="2"/>
          </p:nvPr>
        </p:nvSpPr>
        <p:spPr>
          <a:xfrm>
            <a:off x="251520" y="1628800"/>
            <a:ext cx="2736304" cy="549642"/>
          </a:xfrm>
        </p:spPr>
        <p:txBody>
          <a:bodyPr>
            <a:noAutofit/>
          </a:bodyPr>
          <a:lstStyle/>
          <a:p>
            <a:r>
              <a:rPr lang="zh-HK" altLang="zh-TW" sz="2800" dirty="0">
                <a:solidFill>
                  <a:schemeClr val="tx1"/>
                </a:solidFill>
              </a:rPr>
              <a:t>水鹿的</a:t>
            </a:r>
            <a:r>
              <a:rPr lang="zh-HK" altLang="zh-TW" sz="2800" dirty="0" smtClean="0">
                <a:solidFill>
                  <a:schemeClr val="tx1"/>
                </a:solidFill>
              </a:rPr>
              <a:t>樂園</a:t>
            </a:r>
            <a:r>
              <a:rPr lang="zh-TW" altLang="en-US" sz="2800" dirty="0" smtClean="0">
                <a:solidFill>
                  <a:schemeClr val="tx1"/>
                </a:solidFill>
              </a:rPr>
              <a:t>之一</a:t>
            </a:r>
            <a:r>
              <a:rPr lang="en-US" altLang="zh-TW" sz="2800" dirty="0" smtClean="0">
                <a:solidFill>
                  <a:schemeClr val="tx1"/>
                </a:solidFill>
              </a:rPr>
              <a:t>:</a:t>
            </a:r>
            <a:endParaRPr lang="zh-TW" altLang="en-US" sz="2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14398" y="1124744"/>
            <a:ext cx="5760640" cy="614134"/>
          </a:xfrm>
        </p:spPr>
        <p:txBody>
          <a:bodyPr/>
          <a:lstStyle/>
          <a:p>
            <a:r>
              <a:rPr lang="zh-HK" altLang="zh-TW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水鹿的樂園</a:t>
            </a:r>
            <a:r>
              <a:rPr lang="zh-HK" altLang="zh-TW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很</a:t>
            </a:r>
            <a:r>
              <a:rPr lang="zh-HK" altLang="zh-TW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遠</a:t>
            </a:r>
            <a:r>
              <a:rPr lang="en-US" altLang="zh-TW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zh-HK" altLang="zh-TW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我們第三天才到達</a:t>
            </a:r>
            <a:r>
              <a:rPr lang="en-US" altLang="zh-TW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zh-TW" altLang="zh-TW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987824" y="170080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</a:rPr>
              <a:t>屯 鹿 池</a:t>
            </a:r>
          </a:p>
        </p:txBody>
      </p:sp>
      <p:sp>
        <p:nvSpPr>
          <p:cNvPr id="8" name="矩形 7"/>
          <p:cNvSpPr/>
          <p:nvPr/>
        </p:nvSpPr>
        <p:spPr>
          <a:xfrm>
            <a:off x="432866" y="548680"/>
            <a:ext cx="2781532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lop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HK" altLang="zh-TW" sz="4000" cap="none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水鹿的樂園</a:t>
            </a:r>
            <a:endParaRPr lang="zh-TW" altLang="en-US" sz="4000" cap="none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" y="2169730"/>
            <a:ext cx="4572000" cy="4571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19" y="2636912"/>
            <a:ext cx="2664296" cy="1514215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6660232" y="1863988"/>
            <a:ext cx="2142251" cy="772924"/>
          </a:xfrm>
          <a:prstGeom prst="wedgeEllipse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</a:rPr>
              <a:t>水鹿在那裡</a:t>
            </a:r>
            <a:r>
              <a:rPr lang="en-US" altLang="zh-TW" dirty="0">
                <a:solidFill>
                  <a:schemeClr val="tx1"/>
                </a:solidFill>
              </a:rPr>
              <a:t>,</a:t>
            </a:r>
            <a:r>
              <a:rPr lang="zh-TW" altLang="en-US" dirty="0">
                <a:solidFill>
                  <a:schemeClr val="tx1"/>
                </a:solidFill>
              </a:rPr>
              <a:t>你看到了嗎</a:t>
            </a:r>
            <a:r>
              <a:rPr lang="en-US" altLang="zh-TW" dirty="0">
                <a:solidFill>
                  <a:schemeClr val="tx1"/>
                </a:solidFill>
              </a:rPr>
              <a:t>?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788025" y="427088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水鹿影片</a:t>
            </a:r>
            <a:r>
              <a:rPr lang="en-US" altLang="zh-TW" dirty="0" smtClean="0"/>
              <a:t>(</a:t>
            </a:r>
            <a:r>
              <a:rPr lang="zh-TW" altLang="en-US" dirty="0" smtClean="0"/>
              <a:t>夜拍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499990" y="1767729"/>
            <a:ext cx="1944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7030A0"/>
                </a:solidFill>
              </a:rPr>
              <a:t>(</a:t>
            </a:r>
            <a:r>
              <a:rPr lang="zh-TW" altLang="en-US" sz="1600" dirty="0" smtClean="0">
                <a:solidFill>
                  <a:srgbClr val="7030A0"/>
                </a:solidFill>
              </a:rPr>
              <a:t>海拔約</a:t>
            </a:r>
            <a:r>
              <a:rPr lang="en-US" altLang="zh-TW" sz="1600" dirty="0" smtClean="0">
                <a:solidFill>
                  <a:srgbClr val="7030A0"/>
                </a:solidFill>
                <a:latin typeface="+mj-ea"/>
                <a:ea typeface="+mj-ea"/>
              </a:rPr>
              <a:t>2,830</a:t>
            </a:r>
            <a:r>
              <a:rPr lang="zh-TW" altLang="en-US" sz="1600" dirty="0" smtClean="0">
                <a:solidFill>
                  <a:srgbClr val="7030A0"/>
                </a:solidFill>
              </a:rPr>
              <a:t>公尺</a:t>
            </a:r>
            <a:r>
              <a:rPr lang="en-US" altLang="zh-TW" sz="1600" dirty="0" smtClean="0">
                <a:solidFill>
                  <a:srgbClr val="7030A0"/>
                </a:solidFill>
              </a:rPr>
              <a:t>)</a:t>
            </a:r>
            <a:endParaRPr lang="zh-TW" altLang="en-US" sz="1600" dirty="0">
              <a:solidFill>
                <a:srgbClr val="7030A0"/>
              </a:solidFill>
            </a:endParaRPr>
          </a:p>
        </p:txBody>
      </p:sp>
      <p:sp>
        <p:nvSpPr>
          <p:cNvPr id="14" name="向下箭號 13"/>
          <p:cNvSpPr/>
          <p:nvPr/>
        </p:nvSpPr>
        <p:spPr>
          <a:xfrm>
            <a:off x="5472098" y="4640215"/>
            <a:ext cx="252031" cy="372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660234" y="4270883"/>
            <a:ext cx="230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   隔天早晨公鹿影片</a:t>
            </a:r>
            <a:endParaRPr lang="zh-TW" altLang="en-US" dirty="0"/>
          </a:p>
        </p:txBody>
      </p:sp>
      <p:sp>
        <p:nvSpPr>
          <p:cNvPr id="16" name="向下箭號 15"/>
          <p:cNvSpPr/>
          <p:nvPr/>
        </p:nvSpPr>
        <p:spPr>
          <a:xfrm>
            <a:off x="7731357" y="4640215"/>
            <a:ext cx="297027" cy="372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 descr="畫面剪輯">
            <a:hlinkClick r:id="rId6" action="ppaction://hlinkfile">
              <a:snd r:embed="rId5" name="camera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08" y="5095664"/>
            <a:ext cx="1872210" cy="14861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圖片 17" descr="畫面剪輯">
            <a:hlinkClick r:id="rId8" action="ppaction://hlinkfile">
              <a:snd r:embed="rId5" name="camera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06" y="5133617"/>
            <a:ext cx="1610527" cy="1567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5486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2866" y="548680"/>
            <a:ext cx="2781532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lop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HK" altLang="zh-TW" sz="4000" cap="none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水鹿的樂園</a:t>
            </a:r>
            <a:endParaRPr lang="zh-TW" altLang="en-US" sz="4000" cap="none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92245" y="1620044"/>
            <a:ext cx="1340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萬里 </a:t>
            </a:r>
            <a:r>
              <a:rPr lang="zh-TW" altLang="en-US" sz="2800" dirty="0">
                <a:solidFill>
                  <a:srgbClr val="C00000"/>
                </a:solidFill>
              </a:rPr>
              <a:t>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020"/>
            <a:ext cx="5220072" cy="4687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文字方塊 10"/>
          <p:cNvSpPr txBox="1"/>
          <p:nvPr/>
        </p:nvSpPr>
        <p:spPr>
          <a:xfrm>
            <a:off x="4499990" y="1767729"/>
            <a:ext cx="1944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7030A0"/>
                </a:solidFill>
              </a:rPr>
              <a:t>(</a:t>
            </a:r>
            <a:r>
              <a:rPr lang="zh-TW" altLang="en-US" sz="1600" dirty="0" smtClean="0">
                <a:solidFill>
                  <a:srgbClr val="7030A0"/>
                </a:solidFill>
              </a:rPr>
              <a:t>海拔約</a:t>
            </a:r>
            <a:r>
              <a:rPr lang="en-US" altLang="zh-TW" sz="1600" dirty="0" smtClean="0">
                <a:solidFill>
                  <a:srgbClr val="7030A0"/>
                </a:solidFill>
                <a:latin typeface="+mj-ea"/>
                <a:ea typeface="+mj-ea"/>
              </a:rPr>
              <a:t>2,780</a:t>
            </a:r>
            <a:r>
              <a:rPr lang="zh-TW" altLang="en-US" sz="1600" dirty="0" smtClean="0">
                <a:solidFill>
                  <a:srgbClr val="7030A0"/>
                </a:solidFill>
              </a:rPr>
              <a:t>公尺</a:t>
            </a:r>
            <a:r>
              <a:rPr lang="en-US" altLang="zh-TW" sz="1600" dirty="0" smtClean="0">
                <a:solidFill>
                  <a:srgbClr val="7030A0"/>
                </a:solidFill>
              </a:rPr>
              <a:t>)</a:t>
            </a:r>
            <a:endParaRPr lang="zh-TW" altLang="en-US" sz="1600" dirty="0">
              <a:solidFill>
                <a:srgbClr val="7030A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6701" y="1628800"/>
            <a:ext cx="2787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zh-TW" sz="2800" dirty="0"/>
              <a:t>水鹿的樂園</a:t>
            </a:r>
            <a:r>
              <a:rPr lang="zh-TW" altLang="en-US" sz="2800" dirty="0" smtClean="0"/>
              <a:t>之二</a:t>
            </a:r>
            <a:r>
              <a:rPr lang="en-US" altLang="zh-TW" sz="2800" dirty="0" smtClean="0"/>
              <a:t>:</a:t>
            </a:r>
            <a:endParaRPr lang="zh-TW" altLang="en-US" sz="28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724128" y="2175521"/>
            <a:ext cx="3168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</a:rPr>
              <a:t>萬里池形狀似三角形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</a:rPr>
              <a:t>由於是萬里溪之源頭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</a:rPr>
              <a:t>因此池名叫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</a:rPr>
              <a:t>萬里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</a:rPr>
              <a:t>”.</a:t>
            </a:r>
            <a:endParaRPr lang="zh-TW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89" y="3639123"/>
            <a:ext cx="480043" cy="49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Program Files (x86)\Microsoft Office\MEDIA\CAGCAT10\j0251301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95" y="6108554"/>
            <a:ext cx="913486" cy="7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形圖說文字 3"/>
          <p:cNvSpPr/>
          <p:nvPr/>
        </p:nvSpPr>
        <p:spPr>
          <a:xfrm>
            <a:off x="5518906" y="4183432"/>
            <a:ext cx="3625094" cy="2108124"/>
          </a:xfrm>
          <a:prstGeom prst="wedgeEllipseCallout">
            <a:avLst>
              <a:gd name="adj1" fmla="val -26633"/>
              <a:gd name="adj2" fmla="val 526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C00000"/>
                </a:solidFill>
              </a:rPr>
              <a:t>我們</a:t>
            </a:r>
            <a:r>
              <a:rPr lang="zh-TW" altLang="en-US" sz="2400" dirty="0">
                <a:solidFill>
                  <a:srgbClr val="C00000"/>
                </a:solidFill>
              </a:rPr>
              <a:t>路</a:t>
            </a:r>
            <a:r>
              <a:rPr lang="zh-TW" altLang="en-US" sz="2400" dirty="0" smtClean="0">
                <a:solidFill>
                  <a:srgbClr val="C00000"/>
                </a:solidFill>
              </a:rPr>
              <a:t>過</a:t>
            </a:r>
            <a:r>
              <a:rPr lang="zh-TW" altLang="en-US" sz="2400" dirty="0">
                <a:solidFill>
                  <a:srgbClr val="C00000"/>
                </a:solidFill>
              </a:rPr>
              <a:t>萬里</a:t>
            </a:r>
            <a:r>
              <a:rPr lang="zh-TW" altLang="en-US" sz="2400" dirty="0" smtClean="0">
                <a:solidFill>
                  <a:srgbClr val="C00000"/>
                </a:solidFill>
              </a:rPr>
              <a:t>池兩次</a:t>
            </a:r>
            <a:r>
              <a:rPr lang="en-US" altLang="zh-TW" sz="2400" dirty="0" smtClean="0">
                <a:solidFill>
                  <a:srgbClr val="C00000"/>
                </a:solidFill>
              </a:rPr>
              <a:t>,</a:t>
            </a:r>
            <a:r>
              <a:rPr lang="zh-TW" altLang="en-US" sz="2400" dirty="0">
                <a:solidFill>
                  <a:srgbClr val="C00000"/>
                </a:solidFill>
              </a:rPr>
              <a:t>第一次</a:t>
            </a:r>
            <a:r>
              <a:rPr lang="zh-TW" altLang="en-US" sz="2400" dirty="0" smtClean="0">
                <a:solidFill>
                  <a:srgbClr val="C00000"/>
                </a:solidFill>
              </a:rPr>
              <a:t>只有聽到水鹿</a:t>
            </a:r>
            <a:r>
              <a:rPr lang="zh-TW" altLang="en-US" sz="2400" dirty="0" smtClean="0">
                <a:solidFill>
                  <a:srgbClr val="C00000"/>
                </a:solidFill>
              </a:rPr>
              <a:t>的叫聲</a:t>
            </a:r>
            <a:r>
              <a:rPr lang="en-US" altLang="zh-TW" sz="2400" dirty="0" smtClean="0">
                <a:solidFill>
                  <a:srgbClr val="C00000"/>
                </a:solidFill>
              </a:rPr>
              <a:t>,</a:t>
            </a:r>
            <a:r>
              <a:rPr lang="zh-TW" altLang="en-US" sz="2400" dirty="0">
                <a:solidFill>
                  <a:srgbClr val="C00000"/>
                </a:solidFill>
              </a:rPr>
              <a:t>第二</a:t>
            </a:r>
            <a:r>
              <a:rPr lang="zh-TW" altLang="en-US" sz="2400" dirty="0" smtClean="0">
                <a:solidFill>
                  <a:srgbClr val="C00000"/>
                </a:solidFill>
              </a:rPr>
              <a:t>次是看到</a:t>
            </a:r>
            <a:r>
              <a:rPr lang="zh-TW" altLang="en-US" sz="2400" dirty="0">
                <a:solidFill>
                  <a:srgbClr val="C00000"/>
                </a:solidFill>
              </a:rPr>
              <a:t>一隻母鹿在喝水</a:t>
            </a:r>
            <a:r>
              <a:rPr lang="en-US" altLang="zh-TW" sz="2400" dirty="0">
                <a:solidFill>
                  <a:srgbClr val="C00000"/>
                </a:solidFill>
              </a:rPr>
              <a:t>.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39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32866" y="548680"/>
            <a:ext cx="2781532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lop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HK" altLang="zh-TW" sz="4000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水鹿的樂園</a:t>
            </a:r>
            <a:endParaRPr lang="zh-TW" altLang="en-US" sz="4000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4302" y="1628800"/>
            <a:ext cx="2787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zh-TW" sz="2800" dirty="0"/>
              <a:t>水鹿的樂園</a:t>
            </a:r>
            <a:r>
              <a:rPr lang="zh-TW" altLang="en-US" sz="2800" dirty="0" smtClean="0"/>
              <a:t>之三</a:t>
            </a:r>
            <a:r>
              <a:rPr lang="en-US" altLang="zh-TW" sz="2800" dirty="0" smtClean="0"/>
              <a:t>:</a:t>
            </a:r>
            <a:endParaRPr lang="zh-TW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3292245" y="162004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白石池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499990" y="1767729"/>
            <a:ext cx="1944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600">
                <a:solidFill>
                  <a:srgbClr val="7030A0"/>
                </a:solidFill>
              </a:defRPr>
            </a:lvl1pPr>
          </a:lstStyle>
          <a:p>
            <a:r>
              <a:rPr lang="en-US" altLang="zh-TW" dirty="0"/>
              <a:t>(</a:t>
            </a:r>
            <a:r>
              <a:rPr lang="zh-TW" altLang="en-US" dirty="0"/>
              <a:t>海拔約</a:t>
            </a:r>
            <a:r>
              <a:rPr lang="en-US" altLang="zh-TW" dirty="0" smtClean="0">
                <a:latin typeface="+mj-ea"/>
                <a:ea typeface="+mj-ea"/>
              </a:rPr>
              <a:t>2,770</a:t>
            </a:r>
            <a:r>
              <a:rPr lang="zh-TW" altLang="en-US" dirty="0"/>
              <a:t>公尺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862"/>
            <a:ext cx="6084168" cy="467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 descr="畫面剪輯">
            <a:hlinkClick r:id="rId4" action="ppaction://hlinkfile">
              <a:snd r:embed="rId3" name="laser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87102"/>
            <a:ext cx="2952328" cy="2664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7308304" y="17826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水鹿影片</a:t>
            </a:r>
            <a:r>
              <a:rPr lang="en-US" altLang="zh-TW" dirty="0" smtClean="0"/>
              <a:t>(</a:t>
            </a:r>
            <a:r>
              <a:rPr lang="zh-TW" altLang="en-US" dirty="0" smtClean="0"/>
              <a:t>夜拍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030" name="Picture 6" descr="C:\Program Files (x86)\Microsoft Office\MEDIA\CAGCAT10\j0297551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01" y="5508609"/>
            <a:ext cx="606612" cy="11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形圖說文字 10"/>
          <p:cNvSpPr/>
          <p:nvPr/>
        </p:nvSpPr>
        <p:spPr>
          <a:xfrm>
            <a:off x="6876256" y="4797152"/>
            <a:ext cx="1944216" cy="1888153"/>
          </a:xfrm>
          <a:prstGeom prst="wedgeEllipseCallout">
            <a:avLst>
              <a:gd name="adj1" fmla="val -58458"/>
              <a:gd name="adj2" fmla="val 22183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7071782" y="5013295"/>
            <a:ext cx="1761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水鹿在高山上</a:t>
            </a:r>
            <a:r>
              <a:rPr lang="en-US" altLang="zh-TW" dirty="0" smtClean="0"/>
              <a:t>,</a:t>
            </a:r>
            <a:r>
              <a:rPr lang="zh-TW" altLang="en-US" dirty="0" smtClean="0"/>
              <a:t>因為缺乏鹽份</a:t>
            </a:r>
            <a:r>
              <a:rPr lang="en-US" altLang="zh-TW" dirty="0" smtClean="0"/>
              <a:t>,</a:t>
            </a:r>
            <a:r>
              <a:rPr lang="zh-TW" altLang="en-US" dirty="0" smtClean="0"/>
              <a:t>所以會爭食人類的尿液</a:t>
            </a:r>
            <a:r>
              <a:rPr lang="en-US" altLang="zh-TW" dirty="0" smtClean="0"/>
              <a:t>,</a:t>
            </a:r>
            <a:r>
              <a:rPr lang="zh-TW" altLang="en-US" dirty="0" smtClean="0"/>
              <a:t>來攝取</a:t>
            </a:r>
            <a:r>
              <a:rPr lang="zh-TW" altLang="en-US" dirty="0"/>
              <a:t>鹽</a:t>
            </a:r>
            <a:r>
              <a:rPr lang="zh-TW" altLang="en-US" dirty="0" smtClean="0"/>
              <a:t>份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77854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548680"/>
            <a:ext cx="2664296" cy="862355"/>
          </a:xfrm>
          <a:prstGeom prst="rect">
            <a:avLst/>
          </a:prstGeom>
        </p:spPr>
        <p:txBody>
          <a:bodyPr wrap="square">
            <a:prstTxWarp prst="textCurveDown">
              <a:avLst>
                <a:gd name="adj" fmla="val 36950"/>
              </a:avLst>
            </a:prstTxWarp>
            <a:spAutoFit/>
          </a:bodyPr>
          <a:lstStyle/>
          <a:p>
            <a:pPr algn="ctr"/>
            <a:r>
              <a:rPr lang="zh-HK" altLang="zh-TW" sz="3600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水鹿的樂園</a:t>
            </a:r>
            <a:endParaRPr lang="zh-TW" altLang="en-US" sz="3600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536" y="1556792"/>
            <a:ext cx="2787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zh-TW" sz="2800" dirty="0"/>
              <a:t>水鹿的樂園</a:t>
            </a:r>
            <a:r>
              <a:rPr lang="zh-TW" altLang="en-US" sz="2800" dirty="0" smtClean="0"/>
              <a:t>之四</a:t>
            </a:r>
            <a:r>
              <a:rPr lang="en-US" altLang="zh-TW" sz="2800" dirty="0" smtClean="0"/>
              <a:t>:</a:t>
            </a:r>
            <a:endParaRPr lang="zh-TW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3183479" y="1556792"/>
            <a:ext cx="1617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</a:rPr>
              <a:t>屯 鹿 </a:t>
            </a:r>
            <a:r>
              <a:rPr lang="zh-TW" altLang="en-US" sz="2400" dirty="0" smtClean="0">
                <a:solidFill>
                  <a:srgbClr val="C00000"/>
                </a:solidFill>
              </a:rPr>
              <a:t>妹 池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734202" y="1541403"/>
            <a:ext cx="430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 smtClean="0">
                <a:solidFill>
                  <a:srgbClr val="800000"/>
                </a:solidFill>
              </a:rPr>
              <a:t>(</a:t>
            </a:r>
            <a:r>
              <a:rPr lang="zh-TW" altLang="en-US" i="1" dirty="0" smtClean="0">
                <a:solidFill>
                  <a:srgbClr val="800000"/>
                </a:solidFill>
              </a:rPr>
              <a:t>是這次行程拍到水鹿最多最豐富的地方</a:t>
            </a:r>
            <a:r>
              <a:rPr lang="en-US" altLang="zh-TW" i="1" dirty="0" smtClean="0">
                <a:solidFill>
                  <a:srgbClr val="800000"/>
                </a:solidFill>
              </a:rPr>
              <a:t>)</a:t>
            </a:r>
            <a:endParaRPr lang="zh-TW" altLang="en-US" i="1" dirty="0">
              <a:solidFill>
                <a:srgbClr val="8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95401"/>
            <a:ext cx="3264264" cy="24481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0" y="4797152"/>
            <a:ext cx="2571919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00" y="2095402"/>
            <a:ext cx="3432480" cy="2448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562090" y="6354076"/>
            <a:ext cx="267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這一天水鹿</a:t>
            </a:r>
            <a:r>
              <a:rPr lang="zh-TW" altLang="en-US" dirty="0" smtClean="0"/>
              <a:t>下午就來了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01" y="2037074"/>
            <a:ext cx="1850601" cy="174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橢圓形圖說文字 13"/>
          <p:cNvSpPr/>
          <p:nvPr/>
        </p:nvSpPr>
        <p:spPr>
          <a:xfrm>
            <a:off x="3236972" y="4622489"/>
            <a:ext cx="2613354" cy="790347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我們看水鹿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水鹿也看我們</a:t>
            </a:r>
            <a:r>
              <a:rPr lang="en-US" altLang="zh-TW" dirty="0" smtClean="0">
                <a:solidFill>
                  <a:schemeClr val="tx2"/>
                </a:solidFill>
              </a:rPr>
              <a:t>.  (</a:t>
            </a:r>
            <a:r>
              <a:rPr lang="zh-TW" altLang="en-US" dirty="0" smtClean="0">
                <a:solidFill>
                  <a:schemeClr val="tx2"/>
                </a:solidFill>
              </a:rPr>
              <a:t>影片</a:t>
            </a:r>
            <a:r>
              <a:rPr lang="en-US" altLang="zh-TW" dirty="0" smtClean="0">
                <a:solidFill>
                  <a:schemeClr val="tx2"/>
                </a:solidFill>
              </a:rPr>
              <a:t>)</a:t>
            </a:r>
            <a:endParaRPr lang="zh-TW" altLang="en-US" dirty="0">
              <a:solidFill>
                <a:schemeClr val="tx2"/>
              </a:solidFill>
            </a:endParaRPr>
          </a:p>
        </p:txBody>
      </p:sp>
      <p:pic>
        <p:nvPicPr>
          <p:cNvPr id="15" name="圖片 14" descr="畫面剪輯">
            <a:hlinkClick r:id="rId7" action="ppaction://hlinkfile">
              <a:snd r:embed="rId6" name="cashreg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78" y="5567678"/>
            <a:ext cx="2232248" cy="1195246"/>
          </a:xfrm>
          <a:prstGeom prst="rect">
            <a:avLst/>
          </a:prstGeom>
        </p:spPr>
      </p:pic>
      <p:pic>
        <p:nvPicPr>
          <p:cNvPr id="16" name="圖片 15" descr="畫面剪輯">
            <a:hlinkClick r:id="rId9" action="ppaction://hlinkfile">
              <a:snd r:embed="rId6" name="cashreg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17663"/>
            <a:ext cx="2448272" cy="1646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雲朵形圖說文字 17"/>
          <p:cNvSpPr/>
          <p:nvPr/>
        </p:nvSpPr>
        <p:spPr>
          <a:xfrm>
            <a:off x="7159001" y="4021043"/>
            <a:ext cx="1917322" cy="776109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一群水鹿爭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</a:rPr>
              <a:t>食</a:t>
            </a:r>
            <a:r>
              <a:rPr lang="en-US" altLang="zh-TW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</a:rPr>
              <a:t>影片</a:t>
            </a:r>
            <a:r>
              <a:rPr lang="en-US" altLang="zh-TW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zh-TW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72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4211960" y="1541675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7030A0"/>
                </a:solidFill>
              </a:rPr>
              <a:t>台灣水鹿是台灣特有原產的草食性動物</a:t>
            </a:r>
            <a:r>
              <a:rPr lang="en-US" altLang="zh-TW" sz="3200" dirty="0" smtClean="0">
                <a:solidFill>
                  <a:srgbClr val="7030A0"/>
                </a:solidFill>
              </a:rPr>
              <a:t>,</a:t>
            </a:r>
            <a:r>
              <a:rPr lang="zh-TW" altLang="en-US" sz="3200" dirty="0" smtClean="0">
                <a:solidFill>
                  <a:srgbClr val="7030A0"/>
                </a:solidFill>
              </a:rPr>
              <a:t>在高山</a:t>
            </a:r>
            <a:r>
              <a:rPr lang="en-US" altLang="zh-TW" sz="3200" dirty="0" smtClean="0">
                <a:solidFill>
                  <a:srgbClr val="7030A0"/>
                </a:solidFill>
              </a:rPr>
              <a:t>,</a:t>
            </a:r>
            <a:r>
              <a:rPr lang="zh-TW" altLang="en-US" sz="3200" dirty="0" smtClean="0">
                <a:solidFill>
                  <a:srgbClr val="7030A0"/>
                </a:solidFill>
              </a:rPr>
              <a:t>以箭竹、樹葉及嫩草為主食</a:t>
            </a:r>
            <a:r>
              <a:rPr lang="en-US" altLang="zh-TW" sz="3200" dirty="0" smtClean="0">
                <a:solidFill>
                  <a:srgbClr val="7030A0"/>
                </a:solidFill>
              </a:rPr>
              <a:t>.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272007" y="1673089"/>
            <a:ext cx="2736304" cy="459767"/>
          </a:xfrm>
          <a:prstGeom prst="wedgeRoundRectCallout">
            <a:avLst>
              <a:gd name="adj1" fmla="val -2605"/>
              <a:gd name="adj2" fmla="val 25677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水鹿都吃什麼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zh-TW" alt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圖片 18" descr="畫面剪輯">
            <a:hlinkClick r:id="rId4" action="ppaction://hlinkfile">
              <a:snd r:embed="rId3" name="explod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59" y="2492896"/>
            <a:ext cx="2407297" cy="1864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字方塊 2"/>
          <p:cNvSpPr txBox="1"/>
          <p:nvPr/>
        </p:nvSpPr>
        <p:spPr>
          <a:xfrm>
            <a:off x="272007" y="3420981"/>
            <a:ext cx="120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吃草影片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392488" cy="266363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427984" y="6093296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水鹿吃草時會連根都拔起來吃</a:t>
            </a:r>
            <a:r>
              <a:rPr lang="en-US" altLang="zh-TW" sz="2400" dirty="0" smtClean="0"/>
              <a:t>)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62391" y="4941168"/>
            <a:ext cx="553998" cy="16765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</a:rPr>
              <a:t>水鹿的便便</a:t>
            </a:r>
            <a:endParaRPr lang="zh-TW" altLang="en-US" sz="2400" dirty="0">
              <a:solidFill>
                <a:srgbClr val="002060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916389" y="5760590"/>
            <a:ext cx="343243" cy="33270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版面配置區 1"/>
          <p:cNvSpPr>
            <a:spLocks noGrp="1"/>
          </p:cNvSpPr>
          <p:nvPr>
            <p:ph type="body" sz="half" idx="2"/>
          </p:nvPr>
        </p:nvSpPr>
        <p:spPr>
          <a:xfrm>
            <a:off x="395536" y="404665"/>
            <a:ext cx="3352800" cy="864096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en-US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水鹿觀察點滴</a:t>
            </a:r>
            <a:endParaRPr lang="zh-TW" altLang="en-US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77" y="4905010"/>
            <a:ext cx="2331817" cy="1748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178731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half" idx="2"/>
          </p:nvPr>
        </p:nvSpPr>
        <p:spPr>
          <a:xfrm>
            <a:off x="395536" y="404665"/>
            <a:ext cx="3352800" cy="864096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en-US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水鹿觀察點滴</a:t>
            </a:r>
            <a:endParaRPr lang="zh-TW" altLang="en-US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51520" y="1412776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2">
                    <a:lumMod val="75000"/>
                  </a:schemeClr>
                </a:solidFill>
              </a:rPr>
              <a:t>水鹿喜歡在什麼時候活動</a:t>
            </a:r>
            <a:r>
              <a:rPr lang="en-US" altLang="zh-TW" sz="2800" dirty="0" smtClean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03668"/>
            <a:ext cx="3168351" cy="2821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25688"/>
            <a:ext cx="3851920" cy="2294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橢圓形圖說文字 10"/>
          <p:cNvSpPr/>
          <p:nvPr/>
        </p:nvSpPr>
        <p:spPr>
          <a:xfrm>
            <a:off x="3252463" y="1245147"/>
            <a:ext cx="5225437" cy="2160240"/>
          </a:xfrm>
          <a:prstGeom prst="wedgeEllipseCallout">
            <a:avLst>
              <a:gd name="adj1" fmla="val -68226"/>
              <a:gd name="adj2" fmla="val -73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rgbClr val="C00000"/>
                </a:solidFill>
              </a:rPr>
              <a:t>水鹿的生態習性</a:t>
            </a:r>
            <a:r>
              <a:rPr lang="en-US" altLang="zh-TW" sz="2800" dirty="0">
                <a:solidFill>
                  <a:srgbClr val="C00000"/>
                </a:solidFill>
              </a:rPr>
              <a:t>:</a:t>
            </a:r>
          </a:p>
          <a:p>
            <a:r>
              <a:rPr lang="zh-TW" altLang="en-US" sz="2800" dirty="0">
                <a:solidFill>
                  <a:srgbClr val="C00000"/>
                </a:solidFill>
              </a:rPr>
              <a:t>水鹿是群居性動物</a:t>
            </a:r>
            <a:r>
              <a:rPr lang="en-US" altLang="zh-TW" sz="2800" dirty="0">
                <a:solidFill>
                  <a:srgbClr val="C00000"/>
                </a:solidFill>
              </a:rPr>
              <a:t>,</a:t>
            </a:r>
            <a:r>
              <a:rPr lang="zh-TW" altLang="en-US" sz="2800" dirty="0">
                <a:solidFill>
                  <a:srgbClr val="C00000"/>
                </a:solidFill>
              </a:rPr>
              <a:t>但雄鹿常單獨行動</a:t>
            </a:r>
            <a:r>
              <a:rPr lang="en-US" altLang="zh-TW" sz="2800" dirty="0">
                <a:solidFill>
                  <a:srgbClr val="C00000"/>
                </a:solidFill>
              </a:rPr>
              <a:t>;</a:t>
            </a:r>
            <a:r>
              <a:rPr lang="zh-TW" altLang="en-US" sz="2800" dirty="0">
                <a:solidFill>
                  <a:srgbClr val="C00000"/>
                </a:solidFill>
              </a:rPr>
              <a:t>晨昏與夜間是其活動高峰</a:t>
            </a:r>
            <a:r>
              <a:rPr lang="en-US" altLang="zh-TW" sz="2800" dirty="0">
                <a:solidFill>
                  <a:srgbClr val="C00000"/>
                </a:solidFill>
              </a:rPr>
              <a:t>.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51520" y="2694691"/>
            <a:ext cx="3121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早晨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5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點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38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分</a:t>
            </a:r>
            <a:endParaRPr lang="en-US" altLang="zh-TW" sz="2400" dirty="0" smtClean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一隻公鹿要離開了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)</a:t>
            </a:r>
            <a:endParaRPr lang="zh-TW" altLang="en-US" sz="240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697760" y="6053355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</a:rPr>
              <a:t>傍晚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</a:rPr>
              <a:t>6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</a:rPr>
              <a:t>點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</a:rPr>
              <a:t>26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</a:rPr>
              <a:t>分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</a:rPr>
              <a:t>母鹿來吃草囉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</a:rPr>
              <a:t>!)</a:t>
            </a:r>
            <a:endParaRPr lang="zh-TW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702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"/>
          <p:cNvSpPr txBox="1">
            <a:spLocks/>
          </p:cNvSpPr>
          <p:nvPr/>
        </p:nvSpPr>
        <p:spPr>
          <a:xfrm>
            <a:off x="395536" y="404665"/>
            <a:ext cx="3352800" cy="864096"/>
          </a:xfrm>
          <a:prstGeom prst="rect">
            <a:avLst/>
          </a:prstGeom>
        </p:spPr>
        <p:txBody>
          <a:bodyPr vert="horz" lIns="91440" tIns="45720" rIns="91440" bIns="45720" numCol="1" rtlCol="0" anchor="t">
            <a:prstTxWarp prst="textStop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水鹿觀察點滴</a:t>
            </a:r>
            <a:endParaRPr lang="zh-TW" altLang="en-US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30" y="4352233"/>
            <a:ext cx="3576830" cy="2173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文字方塊 11"/>
          <p:cNvSpPr txBox="1"/>
          <p:nvPr/>
        </p:nvSpPr>
        <p:spPr>
          <a:xfrm>
            <a:off x="4716015" y="1954511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公鹿特有的角</a:t>
            </a:r>
            <a:r>
              <a:rPr lang="en-US" altLang="zh-TW" sz="2400" dirty="0" smtClean="0"/>
              <a:t>:</a:t>
            </a:r>
          </a:p>
          <a:p>
            <a:r>
              <a:rPr lang="zh-TW" altLang="en-US" sz="2400" dirty="0" smtClean="0"/>
              <a:t>完全</a:t>
            </a:r>
            <a:r>
              <a:rPr lang="zh-TW" altLang="en-US" sz="2400" dirty="0"/>
              <a:t>成熟的鹿角最終形成美麗高貴且雄壯威武的</a:t>
            </a:r>
            <a:r>
              <a:rPr lang="zh-TW" altLang="en-US" sz="2400" b="1" dirty="0">
                <a:solidFill>
                  <a:srgbClr val="7030A0"/>
                </a:solidFill>
              </a:rPr>
              <a:t>三尖二叉枝狀</a:t>
            </a:r>
            <a:r>
              <a:rPr lang="en-US" altLang="zh-TW" sz="2400" dirty="0"/>
              <a:t>,</a:t>
            </a:r>
            <a:r>
              <a:rPr lang="zh-TW" altLang="en-US" sz="2400" dirty="0"/>
              <a:t>乍看之下宛如山林中頭頂王冠的王者</a:t>
            </a:r>
            <a:r>
              <a:rPr lang="en-US" altLang="zh-TW" sz="2400" dirty="0"/>
              <a:t>,</a:t>
            </a:r>
            <a:r>
              <a:rPr lang="zh-TW" altLang="en-US" sz="2400" dirty="0"/>
              <a:t>故水鹿又有另一個稱號</a:t>
            </a:r>
            <a:r>
              <a:rPr lang="en-US" altLang="zh-TW" sz="2400" dirty="0"/>
              <a:t>:</a:t>
            </a:r>
            <a:r>
              <a:rPr lang="zh-TW" altLang="en-US" sz="2400" b="1" dirty="0">
                <a:solidFill>
                  <a:srgbClr val="C00000"/>
                </a:solidFill>
              </a:rPr>
              <a:t>山林王者</a:t>
            </a:r>
            <a:r>
              <a:rPr lang="en-US" altLang="zh-TW" sz="2400" dirty="0"/>
              <a:t>.</a:t>
            </a:r>
            <a:endParaRPr lang="zh-TW" altLang="en-US" sz="24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9" y="2210031"/>
            <a:ext cx="2304256" cy="1728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2007699"/>
            <a:ext cx="2232246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86751"/>
            <a:ext cx="2990292" cy="22625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2" name="橢圓形圖說文字 21"/>
          <p:cNvSpPr/>
          <p:nvPr/>
        </p:nvSpPr>
        <p:spPr>
          <a:xfrm>
            <a:off x="68919" y="1343701"/>
            <a:ext cx="2414850" cy="706697"/>
          </a:xfrm>
          <a:prstGeom prst="wedgeEllipseCallout">
            <a:avLst>
              <a:gd name="adj1" fmla="val -20833"/>
              <a:gd name="adj2" fmla="val 7538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2">
                    <a:lumMod val="50000"/>
                  </a:schemeClr>
                </a:solidFill>
              </a:rPr>
              <a:t>水鹿的腳印</a:t>
            </a:r>
          </a:p>
        </p:txBody>
      </p:sp>
      <p:sp>
        <p:nvSpPr>
          <p:cNvPr id="23" name="橢圓形圖說文字 22"/>
          <p:cNvSpPr/>
          <p:nvPr/>
        </p:nvSpPr>
        <p:spPr>
          <a:xfrm>
            <a:off x="2627784" y="1268761"/>
            <a:ext cx="3384376" cy="563644"/>
          </a:xfrm>
          <a:prstGeom prst="wedgeEllipseCallout">
            <a:avLst>
              <a:gd name="adj1" fmla="val -7584"/>
              <a:gd name="adj2" fmla="val 9538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</a:rPr>
              <a:t>水鹿踩過的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泥坑</a:t>
            </a:r>
          </a:p>
        </p:txBody>
      </p:sp>
      <p:sp>
        <p:nvSpPr>
          <p:cNvPr id="24" name="雲朵形圖說文字 23"/>
          <p:cNvSpPr/>
          <p:nvPr/>
        </p:nvSpPr>
        <p:spPr>
          <a:xfrm>
            <a:off x="3704618" y="4140555"/>
            <a:ext cx="907988" cy="2309517"/>
          </a:xfrm>
          <a:prstGeom prst="cloudCallout">
            <a:avLst>
              <a:gd name="adj1" fmla="val -84815"/>
              <a:gd name="adj2" fmla="val 1357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水鹿的骸骨</a:t>
            </a:r>
          </a:p>
        </p:txBody>
      </p:sp>
      <p:sp>
        <p:nvSpPr>
          <p:cNvPr id="25" name="Tree"/>
          <p:cNvSpPr>
            <a:spLocks noEditPoints="1" noChangeArrowheads="1"/>
          </p:cNvSpPr>
          <p:nvPr/>
        </p:nvSpPr>
        <p:spPr bwMode="auto">
          <a:xfrm>
            <a:off x="7579553" y="1451975"/>
            <a:ext cx="1192907" cy="760859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889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527" y="332656"/>
            <a:ext cx="4176465" cy="1252728"/>
          </a:xfrm>
        </p:spPr>
        <p:txBody>
          <a:bodyPr>
            <a:prstTxWarp prst="textWave2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七天六夜的行程剪影</a:t>
            </a:r>
            <a:endParaRPr lang="zh-TW" altLang="en-US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9" y="2106329"/>
            <a:ext cx="3540988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401440" y="1682720"/>
            <a:ext cx="352746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/>
              <a:t>從奧萬大森林遊樂區進入起程</a:t>
            </a:r>
            <a:endParaRPr lang="zh-TW" altLang="en-US" sz="2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53" y="2047164"/>
            <a:ext cx="4117520" cy="264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8286799" y="1660158"/>
            <a:ext cx="461665" cy="26462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 </a:t>
            </a:r>
            <a:endParaRPr lang="en-US" altLang="zh-TW" dirty="0" smtClean="0"/>
          </a:p>
        </p:txBody>
      </p:sp>
      <p:sp>
        <p:nvSpPr>
          <p:cNvPr id="11" name="文字方塊 10"/>
          <p:cNvSpPr txBox="1"/>
          <p:nvPr/>
        </p:nvSpPr>
        <p:spPr>
          <a:xfrm>
            <a:off x="4602213" y="1243588"/>
            <a:ext cx="388839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/>
              <a:t>噓</a:t>
            </a:r>
            <a:r>
              <a:rPr lang="en-US" altLang="zh-TW" sz="2000" dirty="0" smtClean="0"/>
              <a:t>!</a:t>
            </a:r>
            <a:r>
              <a:rPr lang="zh-TW" altLang="en-US" sz="2000" dirty="0" smtClean="0"/>
              <a:t>小聲一點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這裡有蜂類出沒喔</a:t>
            </a:r>
            <a:r>
              <a:rPr lang="en-US" altLang="zh-TW" sz="2000" dirty="0" smtClean="0"/>
              <a:t>!</a:t>
            </a:r>
          </a:p>
          <a:p>
            <a:r>
              <a:rPr lang="zh-TW" altLang="en-US" sz="2000" dirty="0" smtClean="0"/>
              <a:t>不怕</a:t>
            </a:r>
            <a:r>
              <a:rPr lang="en-US" altLang="zh-TW" sz="2000" dirty="0" smtClean="0"/>
              <a:t>!</a:t>
            </a:r>
            <a:r>
              <a:rPr lang="zh-TW" altLang="en-US" sz="2000" dirty="0" smtClean="0"/>
              <a:t>我們有戴防蜂網</a:t>
            </a:r>
            <a:endParaRPr lang="zh-TW" altLang="en-US" sz="20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1" y="4918214"/>
            <a:ext cx="2420379" cy="1599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文字方塊 13"/>
          <p:cNvSpPr txBox="1"/>
          <p:nvPr/>
        </p:nvSpPr>
        <p:spPr>
          <a:xfrm>
            <a:off x="401710" y="4759297"/>
            <a:ext cx="247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i="1" dirty="0" smtClean="0"/>
              <a:t>行走在萬大南溪溪床</a:t>
            </a:r>
            <a:endParaRPr lang="zh-TW" altLang="en-US" sz="2000" i="1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33" y="5376348"/>
            <a:ext cx="2470161" cy="1370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文字方塊 15"/>
          <p:cNvSpPr txBox="1"/>
          <p:nvPr/>
        </p:nvSpPr>
        <p:spPr>
          <a:xfrm>
            <a:off x="3203848" y="4896623"/>
            <a:ext cx="288032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/>
              <a:t>第一個營地</a:t>
            </a:r>
            <a:r>
              <a:rPr lang="en-US" altLang="zh-TW" sz="2000" dirty="0" smtClean="0"/>
              <a:t>--</a:t>
            </a:r>
            <a:r>
              <a:rPr lang="zh-TW" altLang="en-US" sz="2000" dirty="0" smtClean="0"/>
              <a:t>山胡椒營地</a:t>
            </a:r>
            <a:endParaRPr lang="zh-TW" altLang="en-US" sz="2000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59" y="5066636"/>
            <a:ext cx="2171523" cy="16286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字方塊 5"/>
          <p:cNvSpPr txBox="1"/>
          <p:nvPr/>
        </p:nvSpPr>
        <p:spPr>
          <a:xfrm>
            <a:off x="8429353" y="5476086"/>
            <a:ext cx="492443" cy="11706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tx1"/>
                </a:solidFill>
              </a:rPr>
              <a:t>在小溪旁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51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波形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</TotalTime>
  <Words>673</Words>
  <Application>Microsoft Office PowerPoint</Application>
  <PresentationFormat>如螢幕大小 (4:3)</PresentationFormat>
  <Paragraphs>94</Paragraphs>
  <Slides>14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波形</vt:lpstr>
      <vt:lpstr>主題:水鹿生態之旅</vt:lpstr>
      <vt:lpstr>水鹿的樂園很遠,我們第三天才到達.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七天六夜的行程剪影</vt:lpstr>
      <vt:lpstr>七天六夜的行程剪影</vt:lpstr>
      <vt:lpstr>PowerPoint 簡報</vt:lpstr>
      <vt:lpstr>PowerPoint 簡報</vt:lpstr>
      <vt:lpstr>主題:水鹿生態之旅 日期:7月1日至7月7日 成員:爸爸、媽媽、我和妺妹,共四人.</vt:lpstr>
      <vt:lpstr>報告完畢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129</cp:revision>
  <dcterms:created xsi:type="dcterms:W3CDTF">2016-07-12T01:57:11Z</dcterms:created>
  <dcterms:modified xsi:type="dcterms:W3CDTF">2016-09-03T13:11:57Z</dcterms:modified>
</cp:coreProperties>
</file>