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3" r:id="rId8"/>
    <p:sldId id="265" r:id="rId9"/>
    <p:sldId id="264" r:id="rId10"/>
    <p:sldId id="267" r:id="rId11"/>
    <p:sldId id="270" r:id="rId12"/>
    <p:sldId id="271" r:id="rId13"/>
    <p:sldId id="268" r:id="rId14"/>
    <p:sldId id="269"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5" r:id="rId28"/>
    <p:sldId id="284" r:id="rId29"/>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00FF99"/>
    <a:srgbClr val="FF9933"/>
    <a:srgbClr val="FF0066"/>
    <a:srgbClr val="FF3399"/>
    <a:srgbClr val="FF99CC"/>
    <a:srgbClr val="FFCC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00" autoAdjust="0"/>
    <p:restoredTop sz="89456" autoAdjust="0"/>
  </p:normalViewPr>
  <p:slideViewPr>
    <p:cSldViewPr>
      <p:cViewPr varScale="1">
        <p:scale>
          <a:sx n="77" d="100"/>
          <a:sy n="77" d="100"/>
        </p:scale>
        <p:origin x="-99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FA8401-F233-4AB3-B180-CFC93E49105D}" type="datetimeFigureOut">
              <a:rPr lang="zh-TW" altLang="en-US" smtClean="0"/>
              <a:pPr/>
              <a:t>2014/9/14</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BAA7F3-AC5D-4788-8F27-2763683A4466}"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BEBAA7F3-AC5D-4788-8F27-2763683A4466}" type="slidenum">
              <a:rPr lang="zh-TW" altLang="en-US" smtClean="0"/>
              <a:pPr/>
              <a:t>6</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423191CE-FCEA-4EB9-92A4-2D3973A10F6F}" type="datetimeFigureOut">
              <a:rPr lang="zh-TW" altLang="en-US" smtClean="0"/>
              <a:pPr/>
              <a:t>2014/9/14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EDE1612-34C4-4ED5-AC3C-34145F675AA3}"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23191CE-FCEA-4EB9-92A4-2D3973A10F6F}" type="datetimeFigureOut">
              <a:rPr lang="zh-TW" altLang="en-US" smtClean="0"/>
              <a:pPr/>
              <a:t>2014/9/14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EDE1612-34C4-4ED5-AC3C-34145F675AA3}"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p>
            <a:fld id="{423191CE-FCEA-4EB9-92A4-2D3973A10F6F}" type="datetimeFigureOut">
              <a:rPr lang="zh-TW" altLang="en-US" smtClean="0"/>
              <a:pPr/>
              <a:t>2014/9/14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EDE1612-34C4-4ED5-AC3C-34145F675AA3}"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23191CE-FCEA-4EB9-92A4-2D3973A10F6F}" type="datetimeFigureOut">
              <a:rPr lang="zh-TW" altLang="en-US" smtClean="0"/>
              <a:pPr/>
              <a:t>2014/9/14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EDE1612-34C4-4ED5-AC3C-34145F675AA3}"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423191CE-FCEA-4EB9-92A4-2D3973A10F6F}" type="datetimeFigureOut">
              <a:rPr lang="zh-TW" altLang="en-US" smtClean="0"/>
              <a:pPr/>
              <a:t>2014/9/14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EDE1612-34C4-4ED5-AC3C-34145F675AA3}"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423191CE-FCEA-4EB9-92A4-2D3973A10F6F}" type="datetimeFigureOut">
              <a:rPr lang="zh-TW" altLang="en-US" smtClean="0"/>
              <a:pPr/>
              <a:t>2014/9/14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EDE1612-34C4-4ED5-AC3C-34145F675AA3}"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423191CE-FCEA-4EB9-92A4-2D3973A10F6F}" type="datetimeFigureOut">
              <a:rPr lang="zh-TW" altLang="en-US" smtClean="0"/>
              <a:pPr/>
              <a:t>2014/9/14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6EDE1612-34C4-4ED5-AC3C-34145F675AA3}"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423191CE-FCEA-4EB9-92A4-2D3973A10F6F}" type="datetimeFigureOut">
              <a:rPr lang="zh-TW" altLang="en-US" smtClean="0"/>
              <a:pPr/>
              <a:t>2014/9/14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6EDE1612-34C4-4ED5-AC3C-34145F675AA3}"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23191CE-FCEA-4EB9-92A4-2D3973A10F6F}" type="datetimeFigureOut">
              <a:rPr lang="zh-TW" altLang="en-US" smtClean="0"/>
              <a:pPr/>
              <a:t>2014/9/14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6EDE1612-34C4-4ED5-AC3C-34145F675AA3}"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423191CE-FCEA-4EB9-92A4-2D3973A10F6F}" type="datetimeFigureOut">
              <a:rPr lang="zh-TW" altLang="en-US" smtClean="0"/>
              <a:pPr/>
              <a:t>2014/9/14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EDE1612-34C4-4ED5-AC3C-34145F675AA3}"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423191CE-FCEA-4EB9-92A4-2D3973A10F6F}" type="datetimeFigureOut">
              <a:rPr lang="zh-TW" altLang="en-US" smtClean="0"/>
              <a:pPr/>
              <a:t>2014/9/14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EDE1612-34C4-4ED5-AC3C-34145F675AA3}"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3191CE-FCEA-4EB9-92A4-2D3973A10F6F}" type="datetimeFigureOut">
              <a:rPr lang="zh-TW" altLang="en-US" smtClean="0"/>
              <a:pPr/>
              <a:t>2014/9/14</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DE1612-34C4-4ED5-AC3C-34145F675AA3}"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audio" Target="file:///D:\My%20Documents\&#35910;&#35910;&#40845;(Totoro)&#26085;&#26412;&#23470;&#23822;&#39423;&#21205;&#30059;&#21345;&#36890;-&#40845;&#35987;&#20027;&#38988;&#26354;(&#37628;&#29748;&#29544;&#22863;%20&#23436;&#25972;&#29256;).mp3" TargetMode="Externa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4" name="圖片 3" descr="IMG_0697.JPG"/>
          <p:cNvPicPr>
            <a:picLocks noChangeAspect="1"/>
          </p:cNvPicPr>
          <p:nvPr/>
        </p:nvPicPr>
        <p:blipFill>
          <a:blip r:embed="rId4" cstate="print">
            <a:lum bright="20000"/>
          </a:blip>
          <a:stretch>
            <a:fillRect/>
          </a:stretch>
        </p:blipFill>
        <p:spPr>
          <a:xfrm>
            <a:off x="1714480" y="1714488"/>
            <a:ext cx="5786478" cy="4339859"/>
          </a:xfrm>
          <a:prstGeom prst="rect">
            <a:avLst/>
          </a:prstGeom>
          <a:scene3d>
            <a:camera prst="orthographicFront">
              <a:rot lat="0" lon="0" rev="0"/>
            </a:camera>
            <a:lightRig rig="threePt" dir="t"/>
          </a:scene3d>
        </p:spPr>
      </p:pic>
      <p:sp>
        <p:nvSpPr>
          <p:cNvPr id="6" name="文字方塊 5"/>
          <p:cNvSpPr txBox="1"/>
          <p:nvPr/>
        </p:nvSpPr>
        <p:spPr>
          <a:xfrm>
            <a:off x="1643042" y="357166"/>
            <a:ext cx="5929354" cy="707886"/>
          </a:xfrm>
          <a:prstGeom prst="rect">
            <a:avLst/>
          </a:prstGeom>
          <a:noFill/>
        </p:spPr>
        <p:txBody>
          <a:bodyPr wrap="square" rtlCol="0">
            <a:spAutoFit/>
          </a:bodyPr>
          <a:lstStyle/>
          <a:p>
            <a:r>
              <a:rPr lang="zh-TW" altLang="en-US" sz="4000" dirty="0" smtClean="0">
                <a:solidFill>
                  <a:schemeClr val="accent2">
                    <a:lumMod val="50000"/>
                  </a:schemeClr>
                </a:solidFill>
                <a:latin typeface="微軟正黑體" pitchFamily="34" charset="-120"/>
                <a:ea typeface="微軟正黑體" pitchFamily="34" charset="-120"/>
              </a:rPr>
              <a:t>那些年，我們憶起的回憶</a:t>
            </a:r>
            <a:endParaRPr lang="zh-TW" altLang="en-US" sz="4000" dirty="0">
              <a:solidFill>
                <a:schemeClr val="accent2">
                  <a:lumMod val="50000"/>
                </a:schemeClr>
              </a:solidFill>
              <a:latin typeface="微軟正黑體" pitchFamily="34" charset="-120"/>
              <a:ea typeface="微軟正黑體" pitchFamily="34" charset="-120"/>
            </a:endParaRPr>
          </a:p>
        </p:txBody>
      </p:sp>
      <p:sp>
        <p:nvSpPr>
          <p:cNvPr id="7" name="文字方塊 6"/>
          <p:cNvSpPr txBox="1"/>
          <p:nvPr/>
        </p:nvSpPr>
        <p:spPr>
          <a:xfrm>
            <a:off x="2214546" y="1142984"/>
            <a:ext cx="4643470" cy="523220"/>
          </a:xfrm>
          <a:prstGeom prst="rect">
            <a:avLst/>
          </a:prstGeom>
          <a:noFill/>
        </p:spPr>
        <p:txBody>
          <a:bodyPr wrap="square" rtlCol="0">
            <a:spAutoFit/>
          </a:bodyPr>
          <a:lstStyle/>
          <a:p>
            <a:r>
              <a:rPr lang="zh-TW" altLang="en-US" sz="2800" dirty="0" smtClean="0">
                <a:solidFill>
                  <a:schemeClr val="accent2">
                    <a:lumMod val="75000"/>
                  </a:schemeClr>
                </a:solidFill>
                <a:latin typeface="微軟正黑體" pitchFamily="34" charset="-120"/>
                <a:ea typeface="微軟正黑體" pitchFamily="34" charset="-120"/>
              </a:rPr>
              <a:t>創意相本 設計、創作、賞析</a:t>
            </a:r>
            <a:endParaRPr lang="zh-TW" altLang="en-US" sz="2800" dirty="0">
              <a:solidFill>
                <a:schemeClr val="accent2">
                  <a:lumMod val="75000"/>
                </a:schemeClr>
              </a:solidFill>
              <a:latin typeface="微軟正黑體" pitchFamily="34" charset="-120"/>
              <a:ea typeface="微軟正黑體" pitchFamily="34" charset="-120"/>
            </a:endParaRPr>
          </a:p>
        </p:txBody>
      </p:sp>
      <p:sp>
        <p:nvSpPr>
          <p:cNvPr id="8" name="文字方塊 7"/>
          <p:cNvSpPr txBox="1"/>
          <p:nvPr/>
        </p:nvSpPr>
        <p:spPr>
          <a:xfrm>
            <a:off x="2428860" y="6143644"/>
            <a:ext cx="4000528" cy="400110"/>
          </a:xfrm>
          <a:prstGeom prst="rect">
            <a:avLst/>
          </a:prstGeom>
          <a:noFill/>
        </p:spPr>
        <p:txBody>
          <a:bodyPr wrap="square" rtlCol="0">
            <a:spAutoFit/>
          </a:bodyPr>
          <a:lstStyle/>
          <a:p>
            <a:r>
              <a:rPr lang="zh-TW" altLang="en-US" sz="2000" dirty="0" smtClean="0">
                <a:solidFill>
                  <a:schemeClr val="accent2">
                    <a:lumMod val="75000"/>
                  </a:schemeClr>
                </a:solidFill>
                <a:latin typeface="微軟正黑體" pitchFamily="34" charset="-120"/>
                <a:ea typeface="微軟正黑體" pitchFamily="34" charset="-120"/>
              </a:rPr>
              <a:t>製作人：陳佳欣    斑級：五年忠班</a:t>
            </a:r>
            <a:endParaRPr lang="zh-TW" altLang="en-US" sz="2000" dirty="0">
              <a:solidFill>
                <a:schemeClr val="accent2">
                  <a:lumMod val="75000"/>
                </a:schemeClr>
              </a:solidFill>
              <a:latin typeface="微軟正黑體" pitchFamily="34" charset="-120"/>
              <a:ea typeface="微軟正黑體" pitchFamily="34" charset="-120"/>
            </a:endParaRPr>
          </a:p>
        </p:txBody>
      </p:sp>
      <p:pic>
        <p:nvPicPr>
          <p:cNvPr id="9" name="豆豆龍(Totoro)日本宮崎駿動畫卡通-龍貓主題曲(鋼琴獨奏 完整版).mp3">
            <a:hlinkClick r:id="" action="ppaction://media"/>
          </p:cNvPr>
          <p:cNvPicPr>
            <a:picLocks noRot="1" noChangeAspect="1"/>
          </p:cNvPicPr>
          <p:nvPr>
            <a:audioFile r:link="rId1"/>
          </p:nvPr>
        </p:nvPicPr>
        <p:blipFill>
          <a:blip r:embed="rId5" cstate="print"/>
          <a:stretch>
            <a:fillRect/>
          </a:stretch>
        </p:blipFill>
        <p:spPr>
          <a:xfrm>
            <a:off x="6715140" y="6143644"/>
            <a:ext cx="304800" cy="304800"/>
          </a:xfrm>
          <a:prstGeom prst="rect">
            <a:avLst/>
          </a:prstGeom>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5" name="圖片 4" descr="IMG_0686.JPG"/>
          <p:cNvPicPr>
            <a:picLocks noChangeAspect="1"/>
          </p:cNvPicPr>
          <p:nvPr/>
        </p:nvPicPr>
        <p:blipFill>
          <a:blip r:embed="rId3" cstate="print">
            <a:lum bright="20000" contrast="30000"/>
          </a:blip>
          <a:stretch>
            <a:fillRect/>
          </a:stretch>
        </p:blipFill>
        <p:spPr>
          <a:xfrm>
            <a:off x="357158" y="2214554"/>
            <a:ext cx="4071966" cy="3053975"/>
          </a:xfrm>
          <a:prstGeom prst="rect">
            <a:avLst/>
          </a:prstGeom>
        </p:spPr>
      </p:pic>
      <p:sp>
        <p:nvSpPr>
          <p:cNvPr id="11" name="圓角矩形 10"/>
          <p:cNvSpPr/>
          <p:nvPr/>
        </p:nvSpPr>
        <p:spPr>
          <a:xfrm>
            <a:off x="357158" y="2143116"/>
            <a:ext cx="571504" cy="207170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 name="文字方塊 1"/>
          <p:cNvSpPr txBox="1"/>
          <p:nvPr/>
        </p:nvSpPr>
        <p:spPr>
          <a:xfrm>
            <a:off x="428596" y="0"/>
            <a:ext cx="8715404" cy="2062103"/>
          </a:xfrm>
          <a:prstGeom prst="rect">
            <a:avLst/>
          </a:prstGeom>
          <a:noFill/>
        </p:spPr>
        <p:txBody>
          <a:bodyPr wrap="square" rtlCol="0">
            <a:spAutoFit/>
          </a:bodyPr>
          <a:lstStyle/>
          <a:p>
            <a:r>
              <a:rPr lang="zh-TW" altLang="en-US" sz="2800" dirty="0" smtClean="0">
                <a:solidFill>
                  <a:srgbClr val="FF0066"/>
                </a:solidFill>
                <a:latin typeface="微軟正黑體" pitchFamily="34" charset="-120"/>
                <a:ea typeface="微軟正黑體" pitchFamily="34" charset="-120"/>
              </a:rPr>
              <a:t>設計圖是主角？！</a:t>
            </a:r>
            <a:endParaRPr lang="en-US" altLang="zh-TW" sz="2800" dirty="0" smtClean="0">
              <a:solidFill>
                <a:srgbClr val="FF0066"/>
              </a:solidFill>
              <a:latin typeface="微軟正黑體" pitchFamily="34" charset="-120"/>
              <a:ea typeface="微軟正黑體" pitchFamily="34" charset="-120"/>
            </a:endParaRPr>
          </a:p>
          <a:p>
            <a:r>
              <a:rPr lang="zh-TW" altLang="en-US" sz="2800" dirty="0" smtClean="0">
                <a:solidFill>
                  <a:srgbClr val="FF3399"/>
                </a:solidFill>
                <a:latin typeface="微軟正黑體" pitchFamily="34" charset="-120"/>
                <a:ea typeface="微軟正黑體" pitchFamily="34" charset="-120"/>
              </a:rPr>
              <a:t>靈感的架構</a:t>
            </a:r>
            <a:r>
              <a:rPr lang="en-US" altLang="zh-TW" sz="2800" dirty="0" smtClean="0">
                <a:solidFill>
                  <a:srgbClr val="FF3399"/>
                </a:solidFill>
                <a:latin typeface="微軟正黑體" pitchFamily="34" charset="-120"/>
                <a:ea typeface="微軟正黑體" pitchFamily="34" charset="-120"/>
              </a:rPr>
              <a:t>—</a:t>
            </a:r>
            <a:r>
              <a:rPr lang="zh-TW" altLang="en-US" sz="2800" dirty="0" smtClean="0">
                <a:solidFill>
                  <a:srgbClr val="FF3399"/>
                </a:solidFill>
                <a:latin typeface="微軟正黑體" pitchFamily="34" charset="-120"/>
                <a:ea typeface="微軟正黑體" pitchFamily="34" charset="-120"/>
              </a:rPr>
              <a:t>設計圖</a:t>
            </a:r>
            <a:endParaRPr lang="en-US" altLang="zh-TW" sz="2800" dirty="0" smtClean="0">
              <a:solidFill>
                <a:srgbClr val="FF3399"/>
              </a:solidFill>
              <a:latin typeface="微軟正黑體" pitchFamily="34" charset="-120"/>
              <a:ea typeface="微軟正黑體" pitchFamily="34" charset="-120"/>
            </a:endParaRPr>
          </a:p>
          <a:p>
            <a:r>
              <a:rPr lang="zh-TW" altLang="en-US" sz="2400" dirty="0" smtClean="0">
                <a:solidFill>
                  <a:srgbClr val="FF66FF"/>
                </a:solidFill>
                <a:latin typeface="微軟正黑體" pitchFamily="34" charset="-120"/>
                <a:ea typeface="微軟正黑體" pitchFamily="34" charset="-120"/>
              </a:rPr>
              <a:t>        竟然連說謊都要打草稿，何況是設計相本呢？</a:t>
            </a:r>
            <a:endParaRPr lang="en-US" altLang="zh-TW" sz="2400" dirty="0" smtClean="0">
              <a:solidFill>
                <a:srgbClr val="FF66FF"/>
              </a:solidFill>
              <a:latin typeface="微軟正黑體" pitchFamily="34" charset="-120"/>
              <a:ea typeface="微軟正黑體" pitchFamily="34" charset="-120"/>
            </a:endParaRPr>
          </a:p>
          <a:p>
            <a:r>
              <a:rPr lang="zh-TW" altLang="en-US" sz="2400" dirty="0" smtClean="0">
                <a:solidFill>
                  <a:srgbClr val="FF66FF"/>
                </a:solidFill>
                <a:latin typeface="微軟正黑體" pitchFamily="34" charset="-120"/>
                <a:ea typeface="微軟正黑體" pitchFamily="34" charset="-120"/>
              </a:rPr>
              <a:t> 無論如何既然是設計，當然就要有個設計圖囉！</a:t>
            </a:r>
            <a:endParaRPr lang="en-US" altLang="zh-TW" sz="2400" dirty="0" smtClean="0">
              <a:solidFill>
                <a:srgbClr val="FF66FF"/>
              </a:solidFill>
              <a:latin typeface="微軟正黑體" pitchFamily="34" charset="-120"/>
              <a:ea typeface="微軟正黑體" pitchFamily="34" charset="-120"/>
            </a:endParaRPr>
          </a:p>
          <a:p>
            <a:r>
              <a:rPr lang="zh-TW" altLang="en-US" sz="2400" dirty="0" smtClean="0">
                <a:solidFill>
                  <a:srgbClr val="FF66FF"/>
                </a:solidFill>
                <a:latin typeface="微軟正黑體" pitchFamily="34" charset="-120"/>
                <a:ea typeface="微軟正黑體" pitchFamily="34" charset="-120"/>
              </a:rPr>
              <a:t>下列就是封面及內頁設計圖和實際上的成品的比對。</a:t>
            </a:r>
            <a:endParaRPr lang="zh-TW" altLang="en-US" sz="2400" dirty="0">
              <a:solidFill>
                <a:srgbClr val="FF66FF"/>
              </a:solidFill>
              <a:latin typeface="微軟正黑體" pitchFamily="34" charset="-120"/>
              <a:ea typeface="微軟正黑體" pitchFamily="34" charset="-120"/>
            </a:endParaRPr>
          </a:p>
        </p:txBody>
      </p:sp>
      <p:sp>
        <p:nvSpPr>
          <p:cNvPr id="3" name="橢圓 2"/>
          <p:cNvSpPr/>
          <p:nvPr/>
        </p:nvSpPr>
        <p:spPr>
          <a:xfrm>
            <a:off x="0" y="0"/>
            <a:ext cx="428596" cy="42860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p>
        </p:txBody>
      </p:sp>
      <p:sp>
        <p:nvSpPr>
          <p:cNvPr id="9" name="文字方塊 8"/>
          <p:cNvSpPr txBox="1"/>
          <p:nvPr/>
        </p:nvSpPr>
        <p:spPr>
          <a:xfrm>
            <a:off x="428596" y="2143116"/>
            <a:ext cx="428628" cy="2031325"/>
          </a:xfrm>
          <a:prstGeom prst="rect">
            <a:avLst/>
          </a:prstGeom>
          <a:noFill/>
        </p:spPr>
        <p:txBody>
          <a:bodyPr wrap="square" rtlCol="0">
            <a:spAutoFit/>
          </a:bodyPr>
          <a:lstStyle/>
          <a:p>
            <a:r>
              <a:rPr lang="zh-TW" altLang="en-US" dirty="0" smtClean="0">
                <a:solidFill>
                  <a:srgbClr val="FF66FF"/>
                </a:solidFill>
                <a:latin typeface="微軟正黑體" pitchFamily="34" charset="-120"/>
                <a:ea typeface="微軟正黑體" pitchFamily="34" charset="-120"/>
              </a:rPr>
              <a:t>這是原設計圖</a:t>
            </a:r>
            <a:endParaRPr lang="en-US" altLang="zh-TW" dirty="0" smtClean="0">
              <a:solidFill>
                <a:srgbClr val="FF66FF"/>
              </a:solidFill>
              <a:latin typeface="微軟正黑體" pitchFamily="34" charset="-120"/>
              <a:ea typeface="微軟正黑體" pitchFamily="34" charset="-120"/>
            </a:endParaRPr>
          </a:p>
          <a:p>
            <a:r>
              <a:rPr lang="zh-TW" altLang="en-US" dirty="0" smtClean="0">
                <a:solidFill>
                  <a:srgbClr val="FF66FF"/>
                </a:solidFill>
                <a:latin typeface="微軟正黑體" pitchFamily="34" charset="-120"/>
                <a:ea typeface="微軟正黑體" pitchFamily="34" charset="-120"/>
              </a:rPr>
              <a:t>！</a:t>
            </a:r>
            <a:endParaRPr lang="en-US" altLang="zh-TW" dirty="0" smtClean="0">
              <a:solidFill>
                <a:srgbClr val="FF66FF"/>
              </a:solidFill>
              <a:latin typeface="微軟正黑體" pitchFamily="34" charset="-120"/>
              <a:ea typeface="微軟正黑體" pitchFamily="34" charset="-120"/>
            </a:endParaRPr>
          </a:p>
        </p:txBody>
      </p:sp>
      <p:pic>
        <p:nvPicPr>
          <p:cNvPr id="10" name="圖片 9" descr="IMG_0686.JPG"/>
          <p:cNvPicPr>
            <a:picLocks noChangeAspect="1"/>
          </p:cNvPicPr>
          <p:nvPr/>
        </p:nvPicPr>
        <p:blipFill>
          <a:blip r:embed="rId3" cstate="print">
            <a:lum bright="20000" contrast="30000"/>
          </a:blip>
          <a:stretch>
            <a:fillRect/>
          </a:stretch>
        </p:blipFill>
        <p:spPr>
          <a:xfrm>
            <a:off x="4643438" y="2214554"/>
            <a:ext cx="4071966" cy="3053975"/>
          </a:xfrm>
          <a:prstGeom prst="rect">
            <a:avLst/>
          </a:prstGeom>
        </p:spPr>
      </p:pic>
      <p:pic>
        <p:nvPicPr>
          <p:cNvPr id="8" name="圖片 7" descr="IMG_0767.JPG"/>
          <p:cNvPicPr>
            <a:picLocks noChangeAspect="1"/>
          </p:cNvPicPr>
          <p:nvPr/>
        </p:nvPicPr>
        <p:blipFill>
          <a:blip r:embed="rId4" cstate="print">
            <a:lum bright="10000" contrast="20000"/>
          </a:blip>
          <a:stretch>
            <a:fillRect/>
          </a:stretch>
        </p:blipFill>
        <p:spPr>
          <a:xfrm>
            <a:off x="4643438" y="2214554"/>
            <a:ext cx="4143404" cy="3071833"/>
          </a:xfrm>
          <a:prstGeom prst="rect">
            <a:avLst/>
          </a:prstGeom>
        </p:spPr>
      </p:pic>
      <p:sp>
        <p:nvSpPr>
          <p:cNvPr id="12" name="圓角矩形 11"/>
          <p:cNvSpPr/>
          <p:nvPr/>
        </p:nvSpPr>
        <p:spPr>
          <a:xfrm>
            <a:off x="8215338" y="2143116"/>
            <a:ext cx="571504" cy="18573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3" name="文字方塊 12"/>
          <p:cNvSpPr txBox="1"/>
          <p:nvPr/>
        </p:nvSpPr>
        <p:spPr>
          <a:xfrm>
            <a:off x="8215338" y="2571744"/>
            <a:ext cx="553998" cy="1000132"/>
          </a:xfrm>
          <a:prstGeom prst="rect">
            <a:avLst/>
          </a:prstGeom>
          <a:noFill/>
        </p:spPr>
        <p:txBody>
          <a:bodyPr vert="eaVert" wrap="square" rtlCol="0">
            <a:spAutoFit/>
          </a:bodyPr>
          <a:lstStyle/>
          <a:p>
            <a:r>
              <a:rPr lang="zh-TW" altLang="en-US" sz="2400" dirty="0" smtClean="0">
                <a:solidFill>
                  <a:srgbClr val="FF66FF"/>
                </a:solidFill>
                <a:latin typeface="微軟正黑體" pitchFamily="34" charset="-120"/>
                <a:ea typeface="微軟正黑體" pitchFamily="34" charset="-120"/>
              </a:rPr>
              <a:t>成品</a:t>
            </a:r>
            <a:endParaRPr lang="zh-TW" altLang="en-US" sz="2400" dirty="0">
              <a:solidFill>
                <a:srgbClr val="FF66FF"/>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 name="圖片 1" descr="IMG_0697.JPG"/>
          <p:cNvPicPr>
            <a:picLocks noChangeAspect="1"/>
          </p:cNvPicPr>
          <p:nvPr/>
        </p:nvPicPr>
        <p:blipFill>
          <a:blip r:embed="rId3" cstate="print">
            <a:lum bright="30000" contrast="30000"/>
          </a:blip>
          <a:stretch>
            <a:fillRect/>
          </a:stretch>
        </p:blipFill>
        <p:spPr>
          <a:xfrm>
            <a:off x="428596" y="1571612"/>
            <a:ext cx="4000528" cy="3000396"/>
          </a:xfrm>
          <a:prstGeom prst="rect">
            <a:avLst/>
          </a:prstGeom>
          <a:ln>
            <a:noFill/>
          </a:ln>
          <a:effectLst>
            <a:softEdge rad="112500"/>
          </a:effectLst>
        </p:spPr>
      </p:pic>
      <p:sp>
        <p:nvSpPr>
          <p:cNvPr id="3" name="文字方塊 2"/>
          <p:cNvSpPr txBox="1"/>
          <p:nvPr/>
        </p:nvSpPr>
        <p:spPr>
          <a:xfrm>
            <a:off x="714348" y="285728"/>
            <a:ext cx="5786478" cy="523220"/>
          </a:xfrm>
          <a:prstGeom prst="rect">
            <a:avLst/>
          </a:prstGeom>
          <a:noFill/>
        </p:spPr>
        <p:txBody>
          <a:bodyPr wrap="square" rtlCol="0">
            <a:spAutoFit/>
          </a:bodyPr>
          <a:lstStyle/>
          <a:p>
            <a:r>
              <a:rPr lang="zh-TW" altLang="en-US" sz="2800" dirty="0" smtClean="0">
                <a:solidFill>
                  <a:srgbClr val="FF3399"/>
                </a:solidFill>
                <a:latin typeface="微軟正黑體" pitchFamily="34" charset="-120"/>
                <a:ea typeface="微軟正黑體" pitchFamily="34" charset="-120"/>
              </a:rPr>
              <a:t>內頁主題頁設計圖：</a:t>
            </a:r>
            <a:endParaRPr lang="zh-TW" altLang="en-US" sz="2800" dirty="0">
              <a:solidFill>
                <a:srgbClr val="FF3399"/>
              </a:solidFill>
              <a:latin typeface="微軟正黑體" pitchFamily="34" charset="-120"/>
              <a:ea typeface="微軟正黑體" pitchFamily="34" charset="-120"/>
            </a:endParaRPr>
          </a:p>
        </p:txBody>
      </p:sp>
      <p:pic>
        <p:nvPicPr>
          <p:cNvPr id="4" name="圖片 3" descr="IMG_0697.JPG"/>
          <p:cNvPicPr>
            <a:picLocks noChangeAspect="1"/>
          </p:cNvPicPr>
          <p:nvPr/>
        </p:nvPicPr>
        <p:blipFill>
          <a:blip r:embed="rId3" cstate="print">
            <a:lum bright="30000" contrast="30000"/>
          </a:blip>
          <a:stretch>
            <a:fillRect/>
          </a:stretch>
        </p:blipFill>
        <p:spPr>
          <a:xfrm>
            <a:off x="4714876" y="1571612"/>
            <a:ext cx="4000528" cy="3000396"/>
          </a:xfrm>
          <a:prstGeom prst="rect">
            <a:avLst/>
          </a:prstGeom>
          <a:ln>
            <a:noFill/>
          </a:ln>
          <a:effectLst>
            <a:softEdge rad="112500"/>
          </a:effectLst>
        </p:spPr>
      </p:pic>
      <p:pic>
        <p:nvPicPr>
          <p:cNvPr id="5" name="圖片 4" descr="IMG_0757.JPG"/>
          <p:cNvPicPr>
            <a:picLocks noChangeAspect="1"/>
          </p:cNvPicPr>
          <p:nvPr/>
        </p:nvPicPr>
        <p:blipFill>
          <a:blip r:embed="rId4" cstate="print">
            <a:lum bright="20000" contrast="20000"/>
          </a:blip>
          <a:stretch>
            <a:fillRect/>
          </a:stretch>
        </p:blipFill>
        <p:spPr>
          <a:xfrm>
            <a:off x="4714876" y="1571613"/>
            <a:ext cx="4000528" cy="3000396"/>
          </a:xfrm>
          <a:prstGeom prst="rect">
            <a:avLst/>
          </a:prstGeom>
          <a:ln>
            <a:noFill/>
          </a:ln>
          <a:effectLst>
            <a:softEdge rad="112500"/>
          </a:effectLst>
        </p:spPr>
      </p:pic>
      <p:sp>
        <p:nvSpPr>
          <p:cNvPr id="6" name="剪去並圓角化單一角落矩形 5"/>
          <p:cNvSpPr/>
          <p:nvPr/>
        </p:nvSpPr>
        <p:spPr>
          <a:xfrm>
            <a:off x="571472" y="4786322"/>
            <a:ext cx="3714776" cy="642942"/>
          </a:xfrm>
          <a:prstGeom prst="snip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2400" dirty="0" smtClean="0">
                <a:solidFill>
                  <a:schemeClr val="accent2">
                    <a:lumMod val="50000"/>
                  </a:schemeClr>
                </a:solidFill>
                <a:latin typeface="微軟正黑體" pitchFamily="34" charset="-120"/>
                <a:ea typeface="微軟正黑體" pitchFamily="34" charset="-120"/>
              </a:rPr>
              <a:t>原設計圖</a:t>
            </a:r>
            <a:endParaRPr lang="zh-TW" altLang="en-US" sz="2400" dirty="0">
              <a:solidFill>
                <a:schemeClr val="accent2">
                  <a:lumMod val="50000"/>
                </a:schemeClr>
              </a:solidFill>
              <a:latin typeface="微軟正黑體" pitchFamily="34" charset="-120"/>
              <a:ea typeface="微軟正黑體" pitchFamily="34" charset="-120"/>
            </a:endParaRPr>
          </a:p>
        </p:txBody>
      </p:sp>
      <p:sp>
        <p:nvSpPr>
          <p:cNvPr id="7" name="剪去並圓角化單一角落矩形 6"/>
          <p:cNvSpPr/>
          <p:nvPr/>
        </p:nvSpPr>
        <p:spPr>
          <a:xfrm>
            <a:off x="4857752" y="4786322"/>
            <a:ext cx="3714776" cy="642942"/>
          </a:xfrm>
          <a:prstGeom prst="snip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2400" dirty="0" smtClean="0">
                <a:solidFill>
                  <a:schemeClr val="accent2">
                    <a:lumMod val="50000"/>
                  </a:schemeClr>
                </a:solidFill>
                <a:latin typeface="微軟正黑體" pitchFamily="34" charset="-120"/>
                <a:ea typeface="微軟正黑體" pitchFamily="34" charset="-120"/>
              </a:rPr>
              <a:t>成品</a:t>
            </a:r>
            <a:endParaRPr lang="zh-TW" altLang="en-US" sz="2400" dirty="0">
              <a:solidFill>
                <a:schemeClr val="accent2">
                  <a:lumMod val="50000"/>
                </a:schemeClr>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4" name="圖片 3" descr="IMG_0733.JPG"/>
          <p:cNvPicPr>
            <a:picLocks noChangeAspect="1"/>
          </p:cNvPicPr>
          <p:nvPr/>
        </p:nvPicPr>
        <p:blipFill>
          <a:blip r:embed="rId3" cstate="print">
            <a:lum bright="20000" contrast="20000"/>
          </a:blip>
          <a:stretch>
            <a:fillRect/>
          </a:stretch>
        </p:blipFill>
        <p:spPr>
          <a:xfrm>
            <a:off x="214282" y="910786"/>
            <a:ext cx="3921156" cy="2940867"/>
          </a:xfrm>
          <a:prstGeom prst="rect">
            <a:avLst/>
          </a:prstGeom>
          <a:ln>
            <a:noFill/>
          </a:ln>
          <a:effectLst>
            <a:softEdge rad="112500"/>
          </a:effectLst>
        </p:spPr>
      </p:pic>
      <p:pic>
        <p:nvPicPr>
          <p:cNvPr id="5" name="圖片 4" descr="IMG_0733.JPG"/>
          <p:cNvPicPr>
            <a:picLocks noChangeAspect="1"/>
          </p:cNvPicPr>
          <p:nvPr/>
        </p:nvPicPr>
        <p:blipFill>
          <a:blip r:embed="rId3" cstate="print">
            <a:lum bright="20000" contrast="20000"/>
          </a:blip>
          <a:stretch>
            <a:fillRect/>
          </a:stretch>
        </p:blipFill>
        <p:spPr>
          <a:xfrm>
            <a:off x="4579934" y="910786"/>
            <a:ext cx="3921156" cy="2940867"/>
          </a:xfrm>
          <a:prstGeom prst="rect">
            <a:avLst/>
          </a:prstGeom>
          <a:ln>
            <a:noFill/>
          </a:ln>
          <a:effectLst>
            <a:softEdge rad="112500"/>
          </a:effectLst>
        </p:spPr>
      </p:pic>
      <p:sp>
        <p:nvSpPr>
          <p:cNvPr id="7" name="剪去並圓角化單一角落矩形 6"/>
          <p:cNvSpPr/>
          <p:nvPr/>
        </p:nvSpPr>
        <p:spPr>
          <a:xfrm>
            <a:off x="357158" y="4572008"/>
            <a:ext cx="3714776" cy="642942"/>
          </a:xfrm>
          <a:prstGeom prst="snip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400" dirty="0" smtClean="0">
                <a:solidFill>
                  <a:schemeClr val="accent2">
                    <a:lumMod val="50000"/>
                  </a:schemeClr>
                </a:solidFill>
                <a:latin typeface="微軟正黑體" pitchFamily="34" charset="-120"/>
                <a:ea typeface="微軟正黑體" pitchFamily="34" charset="-120"/>
              </a:rPr>
              <a:t>原設計圖</a:t>
            </a:r>
            <a:endParaRPr lang="zh-TW" altLang="en-US" sz="2400" dirty="0">
              <a:solidFill>
                <a:schemeClr val="accent2">
                  <a:lumMod val="50000"/>
                </a:schemeClr>
              </a:solidFill>
              <a:latin typeface="微軟正黑體" pitchFamily="34" charset="-120"/>
              <a:ea typeface="微軟正黑體" pitchFamily="34" charset="-120"/>
            </a:endParaRPr>
          </a:p>
        </p:txBody>
      </p:sp>
      <p:sp>
        <p:nvSpPr>
          <p:cNvPr id="8" name="剪去並圓角化單一角落矩形 7"/>
          <p:cNvSpPr/>
          <p:nvPr/>
        </p:nvSpPr>
        <p:spPr>
          <a:xfrm>
            <a:off x="4929190" y="4572008"/>
            <a:ext cx="3714776" cy="642942"/>
          </a:xfrm>
          <a:prstGeom prst="snip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400" dirty="0" smtClean="0">
                <a:solidFill>
                  <a:schemeClr val="accent2">
                    <a:lumMod val="50000"/>
                  </a:schemeClr>
                </a:solidFill>
                <a:latin typeface="微軟正黑體" pitchFamily="34" charset="-120"/>
                <a:ea typeface="微軟正黑體" pitchFamily="34" charset="-120"/>
              </a:rPr>
              <a:t>成品</a:t>
            </a:r>
            <a:endParaRPr lang="zh-TW" altLang="en-US" sz="2400" dirty="0">
              <a:solidFill>
                <a:schemeClr val="accent2">
                  <a:lumMod val="50000"/>
                </a:schemeClr>
              </a:solidFill>
              <a:latin typeface="微軟正黑體" pitchFamily="34" charset="-120"/>
              <a:ea typeface="微軟正黑體" pitchFamily="34" charset="-120"/>
            </a:endParaRPr>
          </a:p>
        </p:txBody>
      </p:sp>
      <p:pic>
        <p:nvPicPr>
          <p:cNvPr id="6" name="圖片 5" descr="IMG_0788.JPG"/>
          <p:cNvPicPr>
            <a:picLocks noChangeAspect="1"/>
          </p:cNvPicPr>
          <p:nvPr/>
        </p:nvPicPr>
        <p:blipFill>
          <a:blip r:embed="rId4" cstate="print">
            <a:lum bright="30000" contrast="10000"/>
          </a:blip>
          <a:stretch>
            <a:fillRect/>
          </a:stretch>
        </p:blipFill>
        <p:spPr>
          <a:xfrm>
            <a:off x="214282" y="928670"/>
            <a:ext cx="4000528" cy="300039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文字方塊 1"/>
          <p:cNvSpPr txBox="1"/>
          <p:nvPr/>
        </p:nvSpPr>
        <p:spPr>
          <a:xfrm>
            <a:off x="428596" y="357166"/>
            <a:ext cx="8358246" cy="2123658"/>
          </a:xfrm>
          <a:prstGeom prst="rect">
            <a:avLst/>
          </a:prstGeom>
          <a:noFill/>
        </p:spPr>
        <p:txBody>
          <a:bodyPr wrap="square" rtlCol="0">
            <a:spAutoFit/>
          </a:bodyPr>
          <a:lstStyle/>
          <a:p>
            <a:r>
              <a:rPr lang="zh-TW" altLang="en-US" sz="2800" dirty="0" smtClean="0">
                <a:solidFill>
                  <a:schemeClr val="accent6">
                    <a:lumMod val="75000"/>
                  </a:schemeClr>
                </a:solidFill>
                <a:latin typeface="微軟正黑體" pitchFamily="34" charset="-120"/>
                <a:ea typeface="微軟正黑體" pitchFamily="34" charset="-120"/>
              </a:rPr>
              <a:t>選我！選我！</a:t>
            </a:r>
            <a:endParaRPr lang="en-US" altLang="zh-TW" sz="2800" dirty="0" smtClean="0">
              <a:solidFill>
                <a:schemeClr val="accent6">
                  <a:lumMod val="75000"/>
                </a:schemeClr>
              </a:solidFill>
              <a:latin typeface="微軟正黑體" pitchFamily="34" charset="-120"/>
              <a:ea typeface="微軟正黑體" pitchFamily="34" charset="-120"/>
            </a:endParaRPr>
          </a:p>
          <a:p>
            <a:r>
              <a:rPr lang="zh-TW" altLang="en-US" sz="2800" dirty="0" smtClean="0">
                <a:solidFill>
                  <a:schemeClr val="accent6">
                    <a:lumMod val="75000"/>
                  </a:schemeClr>
                </a:solidFill>
                <a:latin typeface="微軟正黑體" pitchFamily="34" charset="-120"/>
                <a:ea typeface="微軟正黑體" pitchFamily="34" charset="-120"/>
              </a:rPr>
              <a:t>選材囉！</a:t>
            </a:r>
            <a:endParaRPr lang="en-US" altLang="zh-TW" sz="2800" dirty="0" smtClean="0">
              <a:solidFill>
                <a:schemeClr val="accent6">
                  <a:lumMod val="75000"/>
                </a:schemeClr>
              </a:solidFill>
              <a:latin typeface="微軟正黑體" pitchFamily="34" charset="-120"/>
              <a:ea typeface="微軟正黑體" pitchFamily="34" charset="-120"/>
            </a:endParaRPr>
          </a:p>
          <a:p>
            <a:r>
              <a:rPr lang="zh-TW" altLang="en-US" sz="2800" dirty="0" smtClean="0">
                <a:solidFill>
                  <a:schemeClr val="accent6">
                    <a:lumMod val="75000"/>
                  </a:schemeClr>
                </a:solidFill>
                <a:latin typeface="微軟正黑體" pitchFamily="34" charset="-120"/>
                <a:ea typeface="微軟正黑體" pitchFamily="34" charset="-120"/>
              </a:rPr>
              <a:t>  </a:t>
            </a:r>
            <a:r>
              <a:rPr lang="zh-TW" altLang="en-US" sz="2400" dirty="0" smtClean="0">
                <a:solidFill>
                  <a:schemeClr val="accent6">
                    <a:lumMod val="75000"/>
                  </a:schemeClr>
                </a:solidFill>
                <a:latin typeface="微軟正黑體" pitchFamily="34" charset="-120"/>
                <a:ea typeface="微軟正黑體" pitchFamily="34" charset="-120"/>
              </a:rPr>
              <a:t>      </a:t>
            </a:r>
            <a:r>
              <a:rPr lang="zh-TW" altLang="en-US" sz="2400" dirty="0" smtClean="0">
                <a:solidFill>
                  <a:schemeClr val="accent6">
                    <a:lumMod val="50000"/>
                  </a:schemeClr>
                </a:solidFill>
                <a:latin typeface="微軟正黑體" pitchFamily="34" charset="-120"/>
                <a:ea typeface="微軟正黑體" pitchFamily="34" charset="-120"/>
              </a:rPr>
              <a:t>設計圖畫好了！那麼就來選材吧！選材著重於挑選及預算。若你想那個錢又不夠，那我勸你還是放棄吧！因為要在有限的預算內找出自己需要的材料。</a:t>
            </a:r>
            <a:endParaRPr lang="zh-TW" altLang="en-US" sz="2400" dirty="0">
              <a:solidFill>
                <a:schemeClr val="accent6">
                  <a:lumMod val="50000"/>
                </a:schemeClr>
              </a:solidFill>
              <a:latin typeface="微軟正黑體" pitchFamily="34" charset="-120"/>
              <a:ea typeface="微軟正黑體" pitchFamily="34" charset="-120"/>
            </a:endParaRPr>
          </a:p>
        </p:txBody>
      </p:sp>
      <p:pic>
        <p:nvPicPr>
          <p:cNvPr id="3" name="圖片 2" descr="IMG_0701.JPG"/>
          <p:cNvPicPr>
            <a:picLocks noChangeAspect="1"/>
          </p:cNvPicPr>
          <p:nvPr/>
        </p:nvPicPr>
        <p:blipFill>
          <a:blip r:embed="rId3" cstate="print">
            <a:lum contrast="20000"/>
          </a:blip>
          <a:stretch>
            <a:fillRect/>
          </a:stretch>
        </p:blipFill>
        <p:spPr>
          <a:xfrm rot="5400000">
            <a:off x="678629" y="2964652"/>
            <a:ext cx="4286279" cy="3214710"/>
          </a:xfrm>
          <a:prstGeom prst="rect">
            <a:avLst/>
          </a:prstGeom>
        </p:spPr>
      </p:pic>
      <p:sp>
        <p:nvSpPr>
          <p:cNvPr id="4" name="雲朵形圖說文字 3"/>
          <p:cNvSpPr/>
          <p:nvPr/>
        </p:nvSpPr>
        <p:spPr>
          <a:xfrm>
            <a:off x="4143372" y="2643182"/>
            <a:ext cx="3714776" cy="1785950"/>
          </a:xfrm>
          <a:prstGeom prst="cloudCallout">
            <a:avLst>
              <a:gd name="adj1" fmla="val -69707"/>
              <a:gd name="adj2" fmla="val 4098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 name="文字方塊 5"/>
          <p:cNvSpPr txBox="1"/>
          <p:nvPr/>
        </p:nvSpPr>
        <p:spPr>
          <a:xfrm>
            <a:off x="4857752" y="3071810"/>
            <a:ext cx="2357454" cy="1200329"/>
          </a:xfrm>
          <a:prstGeom prst="rect">
            <a:avLst/>
          </a:prstGeom>
          <a:noFill/>
        </p:spPr>
        <p:txBody>
          <a:bodyPr wrap="square" rtlCol="0">
            <a:spAutoFit/>
          </a:bodyPr>
          <a:lstStyle/>
          <a:p>
            <a:r>
              <a:rPr lang="zh-TW" altLang="en-US" sz="2400" dirty="0" smtClean="0">
                <a:solidFill>
                  <a:schemeClr val="accent6">
                    <a:lumMod val="50000"/>
                  </a:schemeClr>
                </a:solidFill>
                <a:latin typeface="微軟正黑體" pitchFamily="34" charset="-120"/>
                <a:ea typeface="微軟正黑體" pitchFamily="34" charset="-120"/>
              </a:rPr>
              <a:t>要選哪個好呢？</a:t>
            </a:r>
            <a:endParaRPr lang="en-US" altLang="zh-TW" sz="2400" dirty="0" smtClean="0">
              <a:solidFill>
                <a:schemeClr val="accent6">
                  <a:lumMod val="50000"/>
                </a:schemeClr>
              </a:solidFill>
              <a:latin typeface="微軟正黑體" pitchFamily="34" charset="-120"/>
              <a:ea typeface="微軟正黑體" pitchFamily="34" charset="-120"/>
            </a:endParaRPr>
          </a:p>
          <a:p>
            <a:r>
              <a:rPr lang="zh-TW" altLang="en-US" sz="2400" dirty="0" smtClean="0">
                <a:solidFill>
                  <a:schemeClr val="accent6">
                    <a:lumMod val="50000"/>
                  </a:schemeClr>
                </a:solidFill>
                <a:latin typeface="微軟正黑體" pitchFamily="34" charset="-120"/>
                <a:ea typeface="微軟正黑體" pitchFamily="34" charset="-120"/>
              </a:rPr>
              <a:t>咦？這個好像不錯！</a:t>
            </a:r>
            <a:endParaRPr lang="zh-TW" altLang="en-US" sz="2400" dirty="0">
              <a:solidFill>
                <a:schemeClr val="accent6">
                  <a:lumMod val="50000"/>
                </a:schemeClr>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 name="圖片 1" descr="IMG_0702.JPG"/>
          <p:cNvPicPr>
            <a:picLocks noChangeAspect="1"/>
          </p:cNvPicPr>
          <p:nvPr/>
        </p:nvPicPr>
        <p:blipFill>
          <a:blip r:embed="rId3" cstate="print">
            <a:lum bright="-10000" contrast="20000"/>
          </a:blip>
          <a:stretch>
            <a:fillRect/>
          </a:stretch>
        </p:blipFill>
        <p:spPr>
          <a:xfrm rot="5400000">
            <a:off x="-293718" y="2008173"/>
            <a:ext cx="5207009" cy="3905258"/>
          </a:xfrm>
          <a:prstGeom prst="rect">
            <a:avLst/>
          </a:prstGeom>
        </p:spPr>
      </p:pic>
      <p:sp>
        <p:nvSpPr>
          <p:cNvPr id="3" name="文字方塊 2"/>
          <p:cNvSpPr txBox="1"/>
          <p:nvPr/>
        </p:nvSpPr>
        <p:spPr>
          <a:xfrm>
            <a:off x="357158" y="285728"/>
            <a:ext cx="3429024" cy="523220"/>
          </a:xfrm>
          <a:prstGeom prst="rect">
            <a:avLst/>
          </a:prstGeom>
          <a:noFill/>
        </p:spPr>
        <p:txBody>
          <a:bodyPr wrap="square" rtlCol="0">
            <a:spAutoFit/>
          </a:bodyPr>
          <a:lstStyle/>
          <a:p>
            <a:r>
              <a:rPr lang="zh-TW" altLang="en-US" sz="2800" dirty="0" smtClean="0">
                <a:solidFill>
                  <a:schemeClr val="accent6">
                    <a:lumMod val="75000"/>
                  </a:schemeClr>
                </a:solidFill>
                <a:latin typeface="微軟正黑體" pitchFamily="34" charset="-120"/>
                <a:ea typeface="微軟正黑體" pitchFamily="34" charset="-120"/>
              </a:rPr>
              <a:t>選材中</a:t>
            </a:r>
            <a:r>
              <a:rPr lang="en-US" altLang="zh-TW" sz="2800" dirty="0" smtClean="0">
                <a:solidFill>
                  <a:schemeClr val="accent6">
                    <a:lumMod val="75000"/>
                  </a:schemeClr>
                </a:solidFill>
                <a:latin typeface="微軟正黑體" pitchFamily="34" charset="-120"/>
                <a:ea typeface="微軟正黑體" pitchFamily="34" charset="-120"/>
              </a:rPr>
              <a:t>…</a:t>
            </a:r>
            <a:endParaRPr lang="zh-TW" altLang="en-US" sz="2800" dirty="0">
              <a:solidFill>
                <a:schemeClr val="accent6">
                  <a:lumMod val="75000"/>
                </a:schemeClr>
              </a:solidFill>
              <a:latin typeface="微軟正黑體" pitchFamily="34" charset="-120"/>
              <a:ea typeface="微軟正黑體" pitchFamily="34" charset="-120"/>
            </a:endParaRPr>
          </a:p>
        </p:txBody>
      </p:sp>
      <p:sp>
        <p:nvSpPr>
          <p:cNvPr id="4" name="心形 3"/>
          <p:cNvSpPr/>
          <p:nvPr/>
        </p:nvSpPr>
        <p:spPr>
          <a:xfrm>
            <a:off x="2143108" y="357166"/>
            <a:ext cx="357190" cy="357190"/>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5" name="心形 4"/>
          <p:cNvSpPr/>
          <p:nvPr/>
        </p:nvSpPr>
        <p:spPr>
          <a:xfrm>
            <a:off x="2500298" y="357166"/>
            <a:ext cx="357190" cy="357190"/>
          </a:xfrm>
          <a:prstGeom prst="hear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6" name="心形 5"/>
          <p:cNvSpPr/>
          <p:nvPr/>
        </p:nvSpPr>
        <p:spPr>
          <a:xfrm>
            <a:off x="2857488" y="357166"/>
            <a:ext cx="357190" cy="357190"/>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7" name="雲朵形圖說文字 6"/>
          <p:cNvSpPr/>
          <p:nvPr/>
        </p:nvSpPr>
        <p:spPr>
          <a:xfrm>
            <a:off x="3571868" y="642918"/>
            <a:ext cx="4286280" cy="1714512"/>
          </a:xfrm>
          <a:prstGeom prst="cloudCallout">
            <a:avLst>
              <a:gd name="adj1" fmla="val -53106"/>
              <a:gd name="adj2" fmla="val 6435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8" name="文字方塊 7"/>
          <p:cNvSpPr txBox="1"/>
          <p:nvPr/>
        </p:nvSpPr>
        <p:spPr>
          <a:xfrm>
            <a:off x="4286248" y="1071546"/>
            <a:ext cx="2714644" cy="954107"/>
          </a:xfrm>
          <a:prstGeom prst="rect">
            <a:avLst/>
          </a:prstGeom>
          <a:noFill/>
        </p:spPr>
        <p:txBody>
          <a:bodyPr wrap="square" rtlCol="0">
            <a:spAutoFit/>
          </a:bodyPr>
          <a:lstStyle/>
          <a:p>
            <a:r>
              <a:rPr lang="zh-TW" altLang="en-US" sz="2800" dirty="0" smtClean="0">
                <a:solidFill>
                  <a:schemeClr val="accent6">
                    <a:lumMod val="50000"/>
                  </a:schemeClr>
                </a:solidFill>
                <a:latin typeface="微軟正黑體" pitchFamily="34" charset="-120"/>
                <a:ea typeface="微軟正黑體" pitchFamily="34" charset="-120"/>
              </a:rPr>
              <a:t>每一個都好可愛！</a:t>
            </a:r>
            <a:endParaRPr lang="en-US" altLang="zh-TW" sz="2800" dirty="0" smtClean="0">
              <a:solidFill>
                <a:schemeClr val="accent6">
                  <a:lumMod val="50000"/>
                </a:schemeClr>
              </a:solidFill>
              <a:latin typeface="微軟正黑體" pitchFamily="34" charset="-120"/>
              <a:ea typeface="微軟正黑體" pitchFamily="34" charset="-120"/>
            </a:endParaRPr>
          </a:p>
          <a:p>
            <a:r>
              <a:rPr lang="zh-TW" altLang="en-US" sz="2800" dirty="0" smtClean="0">
                <a:solidFill>
                  <a:schemeClr val="accent6">
                    <a:lumMod val="50000"/>
                  </a:schemeClr>
                </a:solidFill>
                <a:latin typeface="微軟正黑體" pitchFamily="34" charset="-120"/>
                <a:ea typeface="微軟正黑體" pitchFamily="34" charset="-120"/>
              </a:rPr>
              <a:t>好難選喔！ ！</a:t>
            </a:r>
            <a:endParaRPr lang="zh-TW" altLang="en-US" sz="2800" dirty="0">
              <a:solidFill>
                <a:schemeClr val="accent6">
                  <a:lumMod val="50000"/>
                </a:schemeClr>
              </a:solidFill>
              <a:latin typeface="微軟正黑體" pitchFamily="34" charset="-120"/>
              <a:ea typeface="微軟正黑體" pitchFamily="34" charset="-120"/>
            </a:endParaRPr>
          </a:p>
        </p:txBody>
      </p:sp>
      <p:pic>
        <p:nvPicPr>
          <p:cNvPr id="9" name="圖片 8" descr="IMG_0704.JPG"/>
          <p:cNvPicPr>
            <a:picLocks noChangeAspect="1"/>
          </p:cNvPicPr>
          <p:nvPr/>
        </p:nvPicPr>
        <p:blipFill>
          <a:blip r:embed="rId4" cstate="print">
            <a:lum contrast="30000"/>
          </a:blip>
          <a:stretch>
            <a:fillRect/>
          </a:stretch>
        </p:blipFill>
        <p:spPr>
          <a:xfrm>
            <a:off x="4429124" y="3143248"/>
            <a:ext cx="4516441" cy="338733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 name="圖片 1" descr="IMG_0705.JPG"/>
          <p:cNvPicPr>
            <a:picLocks noChangeAspect="1"/>
          </p:cNvPicPr>
          <p:nvPr/>
        </p:nvPicPr>
        <p:blipFill>
          <a:blip r:embed="rId3" cstate="print">
            <a:lum bright="20000" contrast="30000"/>
          </a:blip>
          <a:stretch>
            <a:fillRect/>
          </a:stretch>
        </p:blipFill>
        <p:spPr>
          <a:xfrm>
            <a:off x="2500298" y="500042"/>
            <a:ext cx="6000792" cy="4500594"/>
          </a:xfrm>
          <a:prstGeom prst="rect">
            <a:avLst/>
          </a:prstGeom>
        </p:spPr>
      </p:pic>
      <p:sp>
        <p:nvSpPr>
          <p:cNvPr id="3" name="雲朵形圖說文字 2"/>
          <p:cNvSpPr/>
          <p:nvPr/>
        </p:nvSpPr>
        <p:spPr>
          <a:xfrm>
            <a:off x="571472" y="2643182"/>
            <a:ext cx="3071834" cy="2143140"/>
          </a:xfrm>
          <a:prstGeom prst="cloudCallout">
            <a:avLst>
              <a:gd name="adj1" fmla="val 112298"/>
              <a:gd name="adj2" fmla="val -4250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4" name="文字方塊 3"/>
          <p:cNvSpPr txBox="1"/>
          <p:nvPr/>
        </p:nvSpPr>
        <p:spPr>
          <a:xfrm>
            <a:off x="1142976" y="3500438"/>
            <a:ext cx="2000264" cy="523220"/>
          </a:xfrm>
          <a:prstGeom prst="rect">
            <a:avLst/>
          </a:prstGeom>
          <a:noFill/>
        </p:spPr>
        <p:txBody>
          <a:bodyPr wrap="square" rtlCol="0">
            <a:spAutoFit/>
          </a:bodyPr>
          <a:lstStyle/>
          <a:p>
            <a:r>
              <a:rPr lang="zh-TW" altLang="en-US" sz="2800" dirty="0" smtClean="0">
                <a:solidFill>
                  <a:srgbClr val="C00000"/>
                </a:solidFill>
                <a:latin typeface="微軟正黑體" pitchFamily="34" charset="-120"/>
                <a:ea typeface="微軟正黑體" pitchFamily="34" charset="-120"/>
              </a:rPr>
              <a:t>就這個吧！</a:t>
            </a:r>
            <a:endParaRPr lang="zh-TW" altLang="en-US" sz="2800" dirty="0">
              <a:solidFill>
                <a:srgbClr val="C00000"/>
              </a:solidFill>
              <a:latin typeface="微軟正黑體" pitchFamily="34" charset="-120"/>
              <a:ea typeface="微軟正黑體" pitchFamily="34" charset="-120"/>
            </a:endParaRPr>
          </a:p>
        </p:txBody>
      </p:sp>
      <p:sp>
        <p:nvSpPr>
          <p:cNvPr id="6" name="心形 5"/>
          <p:cNvSpPr/>
          <p:nvPr/>
        </p:nvSpPr>
        <p:spPr>
          <a:xfrm>
            <a:off x="1714480" y="5500702"/>
            <a:ext cx="500066" cy="500066"/>
          </a:xfrm>
          <a:prstGeom prst="hear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7" name="矩形 6"/>
          <p:cNvSpPr/>
          <p:nvPr/>
        </p:nvSpPr>
        <p:spPr>
          <a:xfrm>
            <a:off x="2143108" y="5572140"/>
            <a:ext cx="6083717" cy="400110"/>
          </a:xfrm>
          <a:prstGeom prst="rect">
            <a:avLst/>
          </a:prstGeom>
        </p:spPr>
        <p:txBody>
          <a:bodyPr wrap="none">
            <a:spAutoFit/>
          </a:bodyPr>
          <a:lstStyle/>
          <a:p>
            <a:r>
              <a:rPr lang="zh-TW" altLang="en-US" sz="2000" dirty="0" smtClean="0">
                <a:solidFill>
                  <a:srgbClr val="C00000"/>
                </a:solidFill>
                <a:latin typeface="微軟正黑體" pitchFamily="34" charset="-120"/>
                <a:ea typeface="微軟正黑體" pitchFamily="34" charset="-120"/>
              </a:rPr>
              <a:t>：要注意喔！挑選時間不能久否則媽媽就要哭了！！</a:t>
            </a:r>
            <a:endParaRPr lang="zh-TW" altLang="en-US" sz="2000" dirty="0">
              <a:solidFill>
                <a:srgbClr val="C00000"/>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 name="圖片 1" descr="IMG_0706.JPG"/>
          <p:cNvPicPr>
            <a:picLocks noChangeAspect="1"/>
          </p:cNvPicPr>
          <p:nvPr/>
        </p:nvPicPr>
        <p:blipFill>
          <a:blip r:embed="rId3" cstate="print">
            <a:lum bright="20000" contrast="20000"/>
          </a:blip>
          <a:stretch>
            <a:fillRect/>
          </a:stretch>
        </p:blipFill>
        <p:spPr>
          <a:xfrm>
            <a:off x="508000" y="589338"/>
            <a:ext cx="7850214" cy="5887661"/>
          </a:xfrm>
          <a:prstGeom prst="rect">
            <a:avLst/>
          </a:prstGeom>
        </p:spPr>
      </p:pic>
      <p:sp>
        <p:nvSpPr>
          <p:cNvPr id="3" name="文字方塊 2"/>
          <p:cNvSpPr txBox="1"/>
          <p:nvPr/>
        </p:nvSpPr>
        <p:spPr>
          <a:xfrm>
            <a:off x="571472" y="142852"/>
            <a:ext cx="3786214" cy="461665"/>
          </a:xfrm>
          <a:prstGeom prst="rect">
            <a:avLst/>
          </a:prstGeom>
          <a:noFill/>
        </p:spPr>
        <p:txBody>
          <a:bodyPr wrap="square" rtlCol="0">
            <a:spAutoFit/>
          </a:bodyPr>
          <a:lstStyle/>
          <a:p>
            <a:r>
              <a:rPr lang="zh-TW" altLang="en-US" sz="2400" dirty="0" smtClean="0">
                <a:solidFill>
                  <a:srgbClr val="FF0066"/>
                </a:solidFill>
                <a:latin typeface="微軟正黑體" pitchFamily="34" charset="-120"/>
                <a:ea typeface="微軟正黑體" pitchFamily="34" charset="-120"/>
              </a:rPr>
              <a:t>這些就是我的材料喔！！</a:t>
            </a:r>
            <a:endParaRPr lang="zh-TW" altLang="en-US" sz="2400" dirty="0">
              <a:solidFill>
                <a:srgbClr val="FF0066"/>
              </a:solidFill>
              <a:latin typeface="微軟正黑體" pitchFamily="34" charset="-120"/>
              <a:ea typeface="微軟正黑體" pitchFamily="34" charset="-120"/>
            </a:endParaRPr>
          </a:p>
        </p:txBody>
      </p:sp>
      <p:sp>
        <p:nvSpPr>
          <p:cNvPr id="4" name="剪去單一角落矩形 3"/>
          <p:cNvSpPr/>
          <p:nvPr/>
        </p:nvSpPr>
        <p:spPr>
          <a:xfrm>
            <a:off x="2143108" y="1571612"/>
            <a:ext cx="1714512" cy="428628"/>
          </a:xfrm>
          <a:prstGeom prst="snip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rgbClr val="C00000"/>
                </a:solidFill>
                <a:latin typeface="微軟正黑體" pitchFamily="34" charset="-120"/>
                <a:ea typeface="微軟正黑體" pitchFamily="34" charset="-120"/>
              </a:rPr>
              <a:t>一些貼紙</a:t>
            </a:r>
            <a:endParaRPr lang="zh-TW" altLang="en-US" dirty="0">
              <a:solidFill>
                <a:srgbClr val="C00000"/>
              </a:solidFill>
              <a:latin typeface="微軟正黑體" pitchFamily="34" charset="-120"/>
              <a:ea typeface="微軟正黑體" pitchFamily="34" charset="-120"/>
            </a:endParaRPr>
          </a:p>
        </p:txBody>
      </p:sp>
      <p:sp>
        <p:nvSpPr>
          <p:cNvPr id="5" name="剪去單一角落矩形 4"/>
          <p:cNvSpPr/>
          <p:nvPr/>
        </p:nvSpPr>
        <p:spPr>
          <a:xfrm>
            <a:off x="642910" y="4500570"/>
            <a:ext cx="1714512" cy="428628"/>
          </a:xfrm>
          <a:prstGeom prst="snip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rgbClr val="C00000"/>
                </a:solidFill>
                <a:latin typeface="微軟正黑體" pitchFamily="34" charset="-120"/>
                <a:ea typeface="微軟正黑體" pitchFamily="34" charset="-120"/>
              </a:rPr>
              <a:t>一些紙膠帶</a:t>
            </a:r>
            <a:endParaRPr lang="zh-TW" altLang="en-US" dirty="0">
              <a:solidFill>
                <a:srgbClr val="C00000"/>
              </a:solidFill>
              <a:latin typeface="微軟正黑體" pitchFamily="34" charset="-120"/>
              <a:ea typeface="微軟正黑體" pitchFamily="34" charset="-120"/>
            </a:endParaRPr>
          </a:p>
        </p:txBody>
      </p:sp>
      <p:sp>
        <p:nvSpPr>
          <p:cNvPr id="6" name="剪去單一角落矩形 5"/>
          <p:cNvSpPr/>
          <p:nvPr/>
        </p:nvSpPr>
        <p:spPr>
          <a:xfrm>
            <a:off x="6215074" y="3857628"/>
            <a:ext cx="1714512" cy="428628"/>
          </a:xfrm>
          <a:prstGeom prst="snip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rgbClr val="C00000"/>
                </a:solidFill>
                <a:latin typeface="微軟正黑體" pitchFamily="34" charset="-120"/>
                <a:ea typeface="微軟正黑體" pitchFamily="34" charset="-120"/>
              </a:rPr>
              <a:t>一些花紋紙</a:t>
            </a:r>
            <a:endParaRPr lang="zh-TW" altLang="en-US" dirty="0">
              <a:solidFill>
                <a:srgbClr val="C00000"/>
              </a:solidFill>
              <a:latin typeface="微軟正黑體" pitchFamily="34" charset="-120"/>
              <a:ea typeface="微軟正黑體" pitchFamily="34" charset="-120"/>
            </a:endParaRPr>
          </a:p>
        </p:txBody>
      </p:sp>
      <p:sp>
        <p:nvSpPr>
          <p:cNvPr id="9" name="剪去單一角落矩形 8"/>
          <p:cNvSpPr/>
          <p:nvPr/>
        </p:nvSpPr>
        <p:spPr>
          <a:xfrm>
            <a:off x="3857620" y="4357694"/>
            <a:ext cx="1714512" cy="428628"/>
          </a:xfrm>
          <a:prstGeom prst="snip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smtClean="0">
                <a:solidFill>
                  <a:srgbClr val="C00000"/>
                </a:solidFill>
                <a:latin typeface="微軟正黑體" pitchFamily="34" charset="-120"/>
                <a:ea typeface="微軟正黑體" pitchFamily="34" charset="-120"/>
              </a:rPr>
              <a:t>一些緞帶</a:t>
            </a:r>
            <a:endParaRPr lang="zh-TW" altLang="en-US" dirty="0">
              <a:solidFill>
                <a:srgbClr val="C00000"/>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文字方塊 1"/>
          <p:cNvSpPr txBox="1"/>
          <p:nvPr/>
        </p:nvSpPr>
        <p:spPr>
          <a:xfrm>
            <a:off x="714348" y="214290"/>
            <a:ext cx="3714776" cy="954107"/>
          </a:xfrm>
          <a:prstGeom prst="rect">
            <a:avLst/>
          </a:prstGeom>
          <a:noFill/>
        </p:spPr>
        <p:txBody>
          <a:bodyPr wrap="square" rtlCol="0">
            <a:spAutoFit/>
          </a:bodyPr>
          <a:lstStyle/>
          <a:p>
            <a:r>
              <a:rPr lang="zh-TW" altLang="en-US" sz="2800" dirty="0" smtClean="0">
                <a:solidFill>
                  <a:schemeClr val="accent6">
                    <a:lumMod val="50000"/>
                  </a:schemeClr>
                </a:solidFill>
                <a:latin typeface="微軟正黑體" pitchFamily="34" charset="-120"/>
                <a:ea typeface="微軟正黑體" pitchFamily="34" charset="-120"/>
              </a:rPr>
              <a:t>創作之路</a:t>
            </a:r>
            <a:endParaRPr lang="en-US" altLang="zh-TW" sz="2800" dirty="0" smtClean="0">
              <a:solidFill>
                <a:schemeClr val="accent6">
                  <a:lumMod val="50000"/>
                </a:schemeClr>
              </a:solidFill>
              <a:latin typeface="微軟正黑體" pitchFamily="34" charset="-120"/>
              <a:ea typeface="微軟正黑體" pitchFamily="34" charset="-120"/>
            </a:endParaRPr>
          </a:p>
          <a:p>
            <a:r>
              <a:rPr lang="zh-TW" altLang="en-US" sz="2800" dirty="0" smtClean="0">
                <a:solidFill>
                  <a:schemeClr val="accent6">
                    <a:lumMod val="50000"/>
                  </a:schemeClr>
                </a:solidFill>
                <a:latin typeface="微軟正黑體" pitchFamily="34" charset="-120"/>
                <a:ea typeface="微軟正黑體" pitchFamily="34" charset="-120"/>
              </a:rPr>
              <a:t>製作中</a:t>
            </a:r>
            <a:r>
              <a:rPr lang="en-US" altLang="zh-TW" sz="2800" dirty="0" smtClean="0">
                <a:solidFill>
                  <a:schemeClr val="accent6">
                    <a:lumMod val="50000"/>
                  </a:schemeClr>
                </a:solidFill>
                <a:latin typeface="微軟正黑體" pitchFamily="34" charset="-120"/>
                <a:ea typeface="微軟正黑體" pitchFamily="34" charset="-120"/>
              </a:rPr>
              <a:t>……</a:t>
            </a:r>
            <a:endParaRPr lang="zh-TW" altLang="en-US" sz="2800" dirty="0">
              <a:solidFill>
                <a:schemeClr val="accent6">
                  <a:lumMod val="50000"/>
                </a:schemeClr>
              </a:solidFill>
              <a:latin typeface="微軟正黑體" pitchFamily="34" charset="-120"/>
              <a:ea typeface="微軟正黑體" pitchFamily="34" charset="-120"/>
            </a:endParaRPr>
          </a:p>
        </p:txBody>
      </p:sp>
      <p:sp>
        <p:nvSpPr>
          <p:cNvPr id="3" name="橢圓 2"/>
          <p:cNvSpPr/>
          <p:nvPr/>
        </p:nvSpPr>
        <p:spPr>
          <a:xfrm>
            <a:off x="285720" y="357166"/>
            <a:ext cx="285752" cy="28575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a:p>
        </p:txBody>
      </p:sp>
      <p:sp>
        <p:nvSpPr>
          <p:cNvPr id="4" name="心形 3"/>
          <p:cNvSpPr/>
          <p:nvPr/>
        </p:nvSpPr>
        <p:spPr>
          <a:xfrm>
            <a:off x="2500298" y="714356"/>
            <a:ext cx="357190" cy="357190"/>
          </a:xfrm>
          <a:prstGeom prst="hear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 name="心形 4"/>
          <p:cNvSpPr/>
          <p:nvPr/>
        </p:nvSpPr>
        <p:spPr>
          <a:xfrm>
            <a:off x="3000364" y="714356"/>
            <a:ext cx="357190" cy="357190"/>
          </a:xfrm>
          <a:prstGeom prst="hear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 name="心形 5"/>
          <p:cNvSpPr/>
          <p:nvPr/>
        </p:nvSpPr>
        <p:spPr>
          <a:xfrm>
            <a:off x="3500430" y="714356"/>
            <a:ext cx="357190" cy="357190"/>
          </a:xfrm>
          <a:prstGeom prst="hear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pic>
        <p:nvPicPr>
          <p:cNvPr id="9" name="圖片 8" descr="IMG_0714.JPG"/>
          <p:cNvPicPr>
            <a:picLocks noChangeAspect="1"/>
          </p:cNvPicPr>
          <p:nvPr/>
        </p:nvPicPr>
        <p:blipFill>
          <a:blip r:embed="rId3" cstate="print">
            <a:lum bright="10000" contrast="10000"/>
          </a:blip>
          <a:stretch>
            <a:fillRect/>
          </a:stretch>
        </p:blipFill>
        <p:spPr>
          <a:xfrm>
            <a:off x="1428728" y="1500174"/>
            <a:ext cx="6350016" cy="476251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 name="圖片 1" descr="IMG_0715.JPG"/>
          <p:cNvPicPr>
            <a:picLocks noChangeAspect="1"/>
          </p:cNvPicPr>
          <p:nvPr/>
        </p:nvPicPr>
        <p:blipFill>
          <a:blip r:embed="rId3" cstate="print"/>
          <a:stretch>
            <a:fillRect/>
          </a:stretch>
        </p:blipFill>
        <p:spPr>
          <a:xfrm>
            <a:off x="500034" y="500042"/>
            <a:ext cx="5183195" cy="3887397"/>
          </a:xfrm>
          <a:prstGeom prst="rect">
            <a:avLst/>
          </a:prstGeom>
        </p:spPr>
      </p:pic>
      <p:sp>
        <p:nvSpPr>
          <p:cNvPr id="3" name="圓角矩形圖說文字 2"/>
          <p:cNvSpPr/>
          <p:nvPr/>
        </p:nvSpPr>
        <p:spPr>
          <a:xfrm>
            <a:off x="4786314" y="3929066"/>
            <a:ext cx="3429024" cy="2428892"/>
          </a:xfrm>
          <a:prstGeom prst="wedgeRoundRectCallout">
            <a:avLst>
              <a:gd name="adj1" fmla="val -91170"/>
              <a:gd name="adj2" fmla="val -8081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4" name="文字方塊 3"/>
          <p:cNvSpPr txBox="1"/>
          <p:nvPr/>
        </p:nvSpPr>
        <p:spPr>
          <a:xfrm>
            <a:off x="4714876" y="4000504"/>
            <a:ext cx="3500462" cy="2246769"/>
          </a:xfrm>
          <a:prstGeom prst="rect">
            <a:avLst/>
          </a:prstGeom>
          <a:noFill/>
        </p:spPr>
        <p:txBody>
          <a:bodyPr wrap="square" rtlCol="0">
            <a:spAutoFit/>
          </a:bodyPr>
          <a:lstStyle/>
          <a:p>
            <a:r>
              <a:rPr lang="zh-TW" altLang="en-US" sz="2000" dirty="0" smtClean="0">
                <a:solidFill>
                  <a:schemeClr val="accent6">
                    <a:lumMod val="50000"/>
                  </a:schemeClr>
                </a:solidFill>
                <a:latin typeface="微軟正黑體" pitchFamily="34" charset="-120"/>
                <a:ea typeface="微軟正黑體" pitchFamily="34" charset="-120"/>
              </a:rPr>
              <a:t>同學們請注意！你發現了嗎？我在這裡做了不良示範喔！在畫水彩時，水彩筆不可以直接沾顏料，因為這樣不但讓顏料乾得快，若這時你的水彩筆又沒洗乾淨，那顏料就很有可能會被染成另一種顏色。</a:t>
            </a:r>
            <a:endParaRPr lang="zh-TW" altLang="en-US" sz="2000" dirty="0">
              <a:solidFill>
                <a:schemeClr val="accent6">
                  <a:lumMod val="50000"/>
                </a:schemeClr>
              </a:solidFill>
              <a:latin typeface="微軟正黑體" pitchFamily="34" charset="-120"/>
              <a:ea typeface="微軟正黑體" pitchFamily="34" charset="-120"/>
            </a:endParaRPr>
          </a:p>
        </p:txBody>
      </p:sp>
      <p:sp>
        <p:nvSpPr>
          <p:cNvPr id="6" name="向下箭號 5"/>
          <p:cNvSpPr/>
          <p:nvPr/>
        </p:nvSpPr>
        <p:spPr>
          <a:xfrm>
            <a:off x="2786050" y="2000240"/>
            <a:ext cx="214314" cy="71438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 name="圖片 1" descr="IMG_0717.JPG"/>
          <p:cNvPicPr>
            <a:picLocks noChangeAspect="1"/>
          </p:cNvPicPr>
          <p:nvPr/>
        </p:nvPicPr>
        <p:blipFill>
          <a:blip r:embed="rId3" cstate="print">
            <a:lum bright="10000" contrast="20000"/>
          </a:blip>
          <a:stretch>
            <a:fillRect/>
          </a:stretch>
        </p:blipFill>
        <p:spPr>
          <a:xfrm>
            <a:off x="508000" y="381000"/>
            <a:ext cx="8128000" cy="6096000"/>
          </a:xfrm>
          <a:prstGeom prst="rect">
            <a:avLst/>
          </a:prstGeom>
        </p:spPr>
      </p:pic>
      <p:sp>
        <p:nvSpPr>
          <p:cNvPr id="3" name="圓角矩形圖說文字 2"/>
          <p:cNvSpPr/>
          <p:nvPr/>
        </p:nvSpPr>
        <p:spPr>
          <a:xfrm>
            <a:off x="1142976" y="1214422"/>
            <a:ext cx="2357454" cy="714380"/>
          </a:xfrm>
          <a:prstGeom prst="wedgeRoundRectCallout">
            <a:avLst>
              <a:gd name="adj1" fmla="val 41654"/>
              <a:gd name="adj2" fmla="val 11085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000" dirty="0" smtClean="0">
                <a:solidFill>
                  <a:schemeClr val="accent6">
                    <a:lumMod val="50000"/>
                  </a:schemeClr>
                </a:solidFill>
                <a:latin typeface="微軟正黑體" pitchFamily="34" charset="-120"/>
                <a:ea typeface="微軟正黑體" pitchFamily="34" charset="-120"/>
              </a:rPr>
              <a:t>努力認真的製作中</a:t>
            </a:r>
            <a:endParaRPr lang="zh-TW" altLang="en-US" sz="2000" dirty="0">
              <a:solidFill>
                <a:schemeClr val="accent6">
                  <a:lumMod val="50000"/>
                </a:schemeClr>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文字方塊 1"/>
          <p:cNvSpPr txBox="1"/>
          <p:nvPr/>
        </p:nvSpPr>
        <p:spPr>
          <a:xfrm>
            <a:off x="785786" y="642918"/>
            <a:ext cx="7501022" cy="6063198"/>
          </a:xfrm>
          <a:prstGeom prst="rect">
            <a:avLst/>
          </a:prstGeom>
          <a:noFill/>
        </p:spPr>
        <p:txBody>
          <a:bodyPr wrap="square" rtlCol="0">
            <a:spAutoFit/>
          </a:bodyPr>
          <a:lstStyle/>
          <a:p>
            <a:r>
              <a:rPr lang="zh-TW" altLang="en-US" sz="3600" dirty="0" smtClean="0">
                <a:solidFill>
                  <a:schemeClr val="accent2">
                    <a:lumMod val="50000"/>
                  </a:schemeClr>
                </a:solidFill>
                <a:latin typeface="微軟正黑體" pitchFamily="34" charset="-120"/>
                <a:ea typeface="微軟正黑體" pitchFamily="34" charset="-120"/>
              </a:rPr>
              <a:t>前言</a:t>
            </a:r>
            <a:endParaRPr lang="en-US" altLang="zh-TW" sz="3600" dirty="0" smtClean="0">
              <a:solidFill>
                <a:schemeClr val="accent2">
                  <a:lumMod val="50000"/>
                </a:schemeClr>
              </a:solidFill>
              <a:latin typeface="微軟正黑體" pitchFamily="34" charset="-120"/>
              <a:ea typeface="微軟正黑體" pitchFamily="34" charset="-120"/>
            </a:endParaRPr>
          </a:p>
          <a:p>
            <a:r>
              <a:rPr lang="zh-TW" altLang="en-US" sz="3200" dirty="0" smtClean="0">
                <a:solidFill>
                  <a:schemeClr val="accent2">
                    <a:lumMod val="50000"/>
                  </a:schemeClr>
                </a:solidFill>
                <a:latin typeface="微軟正黑體" pitchFamily="34" charset="-120"/>
                <a:ea typeface="微軟正黑體" pitchFamily="34" charset="-120"/>
              </a:rPr>
              <a:t>        「設計」其實是個十分抽像的東西，但它又是那麼得神奇、那麼得有趣。我從以前就很喜歡繪畫，所以繪畫可以說是我的專長。由其是關於設計方面特別喜歡，因此我想藉著本計畫設計一本專屬於我的回憶相本，因此本計畫將以回憶相本做主題解說。</a:t>
            </a:r>
            <a:endParaRPr lang="en-US" altLang="zh-TW" sz="3200" dirty="0" smtClean="0">
              <a:solidFill>
                <a:schemeClr val="accent2">
                  <a:lumMod val="50000"/>
                </a:schemeClr>
              </a:solidFill>
              <a:latin typeface="微軟正黑體" pitchFamily="34" charset="-120"/>
              <a:ea typeface="微軟正黑體" pitchFamily="34" charset="-120"/>
            </a:endParaRPr>
          </a:p>
          <a:p>
            <a:r>
              <a:rPr lang="zh-TW" altLang="en-US" sz="3200" dirty="0">
                <a:solidFill>
                  <a:schemeClr val="accent2">
                    <a:lumMod val="50000"/>
                  </a:schemeClr>
                </a:solidFill>
                <a:latin typeface="微軟正黑體" pitchFamily="34" charset="-120"/>
                <a:ea typeface="微軟正黑體" pitchFamily="34" charset="-120"/>
              </a:rPr>
              <a:t>經過一番研究</a:t>
            </a:r>
            <a:r>
              <a:rPr lang="zh-TW" altLang="en-US" sz="3200" dirty="0" smtClean="0">
                <a:solidFill>
                  <a:schemeClr val="accent2">
                    <a:lumMod val="50000"/>
                  </a:schemeClr>
                </a:solidFill>
                <a:latin typeface="微軟正黑體" pitchFamily="34" charset="-120"/>
                <a:ea typeface="微軟正黑體" pitchFamily="34" charset="-120"/>
              </a:rPr>
              <a:t>以後，我發現設計並不是想像中的簡單喔！現在妳的頭上已經產生許多疑問了嗎？那就快快和我一同步入設計的奇幻世界吧！</a:t>
            </a:r>
            <a:endParaRPr lang="zh-TW" altLang="en-US" sz="3200" dirty="0">
              <a:solidFill>
                <a:schemeClr val="accent2">
                  <a:lumMod val="50000"/>
                </a:schemeClr>
              </a:solidFill>
              <a:latin typeface="微軟正黑體" pitchFamily="34" charset="-120"/>
              <a:ea typeface="微軟正黑體" pitchFamily="34" charset="-120"/>
            </a:endParaRPr>
          </a:p>
        </p:txBody>
      </p:sp>
      <p:sp>
        <p:nvSpPr>
          <p:cNvPr id="3" name="橢圓 2"/>
          <p:cNvSpPr/>
          <p:nvPr/>
        </p:nvSpPr>
        <p:spPr>
          <a:xfrm>
            <a:off x="500034" y="785794"/>
            <a:ext cx="285752" cy="28575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 name="圖片 1" descr="IMG_0722.JPG"/>
          <p:cNvPicPr>
            <a:picLocks noChangeAspect="1"/>
          </p:cNvPicPr>
          <p:nvPr/>
        </p:nvPicPr>
        <p:blipFill>
          <a:blip r:embed="rId3" cstate="print"/>
          <a:stretch>
            <a:fillRect/>
          </a:stretch>
        </p:blipFill>
        <p:spPr>
          <a:xfrm>
            <a:off x="508000" y="381000"/>
            <a:ext cx="8128000" cy="6096000"/>
          </a:xfrm>
          <a:prstGeom prst="rect">
            <a:avLst/>
          </a:prstGeom>
          <a:ln>
            <a:noFill/>
          </a:ln>
          <a:effectLst>
            <a:softEdge rad="112500"/>
          </a:effectLst>
        </p:spPr>
      </p:pic>
      <p:sp>
        <p:nvSpPr>
          <p:cNvPr id="3" name="剪去單一角落矩形 2"/>
          <p:cNvSpPr/>
          <p:nvPr/>
        </p:nvSpPr>
        <p:spPr>
          <a:xfrm>
            <a:off x="1357290" y="642918"/>
            <a:ext cx="4071966" cy="500066"/>
          </a:xfrm>
          <a:prstGeom prst="snip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000" dirty="0" smtClean="0">
                <a:solidFill>
                  <a:schemeClr val="accent6">
                    <a:lumMod val="50000"/>
                  </a:schemeClr>
                </a:solidFill>
                <a:latin typeface="微軟正黑體" pitchFamily="34" charset="-120"/>
                <a:ea typeface="微軟正黑體" pitchFamily="34" charset="-120"/>
              </a:rPr>
              <a:t>哇！整張畫換然一新呢！</a:t>
            </a:r>
            <a:endParaRPr lang="zh-TW" altLang="en-US" sz="2000" dirty="0">
              <a:solidFill>
                <a:schemeClr val="accent6">
                  <a:lumMod val="50000"/>
                </a:schemeClr>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8" name="剪去單一角落矩形 7"/>
          <p:cNvSpPr/>
          <p:nvPr/>
        </p:nvSpPr>
        <p:spPr>
          <a:xfrm>
            <a:off x="1571604" y="5143512"/>
            <a:ext cx="6072230" cy="1143008"/>
          </a:xfrm>
          <a:prstGeom prst="snip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3" name="文字方塊 2"/>
          <p:cNvSpPr txBox="1"/>
          <p:nvPr/>
        </p:nvSpPr>
        <p:spPr>
          <a:xfrm>
            <a:off x="714348" y="214290"/>
            <a:ext cx="2000264" cy="523220"/>
          </a:xfrm>
          <a:prstGeom prst="rect">
            <a:avLst/>
          </a:prstGeom>
          <a:noFill/>
        </p:spPr>
        <p:txBody>
          <a:bodyPr wrap="square" rtlCol="0">
            <a:spAutoFit/>
          </a:bodyPr>
          <a:lstStyle/>
          <a:p>
            <a:r>
              <a:rPr lang="zh-TW" altLang="en-US" sz="2800" dirty="0" smtClean="0">
                <a:solidFill>
                  <a:schemeClr val="accent2">
                    <a:lumMod val="50000"/>
                  </a:schemeClr>
                </a:solidFill>
                <a:latin typeface="微軟正黑體" pitchFamily="34" charset="-120"/>
                <a:ea typeface="微軟正黑體" pitchFamily="34" charset="-120"/>
              </a:rPr>
              <a:t>賞析時間！</a:t>
            </a:r>
            <a:endParaRPr lang="zh-TW" altLang="en-US" sz="2800" dirty="0">
              <a:solidFill>
                <a:schemeClr val="accent2">
                  <a:lumMod val="50000"/>
                </a:schemeClr>
              </a:solidFill>
              <a:latin typeface="微軟正黑體" pitchFamily="34" charset="-120"/>
              <a:ea typeface="微軟正黑體" pitchFamily="34" charset="-120"/>
            </a:endParaRPr>
          </a:p>
        </p:txBody>
      </p:sp>
      <p:sp>
        <p:nvSpPr>
          <p:cNvPr id="4" name="橢圓 3"/>
          <p:cNvSpPr/>
          <p:nvPr/>
        </p:nvSpPr>
        <p:spPr>
          <a:xfrm>
            <a:off x="285720" y="357166"/>
            <a:ext cx="285752" cy="285752"/>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p>
        </p:txBody>
      </p:sp>
      <p:pic>
        <p:nvPicPr>
          <p:cNvPr id="5" name="圖片 4" descr="IMG_0767.JPG"/>
          <p:cNvPicPr>
            <a:picLocks noChangeAspect="1"/>
          </p:cNvPicPr>
          <p:nvPr/>
        </p:nvPicPr>
        <p:blipFill>
          <a:blip r:embed="rId3" cstate="print">
            <a:lum bright="10000" contrast="20000"/>
          </a:blip>
          <a:stretch>
            <a:fillRect/>
          </a:stretch>
        </p:blipFill>
        <p:spPr>
          <a:xfrm>
            <a:off x="1928794" y="1071546"/>
            <a:ext cx="5349884" cy="4012413"/>
          </a:xfrm>
          <a:prstGeom prst="rect">
            <a:avLst/>
          </a:prstGeom>
        </p:spPr>
      </p:pic>
      <p:sp>
        <p:nvSpPr>
          <p:cNvPr id="7" name="文字方塊 6"/>
          <p:cNvSpPr txBox="1"/>
          <p:nvPr/>
        </p:nvSpPr>
        <p:spPr>
          <a:xfrm>
            <a:off x="1571604" y="5143512"/>
            <a:ext cx="6143668" cy="1200329"/>
          </a:xfrm>
          <a:prstGeom prst="rect">
            <a:avLst/>
          </a:prstGeom>
          <a:noFill/>
        </p:spPr>
        <p:txBody>
          <a:bodyPr wrap="square" rtlCol="0">
            <a:spAutoFit/>
          </a:bodyPr>
          <a:lstStyle/>
          <a:p>
            <a:r>
              <a:rPr lang="zh-TW" altLang="en-US" sz="2400" dirty="0" smtClean="0">
                <a:solidFill>
                  <a:schemeClr val="accent2">
                    <a:lumMod val="50000"/>
                  </a:schemeClr>
                </a:solidFill>
                <a:latin typeface="微軟正黑體" pitchFamily="34" charset="-120"/>
                <a:ea typeface="微軟正黑體" pitchFamily="34" charset="-120"/>
              </a:rPr>
              <a:t>我的作品主題：心與個性的面相</a:t>
            </a:r>
            <a:endParaRPr lang="en-US" altLang="zh-TW" sz="2400" dirty="0" smtClean="0">
              <a:solidFill>
                <a:schemeClr val="accent2">
                  <a:lumMod val="50000"/>
                </a:schemeClr>
              </a:solidFill>
              <a:latin typeface="微軟正黑體" pitchFamily="34" charset="-120"/>
              <a:ea typeface="微軟正黑體" pitchFamily="34" charset="-120"/>
            </a:endParaRPr>
          </a:p>
          <a:p>
            <a:r>
              <a:rPr lang="zh-TW" altLang="en-US" sz="2400" dirty="0" smtClean="0">
                <a:solidFill>
                  <a:schemeClr val="accent2">
                    <a:lumMod val="50000"/>
                  </a:schemeClr>
                </a:solidFill>
                <a:latin typeface="微軟正黑體" pitchFamily="34" charset="-120"/>
                <a:ea typeface="微軟正黑體" pitchFamily="34" charset="-120"/>
              </a:rPr>
              <a:t>相片提供：爸爸</a:t>
            </a:r>
            <a:endParaRPr lang="en-US" altLang="zh-TW" sz="2400" dirty="0" smtClean="0">
              <a:solidFill>
                <a:schemeClr val="accent2">
                  <a:lumMod val="50000"/>
                </a:schemeClr>
              </a:solidFill>
              <a:latin typeface="微軟正黑體" pitchFamily="34" charset="-120"/>
              <a:ea typeface="微軟正黑體" pitchFamily="34" charset="-120"/>
            </a:endParaRPr>
          </a:p>
          <a:p>
            <a:r>
              <a:rPr lang="zh-TW" altLang="en-US" sz="2400" dirty="0" smtClean="0">
                <a:solidFill>
                  <a:schemeClr val="accent2">
                    <a:lumMod val="50000"/>
                  </a:schemeClr>
                </a:solidFill>
                <a:latin typeface="微軟正黑體" pitchFamily="34" charset="-120"/>
                <a:ea typeface="微軟正黑體" pitchFamily="34" charset="-120"/>
              </a:rPr>
              <a:t>編輯／繪圖：陳佳欣</a:t>
            </a:r>
            <a:endParaRPr lang="zh-TW" altLang="en-US" sz="2400" dirty="0">
              <a:solidFill>
                <a:schemeClr val="accent2">
                  <a:lumMod val="50000"/>
                </a:schemeClr>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 name="剪去單一角落矩形 9"/>
          <p:cNvSpPr/>
          <p:nvPr/>
        </p:nvSpPr>
        <p:spPr>
          <a:xfrm>
            <a:off x="3428960" y="0"/>
            <a:ext cx="5715040" cy="6858000"/>
          </a:xfrm>
          <a:prstGeom prst="snip1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 name="剪去並圓角化單一角落矩形 5"/>
          <p:cNvSpPr/>
          <p:nvPr/>
        </p:nvSpPr>
        <p:spPr>
          <a:xfrm>
            <a:off x="0" y="0"/>
            <a:ext cx="5929322" cy="6858000"/>
          </a:xfrm>
          <a:prstGeom prst="snip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a:p>
        </p:txBody>
      </p:sp>
      <p:sp>
        <p:nvSpPr>
          <p:cNvPr id="2" name="文字方塊 1"/>
          <p:cNvSpPr txBox="1"/>
          <p:nvPr/>
        </p:nvSpPr>
        <p:spPr>
          <a:xfrm>
            <a:off x="642910" y="214290"/>
            <a:ext cx="1714512" cy="523220"/>
          </a:xfrm>
          <a:prstGeom prst="rect">
            <a:avLst/>
          </a:prstGeom>
          <a:noFill/>
        </p:spPr>
        <p:txBody>
          <a:bodyPr wrap="square" rtlCol="0">
            <a:spAutoFit/>
          </a:bodyPr>
          <a:lstStyle/>
          <a:p>
            <a:r>
              <a:rPr lang="zh-TW" altLang="en-US" sz="2800" dirty="0" smtClean="0">
                <a:solidFill>
                  <a:schemeClr val="accent2">
                    <a:lumMod val="50000"/>
                  </a:schemeClr>
                </a:solidFill>
                <a:latin typeface="微軟正黑體" pitchFamily="34" charset="-120"/>
                <a:ea typeface="微軟正黑體" pitchFamily="34" charset="-120"/>
              </a:rPr>
              <a:t>主題賞析</a:t>
            </a:r>
            <a:endParaRPr lang="zh-TW" altLang="en-US" sz="2800" dirty="0">
              <a:solidFill>
                <a:schemeClr val="accent2">
                  <a:lumMod val="50000"/>
                </a:schemeClr>
              </a:solidFill>
              <a:latin typeface="微軟正黑體" pitchFamily="34" charset="-120"/>
              <a:ea typeface="微軟正黑體" pitchFamily="34" charset="-120"/>
            </a:endParaRPr>
          </a:p>
        </p:txBody>
      </p:sp>
      <p:sp>
        <p:nvSpPr>
          <p:cNvPr id="3" name="橢圓 2"/>
          <p:cNvSpPr/>
          <p:nvPr/>
        </p:nvSpPr>
        <p:spPr>
          <a:xfrm>
            <a:off x="214282" y="357166"/>
            <a:ext cx="285752" cy="285752"/>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p>
        </p:txBody>
      </p:sp>
      <p:pic>
        <p:nvPicPr>
          <p:cNvPr id="5" name="圖片 4" descr="IMG_0767.JPG"/>
          <p:cNvPicPr>
            <a:picLocks noChangeAspect="1"/>
          </p:cNvPicPr>
          <p:nvPr/>
        </p:nvPicPr>
        <p:blipFill>
          <a:blip r:embed="rId3" cstate="print">
            <a:lum bright="10000" contrast="20000"/>
          </a:blip>
          <a:stretch>
            <a:fillRect/>
          </a:stretch>
        </p:blipFill>
        <p:spPr>
          <a:xfrm>
            <a:off x="357158" y="1000108"/>
            <a:ext cx="5349884" cy="4012413"/>
          </a:xfrm>
          <a:prstGeom prst="rect">
            <a:avLst/>
          </a:prstGeom>
          <a:ln>
            <a:noFill/>
          </a:ln>
          <a:effectLst>
            <a:softEdge rad="112500"/>
          </a:effectLst>
        </p:spPr>
      </p:pic>
      <p:sp>
        <p:nvSpPr>
          <p:cNvPr id="9" name="文字方塊 8"/>
          <p:cNvSpPr txBox="1"/>
          <p:nvPr/>
        </p:nvSpPr>
        <p:spPr>
          <a:xfrm>
            <a:off x="500034" y="5103674"/>
            <a:ext cx="5000660" cy="1754326"/>
          </a:xfrm>
          <a:prstGeom prst="rect">
            <a:avLst/>
          </a:prstGeom>
          <a:noFill/>
        </p:spPr>
        <p:txBody>
          <a:bodyPr wrap="square" rtlCol="0">
            <a:spAutoFit/>
          </a:bodyPr>
          <a:lstStyle/>
          <a:p>
            <a:r>
              <a:rPr lang="zh-TW" altLang="en-US" dirty="0" smtClean="0">
                <a:solidFill>
                  <a:schemeClr val="accent2">
                    <a:lumMod val="50000"/>
                  </a:schemeClr>
                </a:solidFill>
                <a:latin typeface="微軟正黑體" pitchFamily="34" charset="-120"/>
                <a:ea typeface="微軟正黑體" pitchFamily="34" charset="-120"/>
              </a:rPr>
              <a:t>作品名稱：心的世界</a:t>
            </a:r>
            <a:endParaRPr lang="en-US" altLang="zh-TW" dirty="0" smtClean="0">
              <a:solidFill>
                <a:schemeClr val="accent2">
                  <a:lumMod val="50000"/>
                </a:schemeClr>
              </a:solidFill>
              <a:latin typeface="微軟正黑體" pitchFamily="34" charset="-120"/>
              <a:ea typeface="微軟正黑體" pitchFamily="34" charset="-120"/>
            </a:endParaRPr>
          </a:p>
          <a:p>
            <a:r>
              <a:rPr lang="zh-TW" altLang="en-US" dirty="0" smtClean="0">
                <a:solidFill>
                  <a:schemeClr val="accent2">
                    <a:lumMod val="50000"/>
                  </a:schemeClr>
                </a:solidFill>
                <a:latin typeface="微軟正黑體" pitchFamily="34" charset="-120"/>
                <a:ea typeface="微軟正黑體" pitchFamily="34" charset="-120"/>
              </a:rPr>
              <a:t>作品說明：在我小學的人生裡，共有三階段的起伏。在我生命中最快樂的階段就是一、二年級時。</a:t>
            </a:r>
            <a:endParaRPr lang="en-US" altLang="zh-TW" dirty="0" smtClean="0">
              <a:solidFill>
                <a:schemeClr val="accent2">
                  <a:lumMod val="50000"/>
                </a:schemeClr>
              </a:solidFill>
              <a:latin typeface="微軟正黑體" pitchFamily="34" charset="-120"/>
              <a:ea typeface="微軟正黑體" pitchFamily="34" charset="-120"/>
            </a:endParaRPr>
          </a:p>
          <a:p>
            <a:r>
              <a:rPr lang="zh-TW" altLang="en-US" dirty="0" smtClean="0">
                <a:solidFill>
                  <a:schemeClr val="accent2">
                    <a:lumMod val="50000"/>
                  </a:schemeClr>
                </a:solidFill>
                <a:latin typeface="微軟正黑體" pitchFamily="34" charset="-120"/>
                <a:ea typeface="微軟正黑體" pitchFamily="34" charset="-120"/>
              </a:rPr>
              <a:t>因此以糖果和美麗的花草作代表。</a:t>
            </a:r>
            <a:endParaRPr lang="en-US" altLang="zh-TW" dirty="0" smtClean="0">
              <a:solidFill>
                <a:schemeClr val="accent2">
                  <a:lumMod val="50000"/>
                </a:schemeClr>
              </a:solidFill>
              <a:latin typeface="微軟正黑體" pitchFamily="34" charset="-120"/>
              <a:ea typeface="微軟正黑體" pitchFamily="34" charset="-120"/>
            </a:endParaRPr>
          </a:p>
          <a:p>
            <a:r>
              <a:rPr lang="zh-TW" altLang="en-US" dirty="0" smtClean="0">
                <a:solidFill>
                  <a:schemeClr val="accent2">
                    <a:lumMod val="50000"/>
                  </a:schemeClr>
                </a:solidFill>
                <a:latin typeface="微軟正黑體" pitchFamily="34" charset="-120"/>
                <a:ea typeface="微軟正黑體" pitchFamily="34" charset="-120"/>
              </a:rPr>
              <a:t>但是快樂的時光總是短暫的； 三、四年級時，我簡直是斑上的「異類」 ；為什麼呢？</a:t>
            </a:r>
            <a:endParaRPr lang="zh-TW" altLang="en-US" dirty="0">
              <a:solidFill>
                <a:schemeClr val="accent2">
                  <a:lumMod val="50000"/>
                </a:schemeClr>
              </a:solidFill>
              <a:latin typeface="微軟正黑體" pitchFamily="34" charset="-120"/>
              <a:ea typeface="微軟正黑體" pitchFamily="34" charset="-120"/>
            </a:endParaRPr>
          </a:p>
        </p:txBody>
      </p:sp>
      <p:sp>
        <p:nvSpPr>
          <p:cNvPr id="12" name="文字方塊 11"/>
          <p:cNvSpPr txBox="1"/>
          <p:nvPr/>
        </p:nvSpPr>
        <p:spPr>
          <a:xfrm>
            <a:off x="5786414" y="714356"/>
            <a:ext cx="3357586" cy="6319302"/>
          </a:xfrm>
          <a:prstGeom prst="rect">
            <a:avLst/>
          </a:prstGeom>
          <a:noFill/>
        </p:spPr>
        <p:txBody>
          <a:bodyPr wrap="square" rtlCol="0">
            <a:spAutoFit/>
          </a:bodyPr>
          <a:lstStyle/>
          <a:p>
            <a:r>
              <a:rPr lang="zh-TW" altLang="en-US" sz="2000" dirty="0" smtClean="0">
                <a:solidFill>
                  <a:schemeClr val="accent2">
                    <a:lumMod val="50000"/>
                  </a:schemeClr>
                </a:solidFill>
                <a:latin typeface="微軟正黑體" pitchFamily="34" charset="-120"/>
                <a:ea typeface="微軟正黑體" pitchFamily="34" charset="-120"/>
              </a:rPr>
              <a:t>那是因為我本身就是個直腸子的人，又很乖乖牌；所以即使我的表現再怎麼優越，也沒有同學願意給我一個掌聲和贊同，但這樣就算了；我也曾經因為我那「直腸子」的個性惹來一度霸凌事件，因此那時是我人生最黑暗的時期，一直到升上五年級我都還很疑惑；為什麼全班只有我一個人得要承受這樣的痛苦呢？因此以冷色系的藍色作表。就在這緊要關頭，我遇上了現在的班導師「陳昭蓉」老師，我真的很慶幸自己遇到了這麼和自己相似的老師，不對，正確來講應該是很慶幸自己遇到了和自己如此志同道合的朋友呢！因此以太陽表一線光明。</a:t>
            </a:r>
            <a:endParaRPr lang="zh-TW" altLang="en-US" sz="2000" dirty="0">
              <a:solidFill>
                <a:schemeClr val="accent2">
                  <a:lumMod val="50000"/>
                </a:schemeClr>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 name="剪去並圓角化單一角落矩形 4"/>
          <p:cNvSpPr/>
          <p:nvPr/>
        </p:nvSpPr>
        <p:spPr>
          <a:xfrm>
            <a:off x="0" y="0"/>
            <a:ext cx="9144000" cy="3714776"/>
          </a:xfrm>
          <a:prstGeom prst="snip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pic>
        <p:nvPicPr>
          <p:cNvPr id="4" name="圖片 3" descr="IMG_0733.JPG"/>
          <p:cNvPicPr>
            <a:picLocks noChangeAspect="1"/>
          </p:cNvPicPr>
          <p:nvPr/>
        </p:nvPicPr>
        <p:blipFill>
          <a:blip r:embed="rId3" cstate="print">
            <a:lum bright="20000" contrast="20000"/>
          </a:blip>
          <a:stretch>
            <a:fillRect/>
          </a:stretch>
        </p:blipFill>
        <p:spPr>
          <a:xfrm>
            <a:off x="714348" y="571480"/>
            <a:ext cx="3921156" cy="2940867"/>
          </a:xfrm>
          <a:prstGeom prst="rect">
            <a:avLst/>
          </a:prstGeom>
          <a:ln>
            <a:noFill/>
          </a:ln>
          <a:effectLst>
            <a:softEdge rad="112500"/>
          </a:effectLst>
        </p:spPr>
      </p:pic>
      <p:sp>
        <p:nvSpPr>
          <p:cNvPr id="6" name="文字方塊 5"/>
          <p:cNvSpPr txBox="1"/>
          <p:nvPr/>
        </p:nvSpPr>
        <p:spPr>
          <a:xfrm>
            <a:off x="4857752" y="642918"/>
            <a:ext cx="4000528" cy="2554545"/>
          </a:xfrm>
          <a:prstGeom prst="rect">
            <a:avLst/>
          </a:prstGeom>
          <a:noFill/>
        </p:spPr>
        <p:txBody>
          <a:bodyPr wrap="square" rtlCol="0">
            <a:spAutoFit/>
          </a:bodyPr>
          <a:lstStyle/>
          <a:p>
            <a:r>
              <a:rPr lang="zh-TW" altLang="en-US" sz="2000" dirty="0" smtClean="0">
                <a:solidFill>
                  <a:schemeClr val="accent2">
                    <a:lumMod val="50000"/>
                  </a:schemeClr>
                </a:solidFill>
                <a:latin typeface="微軟正黑體" pitchFamily="34" charset="-120"/>
                <a:ea typeface="微軟正黑體" pitchFamily="34" charset="-120"/>
              </a:rPr>
              <a:t>作品名稱：心與個性的面相系列之心跳糖</a:t>
            </a:r>
            <a:endParaRPr lang="en-US" altLang="zh-TW" sz="2000" dirty="0" smtClean="0">
              <a:solidFill>
                <a:schemeClr val="accent2">
                  <a:lumMod val="50000"/>
                </a:schemeClr>
              </a:solidFill>
              <a:latin typeface="微軟正黑體" pitchFamily="34" charset="-120"/>
              <a:ea typeface="微軟正黑體" pitchFamily="34" charset="-120"/>
            </a:endParaRPr>
          </a:p>
          <a:p>
            <a:r>
              <a:rPr lang="zh-TW" altLang="en-US" sz="2000" dirty="0" smtClean="0">
                <a:solidFill>
                  <a:schemeClr val="accent2">
                    <a:lumMod val="50000"/>
                  </a:schemeClr>
                </a:solidFill>
                <a:latin typeface="微軟正黑體" pitchFamily="34" charset="-120"/>
                <a:ea typeface="微軟正黑體" pitchFamily="34" charset="-120"/>
              </a:rPr>
              <a:t>作品說明：以幸福甜蜜為主要心情。</a:t>
            </a:r>
            <a:endParaRPr lang="en-US" altLang="zh-TW" sz="2000" dirty="0" smtClean="0">
              <a:solidFill>
                <a:schemeClr val="accent2">
                  <a:lumMod val="50000"/>
                </a:schemeClr>
              </a:solidFill>
              <a:latin typeface="微軟正黑體" pitchFamily="34" charset="-120"/>
              <a:ea typeface="微軟正黑體" pitchFamily="34" charset="-120"/>
            </a:endParaRPr>
          </a:p>
          <a:p>
            <a:r>
              <a:rPr lang="zh-TW" altLang="en-US" sz="2000" dirty="0" smtClean="0">
                <a:solidFill>
                  <a:schemeClr val="accent2">
                    <a:lumMod val="50000"/>
                  </a:schemeClr>
                </a:solidFill>
                <a:latin typeface="微軟正黑體" pitchFamily="34" charset="-120"/>
                <a:ea typeface="微軟正黑體" pitchFamily="34" charset="-120"/>
              </a:rPr>
              <a:t>和家人一起吃飯時、和同學一起玩時，那種喜悅感就像甜蜜的糖果一樣，但是快樂的時光總是匆匆去匆匆，就像糖果一樣，一下子就吃完了呢！</a:t>
            </a:r>
            <a:endParaRPr lang="zh-TW" altLang="en-US" sz="2000" dirty="0">
              <a:solidFill>
                <a:schemeClr val="accent2">
                  <a:lumMod val="50000"/>
                </a:schemeClr>
              </a:solidFill>
              <a:latin typeface="微軟正黑體" pitchFamily="34" charset="-120"/>
              <a:ea typeface="微軟正黑體" pitchFamily="34" charset="-120"/>
            </a:endParaRPr>
          </a:p>
        </p:txBody>
      </p:sp>
      <p:sp>
        <p:nvSpPr>
          <p:cNvPr id="7" name="剪去單一角落矩形 6"/>
          <p:cNvSpPr/>
          <p:nvPr/>
        </p:nvSpPr>
        <p:spPr>
          <a:xfrm>
            <a:off x="0" y="3714752"/>
            <a:ext cx="9144000" cy="3143248"/>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pic>
        <p:nvPicPr>
          <p:cNvPr id="8" name="圖片 7" descr="IMG_0757.JPG"/>
          <p:cNvPicPr>
            <a:picLocks noChangeAspect="1"/>
          </p:cNvPicPr>
          <p:nvPr/>
        </p:nvPicPr>
        <p:blipFill>
          <a:blip r:embed="rId4" cstate="print">
            <a:lum bright="20000" contrast="20000"/>
          </a:blip>
          <a:stretch>
            <a:fillRect/>
          </a:stretch>
        </p:blipFill>
        <p:spPr>
          <a:xfrm>
            <a:off x="714348" y="3857604"/>
            <a:ext cx="4000528" cy="3000396"/>
          </a:xfrm>
          <a:prstGeom prst="rect">
            <a:avLst/>
          </a:prstGeom>
          <a:ln>
            <a:noFill/>
          </a:ln>
          <a:effectLst>
            <a:softEdge rad="112500"/>
          </a:effectLst>
        </p:spPr>
      </p:pic>
      <p:sp>
        <p:nvSpPr>
          <p:cNvPr id="11" name="文字方塊 10"/>
          <p:cNvSpPr txBox="1"/>
          <p:nvPr/>
        </p:nvSpPr>
        <p:spPr>
          <a:xfrm>
            <a:off x="5000628" y="3929066"/>
            <a:ext cx="3857652" cy="2554545"/>
          </a:xfrm>
          <a:prstGeom prst="rect">
            <a:avLst/>
          </a:prstGeom>
          <a:noFill/>
        </p:spPr>
        <p:txBody>
          <a:bodyPr wrap="square" rtlCol="0">
            <a:spAutoFit/>
          </a:bodyPr>
          <a:lstStyle/>
          <a:p>
            <a:r>
              <a:rPr lang="zh-TW" altLang="en-US" sz="2000" dirty="0" smtClean="0">
                <a:solidFill>
                  <a:schemeClr val="accent2">
                    <a:lumMod val="50000"/>
                  </a:schemeClr>
                </a:solidFill>
                <a:latin typeface="微軟正黑體" pitchFamily="34" charset="-120"/>
                <a:ea typeface="微軟正黑體" pitchFamily="34" charset="-120"/>
              </a:rPr>
              <a:t>作品名稱：心與個性的面相系列之驚喜</a:t>
            </a:r>
            <a:endParaRPr lang="en-US" altLang="zh-TW" sz="2000" dirty="0" smtClean="0">
              <a:solidFill>
                <a:schemeClr val="accent2">
                  <a:lumMod val="50000"/>
                </a:schemeClr>
              </a:solidFill>
              <a:latin typeface="微軟正黑體" pitchFamily="34" charset="-120"/>
              <a:ea typeface="微軟正黑體" pitchFamily="34" charset="-120"/>
            </a:endParaRPr>
          </a:p>
          <a:p>
            <a:r>
              <a:rPr lang="zh-TW" altLang="en-US" sz="2000" dirty="0" smtClean="0">
                <a:solidFill>
                  <a:schemeClr val="accent2">
                    <a:lumMod val="50000"/>
                  </a:schemeClr>
                </a:solidFill>
                <a:latin typeface="微軟正黑體" pitchFamily="34" charset="-120"/>
                <a:ea typeface="微軟正黑體" pitchFamily="34" charset="-120"/>
              </a:rPr>
              <a:t>作品說明：以光明、開朗為主要心情。</a:t>
            </a:r>
            <a:endParaRPr lang="en-US" altLang="zh-TW" sz="2000" dirty="0" smtClean="0">
              <a:solidFill>
                <a:schemeClr val="accent2">
                  <a:lumMod val="50000"/>
                </a:schemeClr>
              </a:solidFill>
              <a:latin typeface="微軟正黑體" pitchFamily="34" charset="-120"/>
              <a:ea typeface="微軟正黑體" pitchFamily="34" charset="-120"/>
            </a:endParaRPr>
          </a:p>
          <a:p>
            <a:r>
              <a:rPr lang="zh-TW" altLang="en-US" sz="2000" dirty="0" smtClean="0">
                <a:solidFill>
                  <a:schemeClr val="accent2">
                    <a:lumMod val="50000"/>
                  </a:schemeClr>
                </a:solidFill>
                <a:latin typeface="微軟正黑體" pitchFamily="34" charset="-120"/>
                <a:ea typeface="微軟正黑體" pitchFamily="34" charset="-120"/>
              </a:rPr>
              <a:t>全班共有二十四個人，其 中一定會有全身上下充滿活力與朝氣的同學，隨時都帶給我們驚喜，真希望我也能成為像那樣的人。</a:t>
            </a:r>
            <a:endParaRPr lang="zh-TW" altLang="en-US" sz="2000" dirty="0">
              <a:solidFill>
                <a:schemeClr val="accent2">
                  <a:lumMod val="50000"/>
                </a:schemeClr>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剪去並圓角化單一角落矩形 1"/>
          <p:cNvSpPr/>
          <p:nvPr/>
        </p:nvSpPr>
        <p:spPr>
          <a:xfrm>
            <a:off x="0" y="0"/>
            <a:ext cx="9144000" cy="3429000"/>
          </a:xfrm>
          <a:prstGeom prst="snip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3" name="剪去並圓角化單一角落矩形 2"/>
          <p:cNvSpPr/>
          <p:nvPr/>
        </p:nvSpPr>
        <p:spPr>
          <a:xfrm>
            <a:off x="0" y="3429000"/>
            <a:ext cx="9144000" cy="3429000"/>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pic>
        <p:nvPicPr>
          <p:cNvPr id="4" name="圖片 3" descr="IMG_0738.JPG"/>
          <p:cNvPicPr>
            <a:picLocks noChangeAspect="1"/>
          </p:cNvPicPr>
          <p:nvPr/>
        </p:nvPicPr>
        <p:blipFill>
          <a:blip r:embed="rId3" cstate="print">
            <a:lum bright="20000" contrast="20000"/>
          </a:blip>
          <a:stretch>
            <a:fillRect/>
          </a:stretch>
        </p:blipFill>
        <p:spPr>
          <a:xfrm>
            <a:off x="785786" y="285728"/>
            <a:ext cx="3786214" cy="2839661"/>
          </a:xfrm>
          <a:prstGeom prst="rect">
            <a:avLst/>
          </a:prstGeom>
          <a:ln>
            <a:noFill/>
          </a:ln>
          <a:effectLst>
            <a:softEdge rad="112500"/>
          </a:effectLst>
        </p:spPr>
      </p:pic>
      <p:sp>
        <p:nvSpPr>
          <p:cNvPr id="5" name="文字方塊 4"/>
          <p:cNvSpPr txBox="1"/>
          <p:nvPr/>
        </p:nvSpPr>
        <p:spPr>
          <a:xfrm>
            <a:off x="4857752" y="357166"/>
            <a:ext cx="4143404" cy="2862322"/>
          </a:xfrm>
          <a:prstGeom prst="rect">
            <a:avLst/>
          </a:prstGeom>
          <a:noFill/>
        </p:spPr>
        <p:txBody>
          <a:bodyPr wrap="square" rtlCol="0">
            <a:spAutoFit/>
          </a:bodyPr>
          <a:lstStyle/>
          <a:p>
            <a:r>
              <a:rPr lang="zh-TW" altLang="en-US" sz="2000" dirty="0" smtClean="0">
                <a:solidFill>
                  <a:schemeClr val="accent2">
                    <a:lumMod val="50000"/>
                  </a:schemeClr>
                </a:solidFill>
                <a:latin typeface="微軟正黑體" pitchFamily="34" charset="-120"/>
                <a:ea typeface="微軟正黑體" pitchFamily="34" charset="-120"/>
              </a:rPr>
              <a:t>作品名稱：心與個性的面相系列之一個笑著哭的人</a:t>
            </a:r>
            <a:endParaRPr lang="en-US" altLang="zh-TW" sz="2000" dirty="0" smtClean="0">
              <a:solidFill>
                <a:schemeClr val="accent2">
                  <a:lumMod val="50000"/>
                </a:schemeClr>
              </a:solidFill>
              <a:latin typeface="微軟正黑體" pitchFamily="34" charset="-120"/>
              <a:ea typeface="微軟正黑體" pitchFamily="34" charset="-120"/>
            </a:endParaRPr>
          </a:p>
          <a:p>
            <a:r>
              <a:rPr lang="zh-TW" altLang="en-US" sz="2000" dirty="0" smtClean="0">
                <a:solidFill>
                  <a:schemeClr val="accent2">
                    <a:lumMod val="50000"/>
                  </a:schemeClr>
                </a:solidFill>
                <a:latin typeface="微軟正黑體" pitchFamily="34" charset="-120"/>
                <a:ea typeface="微軟正黑體" pitchFamily="34" charset="-120"/>
              </a:rPr>
              <a:t>作品說明：在我小學中年級時，曾有一段黑暗時期，但是我一直告訴自己不管世界再怎麼黑暗，都一定要走下去，所以心裡就常常會浮現出一個笑著的人，她告訴我：「要勇敢要堅強，腳踏實地的活下去！」。</a:t>
            </a:r>
            <a:endParaRPr lang="zh-TW" altLang="en-US" sz="2000" dirty="0">
              <a:solidFill>
                <a:schemeClr val="accent2">
                  <a:lumMod val="50000"/>
                </a:schemeClr>
              </a:solidFill>
              <a:latin typeface="微軟正黑體" pitchFamily="34" charset="-120"/>
              <a:ea typeface="微軟正黑體" pitchFamily="34" charset="-120"/>
            </a:endParaRPr>
          </a:p>
        </p:txBody>
      </p:sp>
      <p:pic>
        <p:nvPicPr>
          <p:cNvPr id="6" name="圖片 5" descr="IMG_0758.JPG"/>
          <p:cNvPicPr>
            <a:picLocks noChangeAspect="1"/>
          </p:cNvPicPr>
          <p:nvPr/>
        </p:nvPicPr>
        <p:blipFill>
          <a:blip r:embed="rId4" cstate="print">
            <a:lum bright="20000" contrast="30000"/>
          </a:blip>
          <a:stretch>
            <a:fillRect/>
          </a:stretch>
        </p:blipFill>
        <p:spPr>
          <a:xfrm>
            <a:off x="857224" y="3643314"/>
            <a:ext cx="3810027" cy="2857520"/>
          </a:xfrm>
          <a:prstGeom prst="rect">
            <a:avLst/>
          </a:prstGeom>
          <a:ln>
            <a:noFill/>
          </a:ln>
          <a:effectLst>
            <a:softEdge rad="112500"/>
          </a:effectLst>
        </p:spPr>
      </p:pic>
      <p:sp>
        <p:nvSpPr>
          <p:cNvPr id="7" name="文字方塊 6"/>
          <p:cNvSpPr txBox="1"/>
          <p:nvPr/>
        </p:nvSpPr>
        <p:spPr>
          <a:xfrm>
            <a:off x="4929190" y="3786190"/>
            <a:ext cx="3857652" cy="707886"/>
          </a:xfrm>
          <a:prstGeom prst="rect">
            <a:avLst/>
          </a:prstGeom>
          <a:noFill/>
        </p:spPr>
        <p:txBody>
          <a:bodyPr wrap="square" rtlCol="0">
            <a:spAutoFit/>
          </a:bodyPr>
          <a:lstStyle/>
          <a:p>
            <a:r>
              <a:rPr lang="zh-TW" altLang="en-US" sz="2000" dirty="0" smtClean="0">
                <a:solidFill>
                  <a:schemeClr val="accent2">
                    <a:lumMod val="50000"/>
                  </a:schemeClr>
                </a:solidFill>
                <a:latin typeface="微軟正黑體" pitchFamily="34" charset="-120"/>
                <a:ea typeface="微軟正黑體" pitchFamily="34" charset="-120"/>
              </a:rPr>
              <a:t>作品名稱：心與個性的面相系列之一個笑著哭的人</a:t>
            </a:r>
            <a:r>
              <a:rPr lang="en-US" altLang="zh-TW" sz="2000" dirty="0" smtClean="0">
                <a:solidFill>
                  <a:schemeClr val="accent2">
                    <a:lumMod val="50000"/>
                  </a:schemeClr>
                </a:solidFill>
                <a:latin typeface="微軟正黑體" pitchFamily="34" charset="-120"/>
                <a:ea typeface="微軟正黑體" pitchFamily="34" charset="-120"/>
              </a:rPr>
              <a:t>2</a:t>
            </a:r>
            <a:endParaRPr lang="zh-TW" altLang="en-US" sz="2000" dirty="0">
              <a:solidFill>
                <a:schemeClr val="accent2">
                  <a:lumMod val="50000"/>
                </a:schemeClr>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 name="綵帶 (弧形向下) 8"/>
          <p:cNvSpPr/>
          <p:nvPr/>
        </p:nvSpPr>
        <p:spPr>
          <a:xfrm>
            <a:off x="4500530" y="0"/>
            <a:ext cx="4643470" cy="642942"/>
          </a:xfrm>
          <a:prstGeom prst="ellipseRibb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3" name="剪去並圓角化單一角落矩形 2"/>
          <p:cNvSpPr/>
          <p:nvPr/>
        </p:nvSpPr>
        <p:spPr>
          <a:xfrm>
            <a:off x="0" y="0"/>
            <a:ext cx="4857752" cy="3286124"/>
          </a:xfrm>
          <a:prstGeom prst="snip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2" name="圖片 1" descr="IMG_0759.JPG"/>
          <p:cNvPicPr>
            <a:picLocks noChangeAspect="1"/>
          </p:cNvPicPr>
          <p:nvPr/>
        </p:nvPicPr>
        <p:blipFill>
          <a:blip r:embed="rId3" cstate="print">
            <a:lum bright="20000" contrast="20000"/>
          </a:blip>
          <a:stretch>
            <a:fillRect/>
          </a:stretch>
        </p:blipFill>
        <p:spPr>
          <a:xfrm>
            <a:off x="428596" y="142852"/>
            <a:ext cx="4000528" cy="3000396"/>
          </a:xfrm>
          <a:prstGeom prst="rect">
            <a:avLst/>
          </a:prstGeom>
          <a:ln>
            <a:noFill/>
          </a:ln>
          <a:effectLst>
            <a:softEdge rad="112500"/>
          </a:effectLst>
        </p:spPr>
      </p:pic>
      <p:sp>
        <p:nvSpPr>
          <p:cNvPr id="4" name="剪去並圓角化單一角落矩形 3"/>
          <p:cNvSpPr/>
          <p:nvPr/>
        </p:nvSpPr>
        <p:spPr>
          <a:xfrm>
            <a:off x="0" y="3286124"/>
            <a:ext cx="4857752" cy="3286124"/>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5" name="剪去並圓角化單一角落矩形 4"/>
          <p:cNvSpPr/>
          <p:nvPr/>
        </p:nvSpPr>
        <p:spPr>
          <a:xfrm>
            <a:off x="4857752" y="3429000"/>
            <a:ext cx="4429124" cy="3143272"/>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pic>
        <p:nvPicPr>
          <p:cNvPr id="6" name="圖片 5" descr="IMG_0735.JPG"/>
          <p:cNvPicPr>
            <a:picLocks noChangeAspect="1"/>
          </p:cNvPicPr>
          <p:nvPr/>
        </p:nvPicPr>
        <p:blipFill>
          <a:blip r:embed="rId4" cstate="print">
            <a:lum bright="20000" contrast="40000"/>
          </a:blip>
          <a:stretch>
            <a:fillRect/>
          </a:stretch>
        </p:blipFill>
        <p:spPr>
          <a:xfrm>
            <a:off x="5222876" y="3732587"/>
            <a:ext cx="3706842" cy="2780132"/>
          </a:xfrm>
          <a:prstGeom prst="rect">
            <a:avLst/>
          </a:prstGeom>
          <a:ln>
            <a:noFill/>
          </a:ln>
          <a:effectLst>
            <a:softEdge rad="112500"/>
          </a:effectLst>
        </p:spPr>
      </p:pic>
      <p:pic>
        <p:nvPicPr>
          <p:cNvPr id="7" name="圖片 6" descr="IMG_0736.JPG"/>
          <p:cNvPicPr>
            <a:picLocks noChangeAspect="1"/>
          </p:cNvPicPr>
          <p:nvPr/>
        </p:nvPicPr>
        <p:blipFill>
          <a:blip r:embed="rId5" cstate="print">
            <a:lum bright="10000" contrast="30000"/>
          </a:blip>
          <a:stretch>
            <a:fillRect/>
          </a:stretch>
        </p:blipFill>
        <p:spPr>
          <a:xfrm>
            <a:off x="508000" y="3589734"/>
            <a:ext cx="3849686" cy="2887265"/>
          </a:xfrm>
          <a:prstGeom prst="rect">
            <a:avLst/>
          </a:prstGeom>
        </p:spPr>
      </p:pic>
      <p:sp>
        <p:nvSpPr>
          <p:cNvPr id="8" name="文字方塊 7"/>
          <p:cNvSpPr txBox="1"/>
          <p:nvPr/>
        </p:nvSpPr>
        <p:spPr>
          <a:xfrm>
            <a:off x="5857884" y="142852"/>
            <a:ext cx="2214578" cy="584775"/>
          </a:xfrm>
          <a:prstGeom prst="rect">
            <a:avLst/>
          </a:prstGeom>
          <a:noFill/>
        </p:spPr>
        <p:txBody>
          <a:bodyPr wrap="square" rtlCol="0">
            <a:spAutoFit/>
          </a:bodyPr>
          <a:lstStyle/>
          <a:p>
            <a:r>
              <a:rPr lang="zh-TW" altLang="en-US" sz="3200" dirty="0" smtClean="0">
                <a:solidFill>
                  <a:schemeClr val="accent2">
                    <a:lumMod val="50000"/>
                  </a:schemeClr>
                </a:solidFill>
                <a:latin typeface="微軟正黑體" pitchFamily="34" charset="-120"/>
                <a:ea typeface="微軟正黑體" pitchFamily="34" charset="-120"/>
              </a:rPr>
              <a:t>內頁欣賞</a:t>
            </a:r>
            <a:endParaRPr lang="zh-TW" altLang="en-US" sz="3200" dirty="0">
              <a:solidFill>
                <a:schemeClr val="accent2">
                  <a:lumMod val="50000"/>
                </a:schemeClr>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剪去並圓角化單一角落矩形 1"/>
          <p:cNvSpPr/>
          <p:nvPr/>
        </p:nvSpPr>
        <p:spPr>
          <a:xfrm>
            <a:off x="0" y="0"/>
            <a:ext cx="4857752" cy="3286124"/>
          </a:xfrm>
          <a:prstGeom prst="snip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3" name="剪去並圓角化單一角落矩形 2"/>
          <p:cNvSpPr/>
          <p:nvPr/>
        </p:nvSpPr>
        <p:spPr>
          <a:xfrm>
            <a:off x="0" y="3286124"/>
            <a:ext cx="4786314" cy="3571876"/>
          </a:xfrm>
          <a:prstGeom prst="snip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4" name="剪去並圓角化單一角落矩形 3"/>
          <p:cNvSpPr/>
          <p:nvPr/>
        </p:nvSpPr>
        <p:spPr>
          <a:xfrm>
            <a:off x="4786314" y="0"/>
            <a:ext cx="4357686" cy="3286124"/>
          </a:xfrm>
          <a:prstGeom prst="snip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5" name="剪去並圓角化單一角落矩形 4"/>
          <p:cNvSpPr/>
          <p:nvPr/>
        </p:nvSpPr>
        <p:spPr>
          <a:xfrm>
            <a:off x="4786314" y="3286124"/>
            <a:ext cx="4357686" cy="3571876"/>
          </a:xfrm>
          <a:prstGeom prst="snip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pic>
        <p:nvPicPr>
          <p:cNvPr id="6" name="圖片 5" descr="IMG_0762.JPG"/>
          <p:cNvPicPr>
            <a:picLocks noChangeAspect="1"/>
          </p:cNvPicPr>
          <p:nvPr/>
        </p:nvPicPr>
        <p:blipFill>
          <a:blip r:embed="rId3" cstate="print">
            <a:lum bright="10000" contrast="20000"/>
          </a:blip>
          <a:stretch>
            <a:fillRect/>
          </a:stretch>
        </p:blipFill>
        <p:spPr>
          <a:xfrm>
            <a:off x="508000" y="3643313"/>
            <a:ext cx="3778248" cy="2833686"/>
          </a:xfrm>
          <a:prstGeom prst="rect">
            <a:avLst/>
          </a:prstGeom>
          <a:ln>
            <a:noFill/>
          </a:ln>
          <a:effectLst>
            <a:softEdge rad="112500"/>
          </a:effectLst>
        </p:spPr>
      </p:pic>
      <p:pic>
        <p:nvPicPr>
          <p:cNvPr id="7" name="圖片 6" descr="IMG_0739.JPG"/>
          <p:cNvPicPr>
            <a:picLocks noChangeAspect="1"/>
          </p:cNvPicPr>
          <p:nvPr/>
        </p:nvPicPr>
        <p:blipFill>
          <a:blip r:embed="rId4" cstate="print">
            <a:lum bright="10000" contrast="20000"/>
          </a:blip>
          <a:stretch>
            <a:fillRect/>
          </a:stretch>
        </p:blipFill>
        <p:spPr>
          <a:xfrm>
            <a:off x="420660" y="154760"/>
            <a:ext cx="3794149" cy="2845612"/>
          </a:xfrm>
          <a:prstGeom prst="rect">
            <a:avLst/>
          </a:prstGeom>
          <a:ln>
            <a:noFill/>
          </a:ln>
          <a:effectLst>
            <a:softEdge rad="112500"/>
          </a:effectLst>
        </p:spPr>
      </p:pic>
      <p:pic>
        <p:nvPicPr>
          <p:cNvPr id="8" name="圖片 7" descr="IMG_0772.JPG"/>
          <p:cNvPicPr>
            <a:picLocks noChangeAspect="1"/>
          </p:cNvPicPr>
          <p:nvPr/>
        </p:nvPicPr>
        <p:blipFill>
          <a:blip r:embed="rId5" cstate="print">
            <a:lum bright="20000" contrast="20000"/>
          </a:blip>
          <a:stretch>
            <a:fillRect/>
          </a:stretch>
        </p:blipFill>
        <p:spPr>
          <a:xfrm>
            <a:off x="5143504" y="214290"/>
            <a:ext cx="3714776" cy="2786082"/>
          </a:xfrm>
          <a:prstGeom prst="rect">
            <a:avLst/>
          </a:prstGeom>
          <a:ln>
            <a:noFill/>
          </a:ln>
          <a:effectLst>
            <a:softEdge rad="112500"/>
          </a:effectLst>
        </p:spPr>
      </p:pic>
      <p:pic>
        <p:nvPicPr>
          <p:cNvPr id="10" name="圖片 9" descr="IMG_0776.JPG"/>
          <p:cNvPicPr>
            <a:picLocks noChangeAspect="1"/>
          </p:cNvPicPr>
          <p:nvPr/>
        </p:nvPicPr>
        <p:blipFill>
          <a:blip r:embed="rId6" cstate="print">
            <a:lum bright="10000" contrast="20000"/>
          </a:blip>
          <a:stretch>
            <a:fillRect/>
          </a:stretch>
        </p:blipFill>
        <p:spPr>
          <a:xfrm>
            <a:off x="5143504" y="3714752"/>
            <a:ext cx="3643338" cy="273250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 name="剪去並圓角化單一角落矩形 3"/>
          <p:cNvSpPr/>
          <p:nvPr/>
        </p:nvSpPr>
        <p:spPr>
          <a:xfrm>
            <a:off x="0" y="3429000"/>
            <a:ext cx="9144000" cy="3429000"/>
          </a:xfrm>
          <a:prstGeom prst="snip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9" name="群組 8"/>
          <p:cNvGrpSpPr/>
          <p:nvPr/>
        </p:nvGrpSpPr>
        <p:grpSpPr>
          <a:xfrm>
            <a:off x="0" y="0"/>
            <a:ext cx="9144000" cy="3429000"/>
            <a:chOff x="0" y="0"/>
            <a:chExt cx="9144000" cy="3429000"/>
          </a:xfrm>
        </p:grpSpPr>
        <p:sp>
          <p:nvSpPr>
            <p:cNvPr id="2" name="剪去並圓角化單一角落矩形 1"/>
            <p:cNvSpPr/>
            <p:nvPr/>
          </p:nvSpPr>
          <p:spPr>
            <a:xfrm>
              <a:off x="0" y="0"/>
              <a:ext cx="9144000" cy="3429000"/>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pic>
          <p:nvPicPr>
            <p:cNvPr id="7" name="圖片 6" descr="IMG_0778.JPG"/>
            <p:cNvPicPr>
              <a:picLocks noChangeAspect="1"/>
            </p:cNvPicPr>
            <p:nvPr/>
          </p:nvPicPr>
          <p:blipFill>
            <a:blip r:embed="rId3" cstate="print">
              <a:lum bright="10000" contrast="10000"/>
            </a:blip>
            <a:stretch>
              <a:fillRect/>
            </a:stretch>
          </p:blipFill>
          <p:spPr>
            <a:xfrm>
              <a:off x="2357422" y="0"/>
              <a:ext cx="4357717" cy="3268289"/>
            </a:xfrm>
            <a:prstGeom prst="rect">
              <a:avLst/>
            </a:prstGeom>
            <a:ln>
              <a:noFill/>
            </a:ln>
            <a:effectLst>
              <a:softEdge rad="112500"/>
            </a:effectLst>
          </p:spPr>
        </p:pic>
      </p:grpSp>
      <p:pic>
        <p:nvPicPr>
          <p:cNvPr id="8" name="圖片 7" descr="IMG_0787.JPG"/>
          <p:cNvPicPr>
            <a:picLocks noChangeAspect="1"/>
          </p:cNvPicPr>
          <p:nvPr/>
        </p:nvPicPr>
        <p:blipFill>
          <a:blip r:embed="rId4" cstate="print">
            <a:lum bright="10000" contrast="10000"/>
          </a:blip>
          <a:stretch>
            <a:fillRect/>
          </a:stretch>
        </p:blipFill>
        <p:spPr>
          <a:xfrm>
            <a:off x="2500298" y="3500438"/>
            <a:ext cx="4206876" cy="315515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alpha val="95000"/>
              </a:srgbClr>
            </a:gs>
            <a:gs pos="17999">
              <a:srgbClr val="FEE7F2"/>
            </a:gs>
            <a:gs pos="36000">
              <a:srgbClr val="FAC77D"/>
            </a:gs>
            <a:gs pos="61000">
              <a:srgbClr val="FBA97D"/>
            </a:gs>
            <a:gs pos="82001">
              <a:srgbClr val="FBD49C"/>
            </a:gs>
            <a:gs pos="100000">
              <a:srgbClr val="FEE7F2"/>
            </a:gs>
          </a:gsLst>
          <a:lin ang="5400000" scaled="1"/>
          <a:tileRect/>
        </a:gradFill>
        <a:effectLst/>
      </p:bgPr>
    </p:bg>
    <p:spTree>
      <p:nvGrpSpPr>
        <p:cNvPr id="1" name=""/>
        <p:cNvGrpSpPr/>
        <p:nvPr/>
      </p:nvGrpSpPr>
      <p:grpSpPr>
        <a:xfrm>
          <a:off x="0" y="0"/>
          <a:ext cx="0" cy="0"/>
          <a:chOff x="0" y="0"/>
          <a:chExt cx="0" cy="0"/>
        </a:xfrm>
      </p:grpSpPr>
      <p:sp>
        <p:nvSpPr>
          <p:cNvPr id="9" name="矩形 8"/>
          <p:cNvSpPr/>
          <p:nvPr/>
        </p:nvSpPr>
        <p:spPr>
          <a:xfrm>
            <a:off x="0" y="0"/>
            <a:ext cx="9144000" cy="164305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 name="文字方塊 1"/>
          <p:cNvSpPr txBox="1"/>
          <p:nvPr/>
        </p:nvSpPr>
        <p:spPr>
          <a:xfrm>
            <a:off x="2214546" y="428604"/>
            <a:ext cx="2500330" cy="646331"/>
          </a:xfrm>
          <a:prstGeom prst="rect">
            <a:avLst/>
          </a:prstGeom>
          <a:noFill/>
        </p:spPr>
        <p:txBody>
          <a:bodyPr wrap="square" rtlCol="0">
            <a:spAutoFit/>
          </a:bodyPr>
          <a:lstStyle/>
          <a:p>
            <a:r>
              <a:rPr lang="zh-TW" altLang="en-US" sz="3600" dirty="0" smtClean="0">
                <a:solidFill>
                  <a:schemeClr val="accent2">
                    <a:lumMod val="50000"/>
                  </a:schemeClr>
                </a:solidFill>
                <a:latin typeface="微軟正黑體" pitchFamily="34" charset="-120"/>
                <a:ea typeface="微軟正黑體" pitchFamily="34" charset="-120"/>
              </a:rPr>
              <a:t>心得報告</a:t>
            </a:r>
            <a:endParaRPr lang="zh-TW" altLang="en-US" sz="3600" dirty="0">
              <a:solidFill>
                <a:schemeClr val="accent2">
                  <a:lumMod val="50000"/>
                </a:schemeClr>
              </a:solidFill>
              <a:latin typeface="微軟正黑體" pitchFamily="34" charset="-120"/>
              <a:ea typeface="微軟正黑體" pitchFamily="34" charset="-120"/>
            </a:endParaRPr>
          </a:p>
        </p:txBody>
      </p:sp>
      <p:cxnSp>
        <p:nvCxnSpPr>
          <p:cNvPr id="4" name="直線接點 3"/>
          <p:cNvCxnSpPr/>
          <p:nvPr/>
        </p:nvCxnSpPr>
        <p:spPr>
          <a:xfrm>
            <a:off x="0" y="1142984"/>
            <a:ext cx="9144000" cy="0"/>
          </a:xfrm>
          <a:prstGeom prst="line">
            <a:avLst/>
          </a:prstGeom>
          <a:ln>
            <a:solidFill>
              <a:srgbClr val="FF66FF"/>
            </a:solidFill>
          </a:ln>
        </p:spPr>
        <p:style>
          <a:lnRef idx="3">
            <a:schemeClr val="accent5"/>
          </a:lnRef>
          <a:fillRef idx="0">
            <a:schemeClr val="accent5"/>
          </a:fillRef>
          <a:effectRef idx="2">
            <a:schemeClr val="accent5"/>
          </a:effectRef>
          <a:fontRef idx="minor">
            <a:schemeClr val="tx1"/>
          </a:fontRef>
        </p:style>
      </p:cxnSp>
      <p:cxnSp>
        <p:nvCxnSpPr>
          <p:cNvPr id="8" name="直線接點 7"/>
          <p:cNvCxnSpPr/>
          <p:nvPr/>
        </p:nvCxnSpPr>
        <p:spPr>
          <a:xfrm>
            <a:off x="0" y="1285860"/>
            <a:ext cx="9144000" cy="0"/>
          </a:xfrm>
          <a:prstGeom prst="line">
            <a:avLst/>
          </a:prstGeom>
          <a:ln>
            <a:solidFill>
              <a:srgbClr val="FF66FF"/>
            </a:solidFill>
          </a:ln>
        </p:spPr>
        <p:style>
          <a:lnRef idx="3">
            <a:schemeClr val="accent5"/>
          </a:lnRef>
          <a:fillRef idx="0">
            <a:schemeClr val="accent5"/>
          </a:fillRef>
          <a:effectRef idx="2">
            <a:schemeClr val="accent5"/>
          </a:effectRef>
          <a:fontRef idx="minor">
            <a:schemeClr val="tx1"/>
          </a:fontRef>
        </p:style>
      </p:cxnSp>
      <p:sp>
        <p:nvSpPr>
          <p:cNvPr id="10" name="心形 9"/>
          <p:cNvSpPr/>
          <p:nvPr/>
        </p:nvSpPr>
        <p:spPr>
          <a:xfrm>
            <a:off x="4572000" y="714356"/>
            <a:ext cx="428628" cy="357190"/>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1" name="心形 10"/>
          <p:cNvSpPr/>
          <p:nvPr/>
        </p:nvSpPr>
        <p:spPr>
          <a:xfrm>
            <a:off x="5072066" y="714356"/>
            <a:ext cx="428628" cy="357190"/>
          </a:xfrm>
          <a:prstGeom prst="hear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2" name="心形 11"/>
          <p:cNvSpPr/>
          <p:nvPr/>
        </p:nvSpPr>
        <p:spPr>
          <a:xfrm>
            <a:off x="5572132" y="714356"/>
            <a:ext cx="428628" cy="357190"/>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3" name="心形 12"/>
          <p:cNvSpPr/>
          <p:nvPr/>
        </p:nvSpPr>
        <p:spPr>
          <a:xfrm>
            <a:off x="6072198" y="714356"/>
            <a:ext cx="428628" cy="357190"/>
          </a:xfrm>
          <a:prstGeom prst="hear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4" name="心形 13"/>
          <p:cNvSpPr/>
          <p:nvPr/>
        </p:nvSpPr>
        <p:spPr>
          <a:xfrm>
            <a:off x="6572264" y="714356"/>
            <a:ext cx="428628" cy="357190"/>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5" name="心形 14"/>
          <p:cNvSpPr/>
          <p:nvPr/>
        </p:nvSpPr>
        <p:spPr>
          <a:xfrm>
            <a:off x="214282" y="0"/>
            <a:ext cx="1143008" cy="1071546"/>
          </a:xfrm>
          <a:prstGeom prst="hear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6" name="心形 15"/>
          <p:cNvSpPr/>
          <p:nvPr/>
        </p:nvSpPr>
        <p:spPr>
          <a:xfrm>
            <a:off x="1000100" y="571480"/>
            <a:ext cx="642942" cy="571504"/>
          </a:xfrm>
          <a:prstGeom prst="hear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8" name="流程圖: 內部儲存裝置 17"/>
          <p:cNvSpPr/>
          <p:nvPr/>
        </p:nvSpPr>
        <p:spPr>
          <a:xfrm>
            <a:off x="0" y="1643050"/>
            <a:ext cx="9144000" cy="5214950"/>
          </a:xfrm>
          <a:prstGeom prst="flowChartInternalStorag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9" name="文字方塊 18"/>
          <p:cNvSpPr txBox="1"/>
          <p:nvPr/>
        </p:nvSpPr>
        <p:spPr>
          <a:xfrm>
            <a:off x="500034" y="1643050"/>
            <a:ext cx="8358214" cy="4524315"/>
          </a:xfrm>
          <a:prstGeom prst="rect">
            <a:avLst/>
          </a:prstGeom>
          <a:noFill/>
        </p:spPr>
        <p:txBody>
          <a:bodyPr wrap="square" rtlCol="0">
            <a:spAutoFit/>
          </a:bodyPr>
          <a:lstStyle/>
          <a:p>
            <a:r>
              <a:rPr lang="zh-TW" altLang="en-US" sz="2400" dirty="0" smtClean="0">
                <a:solidFill>
                  <a:schemeClr val="accent2">
                    <a:lumMod val="50000"/>
                  </a:schemeClr>
                </a:solidFill>
                <a:latin typeface="微軟正黑體" pitchFamily="34" charset="-120"/>
                <a:ea typeface="微軟正黑體" pitchFamily="34" charset="-120"/>
              </a:rPr>
              <a:t>「設計」是個十分抽像的東西，它包含了我們生活中的食、衣、住、行、娛樂。設計的東西必須要有「機能性」 ，在設計中又有分三種機能性；分別是「象徵機能」 、 「美感磯能」和「實用機能」 。我們可依這三種機能設計出屬於自己的作品</a:t>
            </a:r>
            <a:r>
              <a:rPr lang="zh-TW" altLang="en-US" sz="2400" dirty="0" smtClean="0">
                <a:solidFill>
                  <a:schemeClr val="accent2">
                    <a:lumMod val="50000"/>
                  </a:schemeClr>
                </a:solidFill>
                <a:latin typeface="微軟正黑體" pitchFamily="34" charset="-120"/>
                <a:ea typeface="微軟正黑體" pitchFamily="34" charset="-120"/>
              </a:rPr>
              <a:t>。</a:t>
            </a:r>
            <a:r>
              <a:rPr lang="zh-TW" altLang="en-US" sz="2400" dirty="0" smtClean="0">
                <a:solidFill>
                  <a:schemeClr val="accent2">
                    <a:lumMod val="50000"/>
                  </a:schemeClr>
                </a:solidFill>
                <a:latin typeface="微軟正黑體" pitchFamily="34" charset="-120"/>
                <a:ea typeface="微軟正黑體" pitchFamily="34" charset="-120"/>
              </a:rPr>
              <a:t>別以為只要有好的繪畫技巧加上無限的創意便能設計出一個好的作品， 「設計」與「藝術創作」是不同的， 「設計」需要考量的 因素必須是兼具實用性及美感的！</a:t>
            </a:r>
            <a:r>
              <a:rPr lang="zh-TW" altLang="en-US" sz="2400" dirty="0" smtClean="0">
                <a:solidFill>
                  <a:schemeClr val="accent2">
                    <a:lumMod val="50000"/>
                  </a:schemeClr>
                </a:solidFill>
                <a:latin typeface="微軟正黑體" pitchFamily="34" charset="-120"/>
                <a:ea typeface="微軟正黑體" pitchFamily="34" charset="-120"/>
              </a:rPr>
              <a:t>這次</a:t>
            </a:r>
            <a:r>
              <a:rPr lang="zh-TW" altLang="en-US" sz="2400" dirty="0" smtClean="0">
                <a:solidFill>
                  <a:schemeClr val="accent2">
                    <a:lumMod val="50000"/>
                  </a:schemeClr>
                </a:solidFill>
                <a:latin typeface="微軟正黑體" pitchFamily="34" charset="-120"/>
                <a:ea typeface="微軟正黑體" pitchFamily="34" charset="-120"/>
              </a:rPr>
              <a:t>的麥哲倫計畫，是我最後一次的麥哲倫計畫，在沒有爸、媽的執導下，自己做出了屬於自己的專屬回憶相本，真的使我很有成就感，雖然途中也遇到了許多困難，但我還是一一克服了</a:t>
            </a:r>
            <a:r>
              <a:rPr lang="zh-TW" altLang="en-US" sz="2400" dirty="0" smtClean="0">
                <a:solidFill>
                  <a:schemeClr val="accent2">
                    <a:lumMod val="50000"/>
                  </a:schemeClr>
                </a:solidFill>
                <a:latin typeface="微軟正黑體" pitchFamily="34" charset="-120"/>
                <a:ea typeface="微軟正黑體" pitchFamily="34" charset="-120"/>
              </a:rPr>
              <a:t>。我的夢想就是當一位「室內設計師」 ，希望未來能朝著這個方向繼續努力。</a:t>
            </a:r>
            <a:endParaRPr lang="zh-TW" altLang="en-US" sz="2400" dirty="0">
              <a:solidFill>
                <a:schemeClr val="accent2">
                  <a:lumMod val="50000"/>
                </a:schemeClr>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文字方塊 1"/>
          <p:cNvSpPr txBox="1"/>
          <p:nvPr/>
        </p:nvSpPr>
        <p:spPr>
          <a:xfrm>
            <a:off x="857224" y="500042"/>
            <a:ext cx="6072230" cy="4524315"/>
          </a:xfrm>
          <a:prstGeom prst="rect">
            <a:avLst/>
          </a:prstGeom>
          <a:noFill/>
        </p:spPr>
        <p:txBody>
          <a:bodyPr wrap="square" rtlCol="0">
            <a:spAutoFit/>
          </a:bodyPr>
          <a:lstStyle/>
          <a:p>
            <a:r>
              <a:rPr lang="zh-TW" altLang="en-US" sz="3600" dirty="0" smtClean="0">
                <a:solidFill>
                  <a:schemeClr val="accent2">
                    <a:lumMod val="50000"/>
                  </a:schemeClr>
                </a:solidFill>
                <a:latin typeface="微軟正黑體" pitchFamily="34" charset="-120"/>
                <a:ea typeface="微軟正黑體" pitchFamily="34" charset="-120"/>
              </a:rPr>
              <a:t>目錄</a:t>
            </a:r>
            <a:endParaRPr lang="en-US" altLang="zh-TW" sz="3600" dirty="0" smtClean="0">
              <a:solidFill>
                <a:schemeClr val="accent2">
                  <a:lumMod val="50000"/>
                </a:schemeClr>
              </a:solidFill>
              <a:latin typeface="微軟正黑體" pitchFamily="34" charset="-120"/>
              <a:ea typeface="微軟正黑體" pitchFamily="34" charset="-120"/>
            </a:endParaRPr>
          </a:p>
          <a:p>
            <a:r>
              <a:rPr lang="en-US" altLang="zh-TW" sz="3600" dirty="0" smtClean="0">
                <a:solidFill>
                  <a:schemeClr val="accent2">
                    <a:lumMod val="50000"/>
                  </a:schemeClr>
                </a:solidFill>
                <a:latin typeface="微軟正黑體" pitchFamily="34" charset="-120"/>
                <a:ea typeface="微軟正黑體" pitchFamily="34" charset="-120"/>
              </a:rPr>
              <a:t>1.</a:t>
            </a:r>
            <a:r>
              <a:rPr lang="zh-TW" altLang="en-US" sz="3600" dirty="0" smtClean="0">
                <a:solidFill>
                  <a:schemeClr val="accent2">
                    <a:lumMod val="50000"/>
                  </a:schemeClr>
                </a:solidFill>
                <a:latin typeface="微軟正黑體" pitchFamily="34" charset="-120"/>
                <a:ea typeface="微軟正黑體" pitchFamily="34" charset="-120"/>
              </a:rPr>
              <a:t>設計的視界</a:t>
            </a:r>
            <a:r>
              <a:rPr lang="en-US" altLang="zh-TW" sz="3600" dirty="0" smtClean="0">
                <a:solidFill>
                  <a:schemeClr val="accent2">
                    <a:lumMod val="50000"/>
                  </a:schemeClr>
                </a:solidFill>
                <a:latin typeface="微軟正黑體" pitchFamily="34" charset="-120"/>
                <a:ea typeface="微軟正黑體" pitchFamily="34" charset="-120"/>
              </a:rPr>
              <a:t>—</a:t>
            </a:r>
            <a:r>
              <a:rPr lang="zh-TW" altLang="en-US" sz="3600" dirty="0" smtClean="0">
                <a:solidFill>
                  <a:schemeClr val="accent2">
                    <a:lumMod val="50000"/>
                  </a:schemeClr>
                </a:solidFill>
                <a:latin typeface="微軟正黑體" pitchFamily="34" charset="-120"/>
                <a:ea typeface="微軟正黑體" pitchFamily="34" charset="-120"/>
              </a:rPr>
              <a:t>什麼是設計？</a:t>
            </a:r>
            <a:endParaRPr lang="en-US" altLang="zh-TW" sz="3600" dirty="0" smtClean="0">
              <a:solidFill>
                <a:schemeClr val="accent2">
                  <a:lumMod val="50000"/>
                </a:schemeClr>
              </a:solidFill>
              <a:latin typeface="微軟正黑體" pitchFamily="34" charset="-120"/>
              <a:ea typeface="微軟正黑體" pitchFamily="34" charset="-120"/>
            </a:endParaRPr>
          </a:p>
          <a:p>
            <a:r>
              <a:rPr lang="en-US" altLang="zh-TW" sz="3600" dirty="0" smtClean="0">
                <a:solidFill>
                  <a:schemeClr val="accent2">
                    <a:lumMod val="50000"/>
                  </a:schemeClr>
                </a:solidFill>
                <a:latin typeface="微軟正黑體" pitchFamily="34" charset="-120"/>
                <a:ea typeface="微軟正黑體" pitchFamily="34" charset="-120"/>
              </a:rPr>
              <a:t>2.</a:t>
            </a:r>
            <a:r>
              <a:rPr lang="zh-TW" altLang="en-US" sz="3600" dirty="0" smtClean="0">
                <a:solidFill>
                  <a:schemeClr val="accent2">
                    <a:lumMod val="50000"/>
                  </a:schemeClr>
                </a:solidFill>
                <a:latin typeface="微軟正黑體" pitchFamily="34" charset="-120"/>
                <a:ea typeface="微軟正黑體" pitchFamily="34" charset="-120"/>
              </a:rPr>
              <a:t>我要如何設計呢？</a:t>
            </a:r>
            <a:endParaRPr lang="en-US" altLang="zh-TW" sz="3600" dirty="0" smtClean="0">
              <a:solidFill>
                <a:schemeClr val="accent2">
                  <a:lumMod val="50000"/>
                </a:schemeClr>
              </a:solidFill>
              <a:latin typeface="微軟正黑體" pitchFamily="34" charset="-120"/>
              <a:ea typeface="微軟正黑體" pitchFamily="34" charset="-120"/>
            </a:endParaRPr>
          </a:p>
          <a:p>
            <a:r>
              <a:rPr lang="en-US" altLang="zh-TW" sz="3600" dirty="0" smtClean="0">
                <a:solidFill>
                  <a:schemeClr val="accent2">
                    <a:lumMod val="50000"/>
                  </a:schemeClr>
                </a:solidFill>
                <a:latin typeface="微軟正黑體" pitchFamily="34" charset="-120"/>
                <a:ea typeface="微軟正黑體" pitchFamily="34" charset="-120"/>
              </a:rPr>
              <a:t>3.</a:t>
            </a:r>
            <a:r>
              <a:rPr lang="zh-TW" altLang="en-US" sz="3600" dirty="0" smtClean="0">
                <a:solidFill>
                  <a:schemeClr val="accent2">
                    <a:lumMod val="50000"/>
                  </a:schemeClr>
                </a:solidFill>
                <a:latin typeface="微軟正黑體" pitchFamily="34" charset="-120"/>
                <a:ea typeface="微軟正黑體" pitchFamily="34" charset="-120"/>
              </a:rPr>
              <a:t>設計圖是主角？</a:t>
            </a:r>
            <a:endParaRPr lang="en-US" altLang="zh-TW" sz="3600" dirty="0" smtClean="0">
              <a:solidFill>
                <a:schemeClr val="accent2">
                  <a:lumMod val="50000"/>
                </a:schemeClr>
              </a:solidFill>
              <a:latin typeface="微軟正黑體" pitchFamily="34" charset="-120"/>
              <a:ea typeface="微軟正黑體" pitchFamily="34" charset="-120"/>
            </a:endParaRPr>
          </a:p>
          <a:p>
            <a:r>
              <a:rPr lang="en-US" altLang="zh-TW" sz="3600" dirty="0" smtClean="0">
                <a:solidFill>
                  <a:schemeClr val="accent2">
                    <a:lumMod val="50000"/>
                  </a:schemeClr>
                </a:solidFill>
                <a:latin typeface="微軟正黑體" pitchFamily="34" charset="-120"/>
                <a:ea typeface="微軟正黑體" pitchFamily="34" charset="-120"/>
              </a:rPr>
              <a:t>4.</a:t>
            </a:r>
            <a:r>
              <a:rPr lang="zh-TW" altLang="en-US" sz="3600" dirty="0" smtClean="0">
                <a:solidFill>
                  <a:schemeClr val="accent2">
                    <a:lumMod val="50000"/>
                  </a:schemeClr>
                </a:solidFill>
                <a:latin typeface="微軟正黑體" pitchFamily="34" charset="-120"/>
                <a:ea typeface="微軟正黑體" pitchFamily="34" charset="-120"/>
              </a:rPr>
              <a:t>選我！選我！</a:t>
            </a:r>
            <a:endParaRPr lang="en-US" altLang="zh-TW" sz="3600" dirty="0" smtClean="0">
              <a:solidFill>
                <a:schemeClr val="accent2">
                  <a:lumMod val="50000"/>
                </a:schemeClr>
              </a:solidFill>
              <a:latin typeface="微軟正黑體" pitchFamily="34" charset="-120"/>
              <a:ea typeface="微軟正黑體" pitchFamily="34" charset="-120"/>
            </a:endParaRPr>
          </a:p>
          <a:p>
            <a:r>
              <a:rPr lang="en-US" altLang="zh-TW" sz="3600" dirty="0" smtClean="0">
                <a:solidFill>
                  <a:schemeClr val="accent2">
                    <a:lumMod val="50000"/>
                  </a:schemeClr>
                </a:solidFill>
                <a:latin typeface="微軟正黑體" pitchFamily="34" charset="-120"/>
                <a:ea typeface="微軟正黑體" pitchFamily="34" charset="-120"/>
              </a:rPr>
              <a:t>5.</a:t>
            </a:r>
            <a:r>
              <a:rPr lang="zh-TW" altLang="en-US" sz="3600" dirty="0" smtClean="0">
                <a:solidFill>
                  <a:schemeClr val="accent2">
                    <a:lumMod val="50000"/>
                  </a:schemeClr>
                </a:solidFill>
                <a:latin typeface="微軟正黑體" pitchFamily="34" charset="-120"/>
                <a:ea typeface="微軟正黑體" pitchFamily="34" charset="-120"/>
              </a:rPr>
              <a:t>創作之路</a:t>
            </a:r>
            <a:endParaRPr lang="en-US" altLang="zh-TW" sz="3600" dirty="0" smtClean="0">
              <a:solidFill>
                <a:schemeClr val="accent2">
                  <a:lumMod val="50000"/>
                </a:schemeClr>
              </a:solidFill>
              <a:latin typeface="微軟正黑體" pitchFamily="34" charset="-120"/>
              <a:ea typeface="微軟正黑體" pitchFamily="34" charset="-120"/>
            </a:endParaRPr>
          </a:p>
          <a:p>
            <a:r>
              <a:rPr lang="en-US" altLang="zh-TW" sz="3600" dirty="0" smtClean="0">
                <a:solidFill>
                  <a:schemeClr val="accent2">
                    <a:lumMod val="50000"/>
                  </a:schemeClr>
                </a:solidFill>
                <a:latin typeface="微軟正黑體" pitchFamily="34" charset="-120"/>
                <a:ea typeface="微軟正黑體" pitchFamily="34" charset="-120"/>
              </a:rPr>
              <a:t>6.</a:t>
            </a:r>
            <a:r>
              <a:rPr lang="zh-TW" altLang="en-US" sz="3600" dirty="0" smtClean="0">
                <a:solidFill>
                  <a:schemeClr val="accent2">
                    <a:lumMod val="50000"/>
                  </a:schemeClr>
                </a:solidFill>
                <a:latin typeface="微軟正黑體" pitchFamily="34" charset="-120"/>
                <a:ea typeface="微軟正黑體" pitchFamily="34" charset="-120"/>
              </a:rPr>
              <a:t>賞析時間</a:t>
            </a:r>
            <a:endParaRPr lang="en-US" altLang="zh-TW" sz="3600" dirty="0" smtClean="0">
              <a:solidFill>
                <a:schemeClr val="accent2">
                  <a:lumMod val="50000"/>
                </a:schemeClr>
              </a:solidFill>
              <a:latin typeface="微軟正黑體" pitchFamily="34" charset="-120"/>
              <a:ea typeface="微軟正黑體" pitchFamily="34" charset="-120"/>
            </a:endParaRPr>
          </a:p>
          <a:p>
            <a:r>
              <a:rPr lang="en-US" altLang="zh-TW" sz="3600" dirty="0" smtClean="0">
                <a:solidFill>
                  <a:schemeClr val="accent2">
                    <a:lumMod val="50000"/>
                  </a:schemeClr>
                </a:solidFill>
                <a:latin typeface="微軟正黑體" pitchFamily="34" charset="-120"/>
                <a:ea typeface="微軟正黑體" pitchFamily="34" charset="-120"/>
              </a:rPr>
              <a:t>7.</a:t>
            </a:r>
            <a:r>
              <a:rPr lang="zh-TW" altLang="en-US" sz="3600" dirty="0" smtClean="0">
                <a:solidFill>
                  <a:schemeClr val="accent2">
                    <a:lumMod val="50000"/>
                  </a:schemeClr>
                </a:solidFill>
                <a:latin typeface="微軟正黑體" pitchFamily="34" charset="-120"/>
                <a:ea typeface="微軟正黑體" pitchFamily="34" charset="-120"/>
              </a:rPr>
              <a:t>心得</a:t>
            </a:r>
            <a:endParaRPr lang="zh-TW" altLang="en-US" sz="3600" dirty="0">
              <a:solidFill>
                <a:schemeClr val="accent2">
                  <a:lumMod val="50000"/>
                </a:schemeClr>
              </a:solidFill>
              <a:latin typeface="微軟正黑體" pitchFamily="34" charset="-120"/>
              <a:ea typeface="微軟正黑體" pitchFamily="34" charset="-120"/>
            </a:endParaRPr>
          </a:p>
        </p:txBody>
      </p:sp>
      <p:sp>
        <p:nvSpPr>
          <p:cNvPr id="3" name="橢圓 2"/>
          <p:cNvSpPr/>
          <p:nvPr/>
        </p:nvSpPr>
        <p:spPr>
          <a:xfrm>
            <a:off x="500034" y="571480"/>
            <a:ext cx="428628" cy="42862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57158" y="285728"/>
            <a:ext cx="6072198" cy="646331"/>
          </a:xfrm>
          <a:prstGeom prst="rect">
            <a:avLst/>
          </a:prstGeom>
          <a:noFill/>
        </p:spPr>
        <p:txBody>
          <a:bodyPr wrap="square" rtlCol="0">
            <a:spAutoFit/>
          </a:bodyPr>
          <a:lstStyle/>
          <a:p>
            <a:r>
              <a:rPr lang="zh-TW" altLang="en-US" sz="3600" dirty="0" smtClean="0">
                <a:solidFill>
                  <a:srgbClr val="FF0066"/>
                </a:solidFill>
                <a:latin typeface="微軟正黑體" pitchFamily="34" charset="-120"/>
                <a:ea typeface="微軟正黑體" pitchFamily="34" charset="-120"/>
              </a:rPr>
              <a:t>設計的視界</a:t>
            </a:r>
            <a:r>
              <a:rPr lang="en-US" altLang="zh-TW" sz="3600" dirty="0" smtClean="0">
                <a:solidFill>
                  <a:srgbClr val="FF0066"/>
                </a:solidFill>
                <a:latin typeface="微軟正黑體" pitchFamily="34" charset="-120"/>
                <a:ea typeface="微軟正黑體" pitchFamily="34" charset="-120"/>
              </a:rPr>
              <a:t>—</a:t>
            </a:r>
            <a:r>
              <a:rPr lang="zh-TW" altLang="en-US" sz="3600" dirty="0" smtClean="0">
                <a:solidFill>
                  <a:srgbClr val="FF0066"/>
                </a:solidFill>
                <a:latin typeface="微軟正黑體" pitchFamily="34" charset="-120"/>
                <a:ea typeface="微軟正黑體" pitchFamily="34" charset="-120"/>
              </a:rPr>
              <a:t>什麼是設計？</a:t>
            </a:r>
            <a:endParaRPr lang="zh-TW" altLang="en-US" sz="3600" dirty="0">
              <a:solidFill>
                <a:srgbClr val="FF0066"/>
              </a:solidFill>
              <a:latin typeface="微軟正黑體" pitchFamily="34" charset="-120"/>
              <a:ea typeface="微軟正黑體" pitchFamily="34" charset="-120"/>
            </a:endParaRPr>
          </a:p>
        </p:txBody>
      </p:sp>
      <p:sp>
        <p:nvSpPr>
          <p:cNvPr id="5" name="文字方塊 4"/>
          <p:cNvSpPr txBox="1"/>
          <p:nvPr/>
        </p:nvSpPr>
        <p:spPr>
          <a:xfrm>
            <a:off x="357158" y="857232"/>
            <a:ext cx="7929618" cy="1938992"/>
          </a:xfrm>
          <a:prstGeom prst="rect">
            <a:avLst/>
          </a:prstGeom>
          <a:noFill/>
        </p:spPr>
        <p:txBody>
          <a:bodyPr wrap="square" rtlCol="0">
            <a:spAutoFit/>
          </a:bodyPr>
          <a:lstStyle/>
          <a:p>
            <a:r>
              <a:rPr lang="zh-TW" altLang="en-US" sz="2400" dirty="0" smtClean="0">
                <a:solidFill>
                  <a:srgbClr val="FF3399"/>
                </a:solidFill>
                <a:latin typeface="微軟正黑體" pitchFamily="34" charset="-120"/>
                <a:ea typeface="微軟正黑體" pitchFamily="34" charset="-120"/>
              </a:rPr>
              <a:t>設計是一種十分抽像的東西，什麼是「設計」</a:t>
            </a:r>
            <a:r>
              <a:rPr lang="zh-TW" altLang="en-US" sz="2400" dirty="0" smtClean="0">
                <a:solidFill>
                  <a:srgbClr val="FF3399"/>
                </a:solidFill>
                <a:latin typeface="微軟正黑體" pitchFamily="34" charset="-120"/>
                <a:ea typeface="微軟正黑體" pitchFamily="34" charset="-120"/>
              </a:rPr>
              <a:t>？</a:t>
            </a:r>
            <a:endParaRPr lang="en-US" altLang="zh-TW" sz="2400" dirty="0" smtClean="0">
              <a:solidFill>
                <a:srgbClr val="FF3399"/>
              </a:solidFill>
              <a:latin typeface="微軟正黑體" pitchFamily="34" charset="-120"/>
              <a:ea typeface="微軟正黑體" pitchFamily="34" charset="-120"/>
            </a:endParaRPr>
          </a:p>
          <a:p>
            <a:r>
              <a:rPr lang="zh-TW" altLang="en-US" sz="2400" dirty="0" smtClean="0">
                <a:solidFill>
                  <a:srgbClr val="FF3399"/>
                </a:solidFill>
                <a:latin typeface="微軟正黑體" pitchFamily="34" charset="-120"/>
                <a:ea typeface="微軟正黑體" pitchFamily="34" charset="-120"/>
              </a:rPr>
              <a:t>別以為只要有好的繪畫技巧加上無限的創意便能設計出好的作品。 「設計」和「藝術創作」是不同的，設計時必須考量是否兼具良好的機能性及美感</a:t>
            </a:r>
            <a:r>
              <a:rPr lang="zh-TW" altLang="en-US" sz="2400" dirty="0" smtClean="0">
                <a:solidFill>
                  <a:srgbClr val="FF3399"/>
                </a:solidFill>
                <a:latin typeface="微軟正黑體" pitchFamily="34" charset="-120"/>
                <a:ea typeface="微軟正黑體" pitchFamily="34" charset="-120"/>
              </a:rPr>
              <a:t>，還得要具備設計上的</a:t>
            </a:r>
            <a:r>
              <a:rPr lang="zh-TW" altLang="en-US" sz="2400" dirty="0" smtClean="0">
                <a:solidFill>
                  <a:srgbClr val="FF3399"/>
                </a:solidFill>
                <a:latin typeface="微軟正黑體" pitchFamily="34" charset="-120"/>
                <a:ea typeface="微軟正黑體" pitchFamily="34" charset="-120"/>
              </a:rPr>
              <a:t>基本常識，才能清楚知道每個製作過程應該注意的事。</a:t>
            </a:r>
            <a:endParaRPr lang="en-US" altLang="zh-TW" sz="2400" dirty="0" smtClean="0">
              <a:solidFill>
                <a:srgbClr val="FF3399"/>
              </a:solidFill>
              <a:latin typeface="微軟正黑體" pitchFamily="34" charset="-120"/>
              <a:ea typeface="微軟正黑體" pitchFamily="34" charset="-120"/>
            </a:endParaRPr>
          </a:p>
        </p:txBody>
      </p:sp>
      <p:pic>
        <p:nvPicPr>
          <p:cNvPr id="6" name="圖片 5" descr="IMG_0581.JPG"/>
          <p:cNvPicPr>
            <a:picLocks noChangeAspect="1"/>
          </p:cNvPicPr>
          <p:nvPr/>
        </p:nvPicPr>
        <p:blipFill>
          <a:blip r:embed="rId2" cstate="print"/>
          <a:stretch>
            <a:fillRect/>
          </a:stretch>
        </p:blipFill>
        <p:spPr>
          <a:xfrm rot="5400000">
            <a:off x="5661427" y="3339705"/>
            <a:ext cx="3500486" cy="2536068"/>
          </a:xfrm>
          <a:prstGeom prst="rect">
            <a:avLst/>
          </a:prstGeom>
        </p:spPr>
      </p:pic>
      <p:cxnSp>
        <p:nvCxnSpPr>
          <p:cNvPr id="11" name="直線單箭頭接點 10"/>
          <p:cNvCxnSpPr/>
          <p:nvPr/>
        </p:nvCxnSpPr>
        <p:spPr>
          <a:xfrm>
            <a:off x="4643438" y="6215082"/>
            <a:ext cx="1214446"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3" name="文字方塊 12"/>
          <p:cNvSpPr txBox="1"/>
          <p:nvPr/>
        </p:nvSpPr>
        <p:spPr>
          <a:xfrm>
            <a:off x="357158" y="6143644"/>
            <a:ext cx="4071966" cy="646331"/>
          </a:xfrm>
          <a:prstGeom prst="rect">
            <a:avLst/>
          </a:prstGeom>
          <a:noFill/>
        </p:spPr>
        <p:txBody>
          <a:bodyPr wrap="square" rtlCol="0">
            <a:spAutoFit/>
          </a:bodyPr>
          <a:lstStyle/>
          <a:p>
            <a:r>
              <a:rPr lang="zh-TW" altLang="en-US" dirty="0" smtClean="0">
                <a:solidFill>
                  <a:srgbClr val="FF3399"/>
                </a:solidFill>
                <a:latin typeface="微軟正黑體" pitchFamily="34" charset="-120"/>
                <a:ea typeface="微軟正黑體" pitchFamily="34" charset="-120"/>
              </a:rPr>
              <a:t>像這個砲台若未經過「設計」，那砲彈可能會放不進去或射歪呢！</a:t>
            </a:r>
            <a:endParaRPr lang="zh-TW" altLang="en-US" dirty="0">
              <a:solidFill>
                <a:srgbClr val="FF3399"/>
              </a:solidFill>
              <a:latin typeface="微軟正黑體" pitchFamily="34" charset="-120"/>
              <a:ea typeface="微軟正黑體" pitchFamily="34" charset="-120"/>
            </a:endParaRPr>
          </a:p>
        </p:txBody>
      </p:sp>
      <p:pic>
        <p:nvPicPr>
          <p:cNvPr id="14" name="圖片 13" descr="IMG_0544.JPG"/>
          <p:cNvPicPr>
            <a:picLocks noChangeAspect="1"/>
          </p:cNvPicPr>
          <p:nvPr/>
        </p:nvPicPr>
        <p:blipFill>
          <a:blip r:embed="rId3" cstate="print">
            <a:lum bright="10000" contrast="30000"/>
          </a:blip>
          <a:stretch>
            <a:fillRect/>
          </a:stretch>
        </p:blipFill>
        <p:spPr>
          <a:xfrm>
            <a:off x="2500298" y="3143248"/>
            <a:ext cx="3421058" cy="2565794"/>
          </a:xfrm>
          <a:prstGeom prst="rect">
            <a:avLst/>
          </a:prstGeom>
        </p:spPr>
      </p:pic>
      <p:cxnSp>
        <p:nvCxnSpPr>
          <p:cNvPr id="21" name="直線單箭頭接點 20"/>
          <p:cNvCxnSpPr/>
          <p:nvPr/>
        </p:nvCxnSpPr>
        <p:spPr>
          <a:xfrm>
            <a:off x="1928794" y="5000636"/>
            <a:ext cx="571504" cy="21431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3" name="文字方塊 22"/>
          <p:cNvSpPr txBox="1"/>
          <p:nvPr/>
        </p:nvSpPr>
        <p:spPr>
          <a:xfrm>
            <a:off x="500034" y="3571876"/>
            <a:ext cx="1643074" cy="2308324"/>
          </a:xfrm>
          <a:prstGeom prst="rect">
            <a:avLst/>
          </a:prstGeom>
          <a:noFill/>
        </p:spPr>
        <p:txBody>
          <a:bodyPr wrap="square" rtlCol="0">
            <a:spAutoFit/>
          </a:bodyPr>
          <a:lstStyle/>
          <a:p>
            <a:r>
              <a:rPr lang="zh-TW" altLang="en-US" dirty="0" smtClean="0">
                <a:solidFill>
                  <a:srgbClr val="FF3399"/>
                </a:solidFill>
                <a:latin typeface="微軟正黑體" pitchFamily="34" charset="-120"/>
                <a:ea typeface="微軟正黑體" pitchFamily="34" charset="-120"/>
              </a:rPr>
              <a:t>盆栽？冰淇淋？冰淇淋？盆栽？</a:t>
            </a:r>
            <a:endParaRPr lang="en-US" altLang="zh-TW" dirty="0" smtClean="0">
              <a:solidFill>
                <a:srgbClr val="FF3399"/>
              </a:solidFill>
              <a:latin typeface="微軟正黑體" pitchFamily="34" charset="-120"/>
              <a:ea typeface="微軟正黑體" pitchFamily="34" charset="-120"/>
            </a:endParaRPr>
          </a:p>
          <a:p>
            <a:r>
              <a:rPr lang="zh-TW" altLang="en-US" dirty="0">
                <a:solidFill>
                  <a:srgbClr val="FF3399"/>
                </a:solidFill>
                <a:latin typeface="微軟正黑體" pitchFamily="34" charset="-120"/>
                <a:ea typeface="微軟正黑體" pitchFamily="34" charset="-120"/>
              </a:rPr>
              <a:t>經過設計</a:t>
            </a:r>
            <a:r>
              <a:rPr lang="zh-TW" altLang="en-US" dirty="0" smtClean="0">
                <a:solidFill>
                  <a:srgbClr val="FF3399"/>
                </a:solidFill>
                <a:latin typeface="微軟正黑體" pitchFamily="34" charset="-120"/>
                <a:ea typeface="微軟正黑體" pitchFamily="34" charset="-120"/>
              </a:rPr>
              <a:t>的「盆栽冰淇淋」</a:t>
            </a:r>
            <a:endParaRPr lang="en-US" altLang="zh-TW" dirty="0" smtClean="0">
              <a:solidFill>
                <a:srgbClr val="FF3399"/>
              </a:solidFill>
              <a:latin typeface="微軟正黑體" pitchFamily="34" charset="-120"/>
              <a:ea typeface="微軟正黑體" pitchFamily="34" charset="-120"/>
            </a:endParaRPr>
          </a:p>
          <a:p>
            <a:r>
              <a:rPr lang="zh-TW" altLang="en-US" dirty="0">
                <a:solidFill>
                  <a:srgbClr val="FF3399"/>
                </a:solidFill>
                <a:latin typeface="微軟正黑體" pitchFamily="34" charset="-120"/>
                <a:ea typeface="微軟正黑體" pitchFamily="34" charset="-120"/>
              </a:rPr>
              <a:t>看起來既可愛又美味</a:t>
            </a:r>
            <a:r>
              <a:rPr lang="zh-TW" altLang="en-US" dirty="0" smtClean="0">
                <a:solidFill>
                  <a:srgbClr val="FF3399"/>
                </a:solidFill>
                <a:latin typeface="微軟正黑體" pitchFamily="34" charset="-120"/>
                <a:ea typeface="微軟正黑體" pitchFamily="34" charset="-120"/>
              </a:rPr>
              <a:t>呢！</a:t>
            </a:r>
            <a:endParaRPr lang="en-US" altLang="zh-TW" dirty="0" smtClean="0">
              <a:solidFill>
                <a:srgbClr val="FF3399"/>
              </a:solidFill>
              <a:latin typeface="微軟正黑體" pitchFamily="34" charset="-120"/>
              <a:ea typeface="微軟正黑體" pitchFamily="34" charset="-120"/>
            </a:endParaRPr>
          </a:p>
          <a:p>
            <a:endParaRPr lang="en-US" altLang="zh-TW" dirty="0" smtClean="0"/>
          </a:p>
          <a:p>
            <a:endParaRPr lang="zh-TW" altLang="en-US" dirty="0"/>
          </a:p>
        </p:txBody>
      </p:sp>
      <p:sp>
        <p:nvSpPr>
          <p:cNvPr id="24" name="四角星形 23"/>
          <p:cNvSpPr/>
          <p:nvPr/>
        </p:nvSpPr>
        <p:spPr>
          <a:xfrm>
            <a:off x="4500562" y="3500438"/>
            <a:ext cx="714380" cy="785818"/>
          </a:xfrm>
          <a:prstGeom prst="star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四角星形 24"/>
          <p:cNvSpPr/>
          <p:nvPr/>
        </p:nvSpPr>
        <p:spPr>
          <a:xfrm>
            <a:off x="3000364" y="4429132"/>
            <a:ext cx="500066" cy="500066"/>
          </a:xfrm>
          <a:prstGeom prst="star4">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五角星形 25"/>
          <p:cNvSpPr/>
          <p:nvPr/>
        </p:nvSpPr>
        <p:spPr>
          <a:xfrm>
            <a:off x="3214678" y="3357562"/>
            <a:ext cx="285752" cy="35719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五角星形 26"/>
          <p:cNvSpPr/>
          <p:nvPr/>
        </p:nvSpPr>
        <p:spPr>
          <a:xfrm>
            <a:off x="4643438" y="5214950"/>
            <a:ext cx="142876" cy="214314"/>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手繪多邊形 28"/>
          <p:cNvSpPr/>
          <p:nvPr/>
        </p:nvSpPr>
        <p:spPr>
          <a:xfrm>
            <a:off x="3525078" y="4678017"/>
            <a:ext cx="371061" cy="304800"/>
          </a:xfrm>
          <a:custGeom>
            <a:avLst/>
            <a:gdLst>
              <a:gd name="connsiteX0" fmla="*/ 0 w 371061"/>
              <a:gd name="connsiteY0" fmla="*/ 304800 h 304800"/>
              <a:gd name="connsiteX1" fmla="*/ 13252 w 371061"/>
              <a:gd name="connsiteY1" fmla="*/ 225287 h 304800"/>
              <a:gd name="connsiteX2" fmla="*/ 106018 w 371061"/>
              <a:gd name="connsiteY2" fmla="*/ 106018 h 304800"/>
              <a:gd name="connsiteX3" fmla="*/ 172279 w 371061"/>
              <a:gd name="connsiteY3" fmla="*/ 39757 h 304800"/>
              <a:gd name="connsiteX4" fmla="*/ 225287 w 371061"/>
              <a:gd name="connsiteY4" fmla="*/ 26505 h 304800"/>
              <a:gd name="connsiteX5" fmla="*/ 304800 w 371061"/>
              <a:gd name="connsiteY5" fmla="*/ 0 h 304800"/>
              <a:gd name="connsiteX6" fmla="*/ 371061 w 371061"/>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061" h="304800">
                <a:moveTo>
                  <a:pt x="0" y="304800"/>
                </a:moveTo>
                <a:cubicBezTo>
                  <a:pt x="4417" y="278296"/>
                  <a:pt x="5531" y="251024"/>
                  <a:pt x="13252" y="225287"/>
                </a:cubicBezTo>
                <a:cubicBezTo>
                  <a:pt x="30597" y="167470"/>
                  <a:pt x="62359" y="149678"/>
                  <a:pt x="106018" y="106018"/>
                </a:cubicBezTo>
                <a:lnTo>
                  <a:pt x="172279" y="39757"/>
                </a:lnTo>
                <a:cubicBezTo>
                  <a:pt x="189948" y="35340"/>
                  <a:pt x="207842" y="31739"/>
                  <a:pt x="225287" y="26505"/>
                </a:cubicBezTo>
                <a:cubicBezTo>
                  <a:pt x="252047" y="18477"/>
                  <a:pt x="276862" y="0"/>
                  <a:pt x="304800" y="0"/>
                </a:cubicBezTo>
                <a:lnTo>
                  <a:pt x="371061" y="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zh-TW" altLang="en-US"/>
          </a:p>
        </p:txBody>
      </p:sp>
      <p:sp>
        <p:nvSpPr>
          <p:cNvPr id="30" name="手繪多邊形 29"/>
          <p:cNvSpPr/>
          <p:nvPr/>
        </p:nvSpPr>
        <p:spPr>
          <a:xfrm>
            <a:off x="4293704" y="4516193"/>
            <a:ext cx="569844" cy="155390"/>
          </a:xfrm>
          <a:custGeom>
            <a:avLst/>
            <a:gdLst>
              <a:gd name="connsiteX0" fmla="*/ 0 w 569844"/>
              <a:gd name="connsiteY0" fmla="*/ 29303 h 155390"/>
              <a:gd name="connsiteX1" fmla="*/ 39757 w 569844"/>
              <a:gd name="connsiteY1" fmla="*/ 2798 h 155390"/>
              <a:gd name="connsiteX2" fmla="*/ 371061 w 569844"/>
              <a:gd name="connsiteY2" fmla="*/ 29303 h 155390"/>
              <a:gd name="connsiteX3" fmla="*/ 450574 w 569844"/>
              <a:gd name="connsiteY3" fmla="*/ 55807 h 155390"/>
              <a:gd name="connsiteX4" fmla="*/ 490331 w 569844"/>
              <a:gd name="connsiteY4" fmla="*/ 69059 h 155390"/>
              <a:gd name="connsiteX5" fmla="*/ 530087 w 569844"/>
              <a:gd name="connsiteY5" fmla="*/ 148572 h 155390"/>
              <a:gd name="connsiteX6" fmla="*/ 569844 w 569844"/>
              <a:gd name="connsiteY6" fmla="*/ 148572 h 15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844" h="155390">
                <a:moveTo>
                  <a:pt x="0" y="29303"/>
                </a:moveTo>
                <a:cubicBezTo>
                  <a:pt x="13252" y="20468"/>
                  <a:pt x="23845" y="3490"/>
                  <a:pt x="39757" y="2798"/>
                </a:cubicBezTo>
                <a:cubicBezTo>
                  <a:pt x="104113" y="0"/>
                  <a:pt x="274890" y="3074"/>
                  <a:pt x="371061" y="29303"/>
                </a:cubicBezTo>
                <a:cubicBezTo>
                  <a:pt x="398015" y="36654"/>
                  <a:pt x="424070" y="46972"/>
                  <a:pt x="450574" y="55807"/>
                </a:cubicBezTo>
                <a:lnTo>
                  <a:pt x="490331" y="69059"/>
                </a:lnTo>
                <a:cubicBezTo>
                  <a:pt x="497354" y="90128"/>
                  <a:pt x="508679" y="135727"/>
                  <a:pt x="530087" y="148572"/>
                </a:cubicBezTo>
                <a:cubicBezTo>
                  <a:pt x="541451" y="155390"/>
                  <a:pt x="556592" y="148572"/>
                  <a:pt x="569844" y="148572"/>
                </a:cubicBez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zh-TW" altLang="en-US"/>
          </a:p>
        </p:txBody>
      </p:sp>
      <p:sp>
        <p:nvSpPr>
          <p:cNvPr id="32" name="手繪多邊形 31"/>
          <p:cNvSpPr/>
          <p:nvPr/>
        </p:nvSpPr>
        <p:spPr>
          <a:xfrm>
            <a:off x="3761762" y="4841022"/>
            <a:ext cx="844274" cy="776012"/>
          </a:xfrm>
          <a:custGeom>
            <a:avLst/>
            <a:gdLst>
              <a:gd name="connsiteX0" fmla="*/ 107873 w 844274"/>
              <a:gd name="connsiteY0" fmla="*/ 194804 h 776012"/>
              <a:gd name="connsiteX1" fmla="*/ 147629 w 844274"/>
              <a:gd name="connsiteY1" fmla="*/ 221308 h 776012"/>
              <a:gd name="connsiteX2" fmla="*/ 452429 w 844274"/>
              <a:gd name="connsiteY2" fmla="*/ 234561 h 776012"/>
              <a:gd name="connsiteX3" fmla="*/ 558447 w 844274"/>
              <a:gd name="connsiteY3" fmla="*/ 155048 h 776012"/>
              <a:gd name="connsiteX4" fmla="*/ 584951 w 844274"/>
              <a:gd name="connsiteY4" fmla="*/ 128543 h 776012"/>
              <a:gd name="connsiteX5" fmla="*/ 611455 w 844274"/>
              <a:gd name="connsiteY5" fmla="*/ 49030 h 776012"/>
              <a:gd name="connsiteX6" fmla="*/ 690968 w 844274"/>
              <a:gd name="connsiteY6" fmla="*/ 22526 h 776012"/>
              <a:gd name="connsiteX7" fmla="*/ 810238 w 844274"/>
              <a:gd name="connsiteY7" fmla="*/ 35778 h 776012"/>
              <a:gd name="connsiteX8" fmla="*/ 783734 w 844274"/>
              <a:gd name="connsiteY8" fmla="*/ 274317 h 776012"/>
              <a:gd name="connsiteX9" fmla="*/ 796986 w 844274"/>
              <a:gd name="connsiteY9" fmla="*/ 499604 h 776012"/>
              <a:gd name="connsiteX10" fmla="*/ 783734 w 844274"/>
              <a:gd name="connsiteY10" fmla="*/ 552613 h 776012"/>
              <a:gd name="connsiteX11" fmla="*/ 690968 w 844274"/>
              <a:gd name="connsiteY11" fmla="*/ 539361 h 776012"/>
              <a:gd name="connsiteX12" fmla="*/ 651212 w 844274"/>
              <a:gd name="connsiteY12" fmla="*/ 512856 h 776012"/>
              <a:gd name="connsiteX13" fmla="*/ 611455 w 844274"/>
              <a:gd name="connsiteY13" fmla="*/ 459848 h 776012"/>
              <a:gd name="connsiteX14" fmla="*/ 611455 w 844274"/>
              <a:gd name="connsiteY14" fmla="*/ 751395 h 776012"/>
              <a:gd name="connsiteX15" fmla="*/ 531942 w 844274"/>
              <a:gd name="connsiteY15" fmla="*/ 738143 h 776012"/>
              <a:gd name="connsiteX16" fmla="*/ 505438 w 844274"/>
              <a:gd name="connsiteY16" fmla="*/ 698387 h 776012"/>
              <a:gd name="connsiteX17" fmla="*/ 478934 w 844274"/>
              <a:gd name="connsiteY17" fmla="*/ 671882 h 776012"/>
              <a:gd name="connsiteX18" fmla="*/ 465681 w 844274"/>
              <a:gd name="connsiteY18" fmla="*/ 632126 h 776012"/>
              <a:gd name="connsiteX19" fmla="*/ 492186 w 844274"/>
              <a:gd name="connsiteY19" fmla="*/ 499604 h 77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4274" h="776012">
                <a:moveTo>
                  <a:pt x="107873" y="194804"/>
                </a:moveTo>
                <a:cubicBezTo>
                  <a:pt x="121125" y="203639"/>
                  <a:pt x="135192" y="211359"/>
                  <a:pt x="147629" y="221308"/>
                </a:cubicBezTo>
                <a:cubicBezTo>
                  <a:pt x="261552" y="312446"/>
                  <a:pt x="0" y="256105"/>
                  <a:pt x="452429" y="234561"/>
                </a:cubicBezTo>
                <a:cubicBezTo>
                  <a:pt x="501458" y="185532"/>
                  <a:pt x="468538" y="214987"/>
                  <a:pt x="558447" y="155048"/>
                </a:cubicBezTo>
                <a:cubicBezTo>
                  <a:pt x="568843" y="148117"/>
                  <a:pt x="576116" y="137378"/>
                  <a:pt x="584951" y="128543"/>
                </a:cubicBezTo>
                <a:lnTo>
                  <a:pt x="611455" y="49030"/>
                </a:lnTo>
                <a:cubicBezTo>
                  <a:pt x="620290" y="22526"/>
                  <a:pt x="690968" y="22526"/>
                  <a:pt x="690968" y="22526"/>
                </a:cubicBezTo>
                <a:cubicBezTo>
                  <a:pt x="730725" y="26943"/>
                  <a:pt x="792349" y="0"/>
                  <a:pt x="810238" y="35778"/>
                </a:cubicBezTo>
                <a:cubicBezTo>
                  <a:pt x="844274" y="103849"/>
                  <a:pt x="807844" y="201988"/>
                  <a:pt x="783734" y="274317"/>
                </a:cubicBezTo>
                <a:cubicBezTo>
                  <a:pt x="788151" y="349413"/>
                  <a:pt x="796986" y="424379"/>
                  <a:pt x="796986" y="499604"/>
                </a:cubicBezTo>
                <a:cubicBezTo>
                  <a:pt x="796986" y="517817"/>
                  <a:pt x="800788" y="546218"/>
                  <a:pt x="783734" y="552613"/>
                </a:cubicBezTo>
                <a:cubicBezTo>
                  <a:pt x="754487" y="563581"/>
                  <a:pt x="721890" y="543778"/>
                  <a:pt x="690968" y="539361"/>
                </a:cubicBezTo>
                <a:cubicBezTo>
                  <a:pt x="677716" y="530526"/>
                  <a:pt x="658335" y="527102"/>
                  <a:pt x="651212" y="512856"/>
                </a:cubicBezTo>
                <a:cubicBezTo>
                  <a:pt x="615498" y="441426"/>
                  <a:pt x="666450" y="404853"/>
                  <a:pt x="611455" y="459848"/>
                </a:cubicBezTo>
                <a:cubicBezTo>
                  <a:pt x="630648" y="555806"/>
                  <a:pt x="655468" y="650796"/>
                  <a:pt x="611455" y="751395"/>
                </a:cubicBezTo>
                <a:cubicBezTo>
                  <a:pt x="600685" y="776012"/>
                  <a:pt x="558446" y="742560"/>
                  <a:pt x="531942" y="738143"/>
                </a:cubicBezTo>
                <a:cubicBezTo>
                  <a:pt x="523107" y="724891"/>
                  <a:pt x="515387" y="710824"/>
                  <a:pt x="505438" y="698387"/>
                </a:cubicBezTo>
                <a:cubicBezTo>
                  <a:pt x="497633" y="688631"/>
                  <a:pt x="485362" y="682596"/>
                  <a:pt x="478934" y="671882"/>
                </a:cubicBezTo>
                <a:cubicBezTo>
                  <a:pt x="471747" y="659904"/>
                  <a:pt x="470099" y="645378"/>
                  <a:pt x="465681" y="632126"/>
                </a:cubicBezTo>
                <a:cubicBezTo>
                  <a:pt x="509338" y="566641"/>
                  <a:pt x="492186" y="608296"/>
                  <a:pt x="492186" y="499604"/>
                </a:cubicBez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zh-TW" altLang="en-US"/>
          </a:p>
        </p:txBody>
      </p:sp>
      <p:sp>
        <p:nvSpPr>
          <p:cNvPr id="37" name="手繪多邊形 36"/>
          <p:cNvSpPr/>
          <p:nvPr/>
        </p:nvSpPr>
        <p:spPr>
          <a:xfrm>
            <a:off x="3637613" y="5024389"/>
            <a:ext cx="629587" cy="501768"/>
          </a:xfrm>
          <a:custGeom>
            <a:avLst/>
            <a:gdLst>
              <a:gd name="connsiteX0" fmla="*/ 232022 w 629587"/>
              <a:gd name="connsiteY0" fmla="*/ 37941 h 501768"/>
              <a:gd name="connsiteX1" fmla="*/ 192265 w 629587"/>
              <a:gd name="connsiteY1" fmla="*/ 11437 h 501768"/>
              <a:gd name="connsiteX2" fmla="*/ 33239 w 629587"/>
              <a:gd name="connsiteY2" fmla="*/ 51194 h 501768"/>
              <a:gd name="connsiteX3" fmla="*/ 46491 w 629587"/>
              <a:gd name="connsiteY3" fmla="*/ 236724 h 501768"/>
              <a:gd name="connsiteX4" fmla="*/ 258526 w 629587"/>
              <a:gd name="connsiteY4" fmla="*/ 249976 h 501768"/>
              <a:gd name="connsiteX5" fmla="*/ 298283 w 629587"/>
              <a:gd name="connsiteY5" fmla="*/ 276481 h 501768"/>
              <a:gd name="connsiteX6" fmla="*/ 218770 w 629587"/>
              <a:gd name="connsiteY6" fmla="*/ 329489 h 501768"/>
              <a:gd name="connsiteX7" fmla="*/ 205517 w 629587"/>
              <a:gd name="connsiteY7" fmla="*/ 369246 h 501768"/>
              <a:gd name="connsiteX8" fmla="*/ 576578 w 629587"/>
              <a:gd name="connsiteY8" fmla="*/ 355994 h 501768"/>
              <a:gd name="connsiteX9" fmla="*/ 523570 w 629587"/>
              <a:gd name="connsiteY9" fmla="*/ 276481 h 501768"/>
              <a:gd name="connsiteX10" fmla="*/ 483813 w 629587"/>
              <a:gd name="connsiteY10" fmla="*/ 249976 h 501768"/>
              <a:gd name="connsiteX11" fmla="*/ 629587 w 629587"/>
              <a:gd name="connsiteY11" fmla="*/ 236724 h 501768"/>
              <a:gd name="connsiteX12" fmla="*/ 603083 w 629587"/>
              <a:gd name="connsiteY12" fmla="*/ 422254 h 501768"/>
              <a:gd name="connsiteX13" fmla="*/ 603083 w 629587"/>
              <a:gd name="connsiteY13" fmla="*/ 501768 h 50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9587" h="501768">
                <a:moveTo>
                  <a:pt x="232022" y="37941"/>
                </a:moveTo>
                <a:cubicBezTo>
                  <a:pt x="218770" y="29106"/>
                  <a:pt x="208145" y="12659"/>
                  <a:pt x="192265" y="11437"/>
                </a:cubicBezTo>
                <a:cubicBezTo>
                  <a:pt x="71125" y="2119"/>
                  <a:pt x="84433" y="0"/>
                  <a:pt x="33239" y="51194"/>
                </a:cubicBezTo>
                <a:cubicBezTo>
                  <a:pt x="37656" y="113037"/>
                  <a:pt x="0" y="195703"/>
                  <a:pt x="46491" y="236724"/>
                </a:cubicBezTo>
                <a:cubicBezTo>
                  <a:pt x="99592" y="283577"/>
                  <a:pt x="188576" y="238931"/>
                  <a:pt x="258526" y="249976"/>
                </a:cubicBezTo>
                <a:cubicBezTo>
                  <a:pt x="274258" y="252460"/>
                  <a:pt x="285031" y="267646"/>
                  <a:pt x="298283" y="276481"/>
                </a:cubicBezTo>
                <a:cubicBezTo>
                  <a:pt x="326277" y="360462"/>
                  <a:pt x="314487" y="281631"/>
                  <a:pt x="218770" y="329489"/>
                </a:cubicBezTo>
                <a:cubicBezTo>
                  <a:pt x="206276" y="335736"/>
                  <a:pt x="191586" y="368214"/>
                  <a:pt x="205517" y="369246"/>
                </a:cubicBezTo>
                <a:cubicBezTo>
                  <a:pt x="328945" y="378389"/>
                  <a:pt x="452891" y="360411"/>
                  <a:pt x="576578" y="355994"/>
                </a:cubicBezTo>
                <a:cubicBezTo>
                  <a:pt x="625607" y="306965"/>
                  <a:pt x="613479" y="336420"/>
                  <a:pt x="523570" y="276481"/>
                </a:cubicBezTo>
                <a:lnTo>
                  <a:pt x="483813" y="249976"/>
                </a:lnTo>
                <a:cubicBezTo>
                  <a:pt x="392470" y="189080"/>
                  <a:pt x="428168" y="222337"/>
                  <a:pt x="629587" y="236724"/>
                </a:cubicBezTo>
                <a:cubicBezTo>
                  <a:pt x="619865" y="295058"/>
                  <a:pt x="607229" y="364207"/>
                  <a:pt x="603083" y="422254"/>
                </a:cubicBezTo>
                <a:cubicBezTo>
                  <a:pt x="601195" y="448691"/>
                  <a:pt x="603083" y="475263"/>
                  <a:pt x="603083" y="501768"/>
                </a:cubicBez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zh-TW" altLang="en-US"/>
          </a:p>
        </p:txBody>
      </p:sp>
      <p:sp>
        <p:nvSpPr>
          <p:cNvPr id="42" name="橢圓 41"/>
          <p:cNvSpPr/>
          <p:nvPr/>
        </p:nvSpPr>
        <p:spPr>
          <a:xfrm>
            <a:off x="142844" y="500042"/>
            <a:ext cx="214314" cy="21431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Tree>
  </p:cSld>
  <p:clrMapOvr>
    <a:masterClrMapping/>
  </p:clrMapOvr>
  <p:transition>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85720" y="428604"/>
            <a:ext cx="8286808" cy="2646878"/>
          </a:xfrm>
          <a:prstGeom prst="rect">
            <a:avLst/>
          </a:prstGeom>
          <a:noFill/>
        </p:spPr>
        <p:txBody>
          <a:bodyPr wrap="square" rtlCol="0">
            <a:spAutoFit/>
          </a:bodyPr>
          <a:lstStyle/>
          <a:p>
            <a:r>
              <a:rPr lang="zh-TW" altLang="en-US" sz="3200" dirty="0" smtClean="0">
                <a:solidFill>
                  <a:srgbClr val="FF0066"/>
                </a:solidFill>
                <a:latin typeface="微軟正黑體" pitchFamily="34" charset="-120"/>
                <a:ea typeface="微軟正黑體" pitchFamily="34" charset="-120"/>
              </a:rPr>
              <a:t>設計的範圍有多大？</a:t>
            </a:r>
            <a:endParaRPr lang="en-US" altLang="zh-TW" sz="3200" dirty="0" smtClean="0">
              <a:solidFill>
                <a:srgbClr val="FF0066"/>
              </a:solidFill>
              <a:latin typeface="微軟正黑體" pitchFamily="34" charset="-120"/>
              <a:ea typeface="微軟正黑體" pitchFamily="34" charset="-120"/>
            </a:endParaRPr>
          </a:p>
          <a:p>
            <a:r>
              <a:rPr lang="zh-TW" altLang="en-US" sz="2800" dirty="0" smtClean="0">
                <a:solidFill>
                  <a:srgbClr val="FF3399"/>
                </a:solidFill>
                <a:latin typeface="微軟正黑體" pitchFamily="34" charset="-120"/>
                <a:ea typeface="微軟正黑體" pitchFamily="34" charset="-120"/>
              </a:rPr>
              <a:t>若你問我設計有多廣的範圍？我會回答： 「幾乎就在你的生活周遭。 」什麼意思呢？意思就是「設計」就用在我們生活中的所有物品上，無論食、衣、住、行、娛樂方面都會需要「設計」 。</a:t>
            </a:r>
            <a:endParaRPr lang="en-US" altLang="zh-TW" sz="2800" dirty="0" smtClean="0">
              <a:solidFill>
                <a:srgbClr val="FF3399"/>
              </a:solidFill>
              <a:latin typeface="微軟正黑體" pitchFamily="34" charset="-120"/>
              <a:ea typeface="微軟正黑體" pitchFamily="34" charset="-120"/>
            </a:endParaRPr>
          </a:p>
          <a:p>
            <a:endParaRPr lang="zh-TW" altLang="en-US" dirty="0">
              <a:solidFill>
                <a:srgbClr val="FF0066"/>
              </a:solidFill>
            </a:endParaRPr>
          </a:p>
        </p:txBody>
      </p:sp>
      <p:pic>
        <p:nvPicPr>
          <p:cNvPr id="4" name="圖片 3" descr="IMG_0672.JPG"/>
          <p:cNvPicPr>
            <a:picLocks noChangeAspect="1"/>
          </p:cNvPicPr>
          <p:nvPr/>
        </p:nvPicPr>
        <p:blipFill>
          <a:blip r:embed="rId2" cstate="print"/>
          <a:stretch>
            <a:fillRect/>
          </a:stretch>
        </p:blipFill>
        <p:spPr>
          <a:xfrm rot="5400000">
            <a:off x="6536545" y="3456754"/>
            <a:ext cx="2571767" cy="1928826"/>
          </a:xfrm>
          <a:prstGeom prst="rect">
            <a:avLst/>
          </a:prstGeom>
        </p:spPr>
      </p:pic>
      <p:pic>
        <p:nvPicPr>
          <p:cNvPr id="5" name="圖片 4" descr="IMG_0115.JPG"/>
          <p:cNvPicPr>
            <a:picLocks noChangeAspect="1"/>
          </p:cNvPicPr>
          <p:nvPr/>
        </p:nvPicPr>
        <p:blipFill>
          <a:blip r:embed="rId3" cstate="print"/>
          <a:stretch>
            <a:fillRect/>
          </a:stretch>
        </p:blipFill>
        <p:spPr>
          <a:xfrm>
            <a:off x="4643438" y="3143248"/>
            <a:ext cx="2258138" cy="2571768"/>
          </a:xfrm>
          <a:prstGeom prst="rect">
            <a:avLst/>
          </a:prstGeom>
        </p:spPr>
      </p:pic>
      <p:pic>
        <p:nvPicPr>
          <p:cNvPr id="6" name="圖片 5" descr="IMG_0544.JPG"/>
          <p:cNvPicPr>
            <a:picLocks noChangeAspect="1"/>
          </p:cNvPicPr>
          <p:nvPr/>
        </p:nvPicPr>
        <p:blipFill>
          <a:blip r:embed="rId4" cstate="print">
            <a:lum bright="10000" contrast="30000"/>
          </a:blip>
          <a:stretch>
            <a:fillRect/>
          </a:stretch>
        </p:blipFill>
        <p:spPr>
          <a:xfrm>
            <a:off x="2500298" y="3143248"/>
            <a:ext cx="2143142" cy="2556575"/>
          </a:xfrm>
          <a:prstGeom prst="rect">
            <a:avLst/>
          </a:prstGeom>
        </p:spPr>
      </p:pic>
      <p:pic>
        <p:nvPicPr>
          <p:cNvPr id="7" name="圖片 6" descr="DSC_0344.JPG"/>
          <p:cNvPicPr>
            <a:picLocks noChangeAspect="1"/>
          </p:cNvPicPr>
          <p:nvPr/>
        </p:nvPicPr>
        <p:blipFill>
          <a:blip r:embed="rId5" cstate="print"/>
          <a:stretch>
            <a:fillRect/>
          </a:stretch>
        </p:blipFill>
        <p:spPr>
          <a:xfrm rot="5400000">
            <a:off x="413893" y="3586578"/>
            <a:ext cx="2571770" cy="1685109"/>
          </a:xfrm>
          <a:prstGeom prst="rect">
            <a:avLst/>
          </a:prstGeom>
        </p:spPr>
      </p:pic>
      <p:sp>
        <p:nvSpPr>
          <p:cNvPr id="8" name="圓角矩形 7"/>
          <p:cNvSpPr/>
          <p:nvPr/>
        </p:nvSpPr>
        <p:spPr>
          <a:xfrm>
            <a:off x="1071538" y="5929330"/>
            <a:ext cx="1214446" cy="57150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smtClean="0">
                <a:latin typeface="微軟正黑體" pitchFamily="34" charset="-120"/>
                <a:ea typeface="微軟正黑體" pitchFamily="34" charset="-120"/>
              </a:rPr>
              <a:t>衣</a:t>
            </a:r>
            <a:endParaRPr lang="zh-TW" altLang="en-US" sz="2400" dirty="0">
              <a:latin typeface="微軟正黑體" pitchFamily="34" charset="-120"/>
              <a:ea typeface="微軟正黑體" pitchFamily="34" charset="-120"/>
            </a:endParaRPr>
          </a:p>
        </p:txBody>
      </p:sp>
      <p:sp>
        <p:nvSpPr>
          <p:cNvPr id="9" name="圓角矩形 8"/>
          <p:cNvSpPr/>
          <p:nvPr/>
        </p:nvSpPr>
        <p:spPr>
          <a:xfrm>
            <a:off x="3000364" y="5929330"/>
            <a:ext cx="1214446" cy="57150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smtClean="0">
                <a:latin typeface="微軟正黑體" pitchFamily="34" charset="-120"/>
                <a:ea typeface="微軟正黑體" pitchFamily="34" charset="-120"/>
              </a:rPr>
              <a:t>食</a:t>
            </a:r>
            <a:endParaRPr lang="zh-TW" altLang="en-US" sz="2400" dirty="0">
              <a:latin typeface="微軟正黑體" pitchFamily="34" charset="-120"/>
              <a:ea typeface="微軟正黑體" pitchFamily="34" charset="-120"/>
            </a:endParaRPr>
          </a:p>
        </p:txBody>
      </p:sp>
      <p:sp>
        <p:nvSpPr>
          <p:cNvPr id="10" name="圓角矩形 9"/>
          <p:cNvSpPr/>
          <p:nvPr/>
        </p:nvSpPr>
        <p:spPr>
          <a:xfrm>
            <a:off x="5286380" y="5929330"/>
            <a:ext cx="1214446" cy="57150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itchFamily="34" charset="-120"/>
                <a:ea typeface="微軟正黑體" pitchFamily="34" charset="-120"/>
              </a:rPr>
              <a:t>住</a:t>
            </a:r>
          </a:p>
        </p:txBody>
      </p:sp>
      <p:sp>
        <p:nvSpPr>
          <p:cNvPr id="11" name="圓角矩形 10"/>
          <p:cNvSpPr/>
          <p:nvPr/>
        </p:nvSpPr>
        <p:spPr>
          <a:xfrm>
            <a:off x="7286644" y="5929330"/>
            <a:ext cx="1214446" cy="57150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itchFamily="34" charset="-120"/>
                <a:ea typeface="微軟正黑體" pitchFamily="34" charset="-120"/>
              </a:rPr>
              <a:t>行</a:t>
            </a:r>
          </a:p>
        </p:txBody>
      </p:sp>
    </p:spTree>
  </p:cSld>
  <p:clrMapOvr>
    <a:masterClrMapping/>
  </p:clrMapOvr>
  <p:transition>
    <p:check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571472" y="857232"/>
            <a:ext cx="7929618" cy="1384995"/>
          </a:xfrm>
          <a:prstGeom prst="rect">
            <a:avLst/>
          </a:prstGeom>
          <a:noFill/>
        </p:spPr>
        <p:txBody>
          <a:bodyPr wrap="square" rtlCol="0">
            <a:spAutoFit/>
          </a:bodyPr>
          <a:lstStyle/>
          <a:p>
            <a:r>
              <a:rPr lang="zh-TW" altLang="en-US" sz="2800" dirty="0" smtClean="0">
                <a:solidFill>
                  <a:srgbClr val="FF0066"/>
                </a:solidFill>
                <a:latin typeface="微軟正黑體" pitchFamily="34" charset="-120"/>
                <a:ea typeface="微軟正黑體" pitchFamily="34" charset="-120"/>
              </a:rPr>
              <a:t>認識設計機能</a:t>
            </a:r>
            <a:endParaRPr lang="en-US" altLang="zh-TW" sz="2800" dirty="0" smtClean="0">
              <a:solidFill>
                <a:srgbClr val="FF0066"/>
              </a:solidFill>
              <a:latin typeface="微軟正黑體" pitchFamily="34" charset="-120"/>
              <a:ea typeface="微軟正黑體" pitchFamily="34" charset="-120"/>
            </a:endParaRPr>
          </a:p>
          <a:p>
            <a:r>
              <a:rPr lang="zh-TW" altLang="en-US" sz="2800" dirty="0" smtClean="0">
                <a:solidFill>
                  <a:srgbClr val="FF3399"/>
                </a:solidFill>
                <a:latin typeface="微軟正黑體" pitchFamily="34" charset="-120"/>
                <a:ea typeface="微軟正黑體" pitchFamily="34" charset="-120"/>
              </a:rPr>
              <a:t>在</a:t>
            </a:r>
            <a:r>
              <a:rPr lang="zh-TW" altLang="en-US" sz="2800" dirty="0">
                <a:solidFill>
                  <a:srgbClr val="FF3399"/>
                </a:solidFill>
                <a:latin typeface="微軟正黑體" pitchFamily="34" charset="-120"/>
                <a:ea typeface="微軟正黑體" pitchFamily="34" charset="-120"/>
              </a:rPr>
              <a:t>設計作品</a:t>
            </a:r>
            <a:r>
              <a:rPr lang="zh-TW" altLang="en-US" sz="2800" dirty="0" smtClean="0">
                <a:solidFill>
                  <a:srgbClr val="FF3399"/>
                </a:solidFill>
                <a:latin typeface="微軟正黑體" pitchFamily="34" charset="-120"/>
                <a:ea typeface="微軟正黑體" pitchFamily="34" charset="-120"/>
              </a:rPr>
              <a:t>時，應該要注意自己設計的作品是否有機能性。關於機能在此分為三類。</a:t>
            </a:r>
            <a:endParaRPr lang="zh-TW" altLang="en-US" sz="2800" dirty="0">
              <a:solidFill>
                <a:srgbClr val="FF3399"/>
              </a:solidFill>
              <a:latin typeface="微軟正黑體" pitchFamily="34" charset="-120"/>
              <a:ea typeface="微軟正黑體" pitchFamily="34" charset="-120"/>
            </a:endParaRPr>
          </a:p>
        </p:txBody>
      </p:sp>
      <p:grpSp>
        <p:nvGrpSpPr>
          <p:cNvPr id="26" name="群組 25"/>
          <p:cNvGrpSpPr/>
          <p:nvPr/>
        </p:nvGrpSpPr>
        <p:grpSpPr>
          <a:xfrm>
            <a:off x="785786" y="2214554"/>
            <a:ext cx="7429552" cy="4214842"/>
            <a:chOff x="785786" y="1785926"/>
            <a:chExt cx="7429552" cy="4214842"/>
          </a:xfrm>
        </p:grpSpPr>
        <p:sp>
          <p:nvSpPr>
            <p:cNvPr id="5" name="圓角矩形 4"/>
            <p:cNvSpPr/>
            <p:nvPr/>
          </p:nvSpPr>
          <p:spPr>
            <a:xfrm>
              <a:off x="6286512" y="1785926"/>
              <a:ext cx="1928826" cy="421484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p>
          </p:txBody>
        </p:sp>
        <p:pic>
          <p:nvPicPr>
            <p:cNvPr id="10" name="圖片 9" descr="DSC_1285.JPG"/>
            <p:cNvPicPr>
              <a:picLocks noChangeAspect="1"/>
            </p:cNvPicPr>
            <p:nvPr/>
          </p:nvPicPr>
          <p:blipFill>
            <a:blip r:embed="rId3" cstate="print"/>
            <a:stretch>
              <a:fillRect/>
            </a:stretch>
          </p:blipFill>
          <p:spPr>
            <a:xfrm rot="5400000">
              <a:off x="5900048" y="2672456"/>
              <a:ext cx="2701754" cy="1928826"/>
            </a:xfrm>
            <a:prstGeom prst="rect">
              <a:avLst/>
            </a:prstGeom>
          </p:spPr>
        </p:pic>
        <p:grpSp>
          <p:nvGrpSpPr>
            <p:cNvPr id="16" name="群組 15"/>
            <p:cNvGrpSpPr/>
            <p:nvPr/>
          </p:nvGrpSpPr>
          <p:grpSpPr>
            <a:xfrm>
              <a:off x="785786" y="1785926"/>
              <a:ext cx="4572032" cy="4214842"/>
              <a:chOff x="785786" y="1785926"/>
              <a:chExt cx="4572032" cy="4214842"/>
            </a:xfrm>
          </p:grpSpPr>
          <p:sp>
            <p:nvSpPr>
              <p:cNvPr id="4" name="圓角矩形 3"/>
              <p:cNvSpPr/>
              <p:nvPr/>
            </p:nvSpPr>
            <p:spPr>
              <a:xfrm>
                <a:off x="3428992" y="1785926"/>
                <a:ext cx="1928826" cy="42148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grpSp>
            <p:nvGrpSpPr>
              <p:cNvPr id="15" name="群組 14"/>
              <p:cNvGrpSpPr/>
              <p:nvPr/>
            </p:nvGrpSpPr>
            <p:grpSpPr>
              <a:xfrm>
                <a:off x="785786" y="1785926"/>
                <a:ext cx="1928827" cy="4214842"/>
                <a:chOff x="785786" y="1785926"/>
                <a:chExt cx="1928827" cy="4214842"/>
              </a:xfrm>
            </p:grpSpPr>
            <p:sp>
              <p:nvSpPr>
                <p:cNvPr id="3" name="圓角矩形 2"/>
                <p:cNvSpPr/>
                <p:nvPr/>
              </p:nvSpPr>
              <p:spPr>
                <a:xfrm>
                  <a:off x="785786" y="1785926"/>
                  <a:ext cx="1928826" cy="421484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dirty="0"/>
                </a:p>
              </p:txBody>
            </p:sp>
            <p:pic>
              <p:nvPicPr>
                <p:cNvPr id="6" name="圖片 5" descr="IMG_0384.JPG"/>
                <p:cNvPicPr>
                  <a:picLocks noChangeAspect="1"/>
                </p:cNvPicPr>
                <p:nvPr/>
              </p:nvPicPr>
              <p:blipFill>
                <a:blip r:embed="rId4" cstate="print"/>
                <a:stretch>
                  <a:fillRect/>
                </a:stretch>
              </p:blipFill>
              <p:spPr>
                <a:xfrm rot="5400000">
                  <a:off x="464316" y="2750338"/>
                  <a:ext cx="2571767" cy="1928827"/>
                </a:xfrm>
                <a:prstGeom prst="rect">
                  <a:avLst/>
                </a:prstGeom>
              </p:spPr>
            </p:pic>
            <p:sp>
              <p:nvSpPr>
                <p:cNvPr id="7" name="文字方塊 6"/>
                <p:cNvSpPr txBox="1"/>
                <p:nvPr/>
              </p:nvSpPr>
              <p:spPr>
                <a:xfrm>
                  <a:off x="1000100" y="5286388"/>
                  <a:ext cx="1428760" cy="461665"/>
                </a:xfrm>
                <a:prstGeom prst="rect">
                  <a:avLst/>
                </a:prstGeom>
                <a:noFill/>
              </p:spPr>
              <p:txBody>
                <a:bodyPr wrap="square" rtlCol="0">
                  <a:spAutoFit/>
                </a:bodyPr>
                <a:lstStyle/>
                <a:p>
                  <a:r>
                    <a:rPr lang="zh-TW" altLang="en-US" sz="2400" dirty="0" smtClean="0">
                      <a:solidFill>
                        <a:schemeClr val="accent6">
                          <a:lumMod val="50000"/>
                        </a:schemeClr>
                      </a:solidFill>
                      <a:latin typeface="微軟正黑體" pitchFamily="34" charset="-120"/>
                      <a:ea typeface="微軟正黑體" pitchFamily="34" charset="-120"/>
                    </a:rPr>
                    <a:t>象徵機能</a:t>
                  </a:r>
                  <a:endParaRPr lang="zh-TW" altLang="en-US" sz="2400" dirty="0">
                    <a:solidFill>
                      <a:schemeClr val="accent6">
                        <a:lumMod val="50000"/>
                      </a:schemeClr>
                    </a:solidFill>
                    <a:latin typeface="微軟正黑體" pitchFamily="34" charset="-120"/>
                    <a:ea typeface="微軟正黑體" pitchFamily="34" charset="-120"/>
                  </a:endParaRPr>
                </a:p>
              </p:txBody>
            </p:sp>
          </p:grpSp>
          <p:sp>
            <p:nvSpPr>
              <p:cNvPr id="9" name="文字方塊 8"/>
              <p:cNvSpPr txBox="1"/>
              <p:nvPr/>
            </p:nvSpPr>
            <p:spPr>
              <a:xfrm>
                <a:off x="3714744" y="5286388"/>
                <a:ext cx="1428760" cy="461665"/>
              </a:xfrm>
              <a:prstGeom prst="rect">
                <a:avLst/>
              </a:prstGeom>
              <a:noFill/>
            </p:spPr>
            <p:txBody>
              <a:bodyPr wrap="square" rtlCol="0">
                <a:spAutoFit/>
              </a:bodyPr>
              <a:lstStyle/>
              <a:p>
                <a:r>
                  <a:rPr lang="zh-TW" altLang="en-US" sz="2400" dirty="0" smtClean="0">
                    <a:solidFill>
                      <a:srgbClr val="00FF99"/>
                    </a:solidFill>
                    <a:latin typeface="微軟正黑體" pitchFamily="34" charset="-120"/>
                    <a:ea typeface="微軟正黑體" pitchFamily="34" charset="-120"/>
                  </a:rPr>
                  <a:t>美感機能</a:t>
                </a:r>
                <a:endParaRPr lang="zh-TW" altLang="en-US" sz="2400" dirty="0">
                  <a:solidFill>
                    <a:srgbClr val="00FF99"/>
                  </a:solidFill>
                  <a:latin typeface="微軟正黑體" pitchFamily="34" charset="-120"/>
                  <a:ea typeface="微軟正黑體" pitchFamily="34" charset="-120"/>
                </a:endParaRPr>
              </a:p>
            </p:txBody>
          </p:sp>
          <p:pic>
            <p:nvPicPr>
              <p:cNvPr id="12" name="圖片 11" descr="IMG_0293.JPG"/>
              <p:cNvPicPr>
                <a:picLocks noChangeAspect="1"/>
              </p:cNvPicPr>
              <p:nvPr/>
            </p:nvPicPr>
            <p:blipFill>
              <a:blip r:embed="rId5" cstate="print"/>
              <a:srcRect l="22277" t="8911" r="17574" b="16831"/>
              <a:stretch>
                <a:fillRect/>
              </a:stretch>
            </p:blipFill>
            <p:spPr>
              <a:xfrm>
                <a:off x="3428992" y="2428868"/>
                <a:ext cx="1928826" cy="2571768"/>
              </a:xfrm>
              <a:prstGeom prst="rect">
                <a:avLst/>
              </a:prstGeom>
            </p:spPr>
          </p:pic>
        </p:grpSp>
        <p:sp>
          <p:nvSpPr>
            <p:cNvPr id="13" name="文字方塊 12"/>
            <p:cNvSpPr txBox="1"/>
            <p:nvPr/>
          </p:nvSpPr>
          <p:spPr>
            <a:xfrm>
              <a:off x="6572264" y="5286388"/>
              <a:ext cx="1428760" cy="461665"/>
            </a:xfrm>
            <a:prstGeom prst="rect">
              <a:avLst/>
            </a:prstGeom>
            <a:noFill/>
          </p:spPr>
          <p:txBody>
            <a:bodyPr wrap="square" rtlCol="0">
              <a:spAutoFit/>
            </a:bodyPr>
            <a:lstStyle/>
            <a:p>
              <a:r>
                <a:rPr lang="zh-TW" altLang="en-US" sz="2400" dirty="0" smtClean="0">
                  <a:solidFill>
                    <a:srgbClr val="FF99CC"/>
                  </a:solidFill>
                  <a:latin typeface="微軟正黑體" pitchFamily="34" charset="-120"/>
                  <a:ea typeface="微軟正黑體" pitchFamily="34" charset="-120"/>
                </a:rPr>
                <a:t>實用機能</a:t>
              </a:r>
              <a:endParaRPr lang="zh-TW" altLang="en-US" sz="2400" dirty="0">
                <a:solidFill>
                  <a:srgbClr val="FF99CC"/>
                </a:solidFill>
                <a:latin typeface="微軟正黑體" pitchFamily="34" charset="-120"/>
                <a:ea typeface="微軟正黑體" pitchFamily="34" charset="-120"/>
              </a:endParaRPr>
            </a:p>
          </p:txBody>
        </p:sp>
      </p:grpSp>
      <p:sp>
        <p:nvSpPr>
          <p:cNvPr id="14" name="文字方塊 13"/>
          <p:cNvSpPr txBox="1"/>
          <p:nvPr/>
        </p:nvSpPr>
        <p:spPr>
          <a:xfrm>
            <a:off x="1785918" y="6457890"/>
            <a:ext cx="5500726" cy="400110"/>
          </a:xfrm>
          <a:prstGeom prst="rect">
            <a:avLst/>
          </a:prstGeom>
          <a:noFill/>
        </p:spPr>
        <p:txBody>
          <a:bodyPr wrap="square" rtlCol="0">
            <a:spAutoFit/>
          </a:bodyPr>
          <a:lstStyle/>
          <a:p>
            <a:r>
              <a:rPr lang="zh-TW" altLang="en-US" sz="2000" dirty="0" smtClean="0">
                <a:solidFill>
                  <a:srgbClr val="FF3399"/>
                </a:solidFill>
                <a:latin typeface="微軟正黑體" pitchFamily="34" charset="-120"/>
                <a:ea typeface="微軟正黑體" pitchFamily="34" charset="-120"/>
              </a:rPr>
              <a:t>接著就讓我們一起來探索這三種機能的特色吧！ </a:t>
            </a:r>
            <a:endParaRPr lang="zh-TW" altLang="en-US" sz="2000" dirty="0">
              <a:solidFill>
                <a:srgbClr val="FF3399"/>
              </a:solidFill>
              <a:latin typeface="微軟正黑體" pitchFamily="34" charset="-120"/>
              <a:ea typeface="微軟正黑體" pitchFamily="34" charset="-120"/>
            </a:endParaRPr>
          </a:p>
        </p:txBody>
      </p:sp>
      <p:sp>
        <p:nvSpPr>
          <p:cNvPr id="29" name="文字方塊 28"/>
          <p:cNvSpPr txBox="1"/>
          <p:nvPr/>
        </p:nvSpPr>
        <p:spPr>
          <a:xfrm>
            <a:off x="571472" y="142852"/>
            <a:ext cx="3143272" cy="584775"/>
          </a:xfrm>
          <a:prstGeom prst="rect">
            <a:avLst/>
          </a:prstGeom>
          <a:noFill/>
        </p:spPr>
        <p:txBody>
          <a:bodyPr wrap="square" rtlCol="0">
            <a:spAutoFit/>
          </a:bodyPr>
          <a:lstStyle/>
          <a:p>
            <a:r>
              <a:rPr lang="zh-TW" altLang="en-US" sz="3200" dirty="0" smtClean="0">
                <a:solidFill>
                  <a:schemeClr val="accent6">
                    <a:lumMod val="75000"/>
                  </a:schemeClr>
                </a:solidFill>
                <a:latin typeface="微軟正黑體" pitchFamily="34" charset="-120"/>
                <a:ea typeface="微軟正黑體" pitchFamily="34" charset="-120"/>
              </a:rPr>
              <a:t>我要如何設計呢？</a:t>
            </a:r>
            <a:endParaRPr lang="en-US" altLang="zh-TW" sz="3200" dirty="0" smtClean="0">
              <a:solidFill>
                <a:schemeClr val="accent6">
                  <a:lumMod val="75000"/>
                </a:schemeClr>
              </a:solidFill>
              <a:latin typeface="微軟正黑體" pitchFamily="34" charset="-120"/>
              <a:ea typeface="微軟正黑體" pitchFamily="34" charset="-120"/>
            </a:endParaRPr>
          </a:p>
        </p:txBody>
      </p:sp>
      <p:sp>
        <p:nvSpPr>
          <p:cNvPr id="30" name="橢圓 29"/>
          <p:cNvSpPr/>
          <p:nvPr/>
        </p:nvSpPr>
        <p:spPr>
          <a:xfrm flipH="1">
            <a:off x="357158" y="214290"/>
            <a:ext cx="285752" cy="35719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a:p>
        </p:txBody>
      </p:sp>
    </p:spTree>
  </p:cSld>
  <p:clrMapOvr>
    <a:masterClrMapping/>
  </p:clrMapOvr>
  <p:transition>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642910" y="357166"/>
            <a:ext cx="2571768" cy="5429288"/>
            <a:chOff x="785786" y="1785926"/>
            <a:chExt cx="1928827" cy="4214842"/>
          </a:xfrm>
        </p:grpSpPr>
        <p:sp>
          <p:nvSpPr>
            <p:cNvPr id="2" name="圓角矩形 1"/>
            <p:cNvSpPr/>
            <p:nvPr/>
          </p:nvSpPr>
          <p:spPr>
            <a:xfrm>
              <a:off x="785786" y="1785926"/>
              <a:ext cx="1928826" cy="421484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TW" altLang="en-US" dirty="0"/>
            </a:p>
          </p:txBody>
        </p:sp>
        <p:pic>
          <p:nvPicPr>
            <p:cNvPr id="3" name="圖片 2" descr="IMG_0384.JPG"/>
            <p:cNvPicPr>
              <a:picLocks noChangeAspect="1"/>
            </p:cNvPicPr>
            <p:nvPr/>
          </p:nvPicPr>
          <p:blipFill>
            <a:blip r:embed="rId2" cstate="print"/>
            <a:stretch>
              <a:fillRect/>
            </a:stretch>
          </p:blipFill>
          <p:spPr>
            <a:xfrm rot="5400000">
              <a:off x="464316" y="2750338"/>
              <a:ext cx="2571767" cy="1928827"/>
            </a:xfrm>
            <a:prstGeom prst="rect">
              <a:avLst/>
            </a:prstGeom>
          </p:spPr>
        </p:pic>
        <p:sp>
          <p:nvSpPr>
            <p:cNvPr id="4" name="文字方塊 3"/>
            <p:cNvSpPr txBox="1"/>
            <p:nvPr/>
          </p:nvSpPr>
          <p:spPr>
            <a:xfrm>
              <a:off x="1160836" y="5279808"/>
              <a:ext cx="1178728" cy="358398"/>
            </a:xfrm>
            <a:prstGeom prst="rect">
              <a:avLst/>
            </a:prstGeom>
            <a:noFill/>
          </p:spPr>
          <p:txBody>
            <a:bodyPr wrap="square" rtlCol="0">
              <a:spAutoFit/>
            </a:bodyPr>
            <a:lstStyle/>
            <a:p>
              <a:r>
                <a:rPr lang="zh-TW" altLang="en-US" sz="2400" dirty="0" smtClean="0">
                  <a:solidFill>
                    <a:schemeClr val="accent6">
                      <a:lumMod val="50000"/>
                    </a:schemeClr>
                  </a:solidFill>
                  <a:latin typeface="微軟正黑體" pitchFamily="34" charset="-120"/>
                  <a:ea typeface="微軟正黑體" pitchFamily="34" charset="-120"/>
                </a:rPr>
                <a:t>象徵機能</a:t>
              </a:r>
              <a:endParaRPr lang="zh-TW" altLang="en-US" sz="2400" dirty="0">
                <a:solidFill>
                  <a:schemeClr val="accent6">
                    <a:lumMod val="50000"/>
                  </a:schemeClr>
                </a:solidFill>
                <a:latin typeface="微軟正黑體" pitchFamily="34" charset="-120"/>
                <a:ea typeface="微軟正黑體" pitchFamily="34" charset="-120"/>
              </a:endParaRPr>
            </a:p>
          </p:txBody>
        </p:sp>
      </p:grpSp>
      <p:sp>
        <p:nvSpPr>
          <p:cNvPr id="6" name="文字方塊 5"/>
          <p:cNvSpPr txBox="1"/>
          <p:nvPr/>
        </p:nvSpPr>
        <p:spPr>
          <a:xfrm>
            <a:off x="3571868" y="285728"/>
            <a:ext cx="4714908" cy="2677656"/>
          </a:xfrm>
          <a:prstGeom prst="rect">
            <a:avLst/>
          </a:prstGeom>
          <a:noFill/>
        </p:spPr>
        <p:txBody>
          <a:bodyPr wrap="square" rtlCol="0">
            <a:spAutoFit/>
          </a:bodyPr>
          <a:lstStyle/>
          <a:p>
            <a:r>
              <a:rPr lang="zh-TW" altLang="en-US" sz="2800" dirty="0" smtClean="0">
                <a:solidFill>
                  <a:srgbClr val="FF0066"/>
                </a:solidFill>
                <a:latin typeface="微軟正黑體" pitchFamily="34" charset="-120"/>
                <a:ea typeface="微軟正黑體" pitchFamily="34" charset="-120"/>
              </a:rPr>
              <a:t>什麼是象徵機能？</a:t>
            </a:r>
            <a:endParaRPr lang="en-US" altLang="zh-TW" sz="2800" dirty="0" smtClean="0">
              <a:solidFill>
                <a:srgbClr val="FF0066"/>
              </a:solidFill>
              <a:latin typeface="微軟正黑體" pitchFamily="34" charset="-120"/>
              <a:ea typeface="微軟正黑體" pitchFamily="34" charset="-120"/>
            </a:endParaRPr>
          </a:p>
          <a:p>
            <a:r>
              <a:rPr lang="en-US" altLang="zh-TW" sz="2800" dirty="0" smtClean="0">
                <a:solidFill>
                  <a:srgbClr val="FF0066"/>
                </a:solidFill>
                <a:latin typeface="微軟正黑體" pitchFamily="34" charset="-120"/>
                <a:ea typeface="微軟正黑體" pitchFamily="34" charset="-120"/>
              </a:rPr>
              <a:t>   </a:t>
            </a:r>
            <a:r>
              <a:rPr lang="en-US" altLang="zh-TW" sz="2800" dirty="0" smtClean="0">
                <a:solidFill>
                  <a:srgbClr val="FF3399"/>
                </a:solidFill>
                <a:latin typeface="微軟正黑體" pitchFamily="34" charset="-120"/>
                <a:ea typeface="微軟正黑體" pitchFamily="34" charset="-120"/>
              </a:rPr>
              <a:t>     </a:t>
            </a:r>
            <a:r>
              <a:rPr lang="zh-TW" altLang="en-US" sz="2800" dirty="0" smtClean="0">
                <a:solidFill>
                  <a:srgbClr val="FF3399"/>
                </a:solidFill>
                <a:latin typeface="微軟正黑體" pitchFamily="34" charset="-120"/>
                <a:ea typeface="微軟正黑體" pitchFamily="34" charset="-120"/>
              </a:rPr>
              <a:t>象徵機能亦指具象徵性的物品。例如：</a:t>
            </a:r>
            <a:r>
              <a:rPr lang="en-US" altLang="zh-TW" sz="2800" dirty="0" smtClean="0">
                <a:solidFill>
                  <a:srgbClr val="FF3399"/>
                </a:solidFill>
                <a:latin typeface="微軟正黑體" pitchFamily="34" charset="-120"/>
                <a:ea typeface="微軟正黑體" pitchFamily="34" charset="-120"/>
              </a:rPr>
              <a:t>HELLO KITTEY</a:t>
            </a:r>
            <a:r>
              <a:rPr lang="zh-TW" altLang="en-US" sz="2800" dirty="0" smtClean="0">
                <a:solidFill>
                  <a:srgbClr val="FF3399"/>
                </a:solidFill>
                <a:latin typeface="微軟正黑體" pitchFamily="34" charset="-120"/>
                <a:ea typeface="微軟正黑體" pitchFamily="34" charset="-120"/>
              </a:rPr>
              <a:t>公仔、麥當勞的標誌、</a:t>
            </a:r>
            <a:r>
              <a:rPr lang="en-US" altLang="zh-TW" sz="2800" dirty="0" smtClean="0">
                <a:solidFill>
                  <a:srgbClr val="FF3399"/>
                </a:solidFill>
                <a:latin typeface="微軟正黑體" pitchFamily="34" charset="-120"/>
                <a:ea typeface="微軟正黑體" pitchFamily="34" charset="-120"/>
              </a:rPr>
              <a:t>7-11</a:t>
            </a:r>
            <a:r>
              <a:rPr lang="zh-TW" altLang="en-US" sz="2800" dirty="0" smtClean="0">
                <a:solidFill>
                  <a:srgbClr val="FF3399"/>
                </a:solidFill>
                <a:latin typeface="微軟正黑體" pitchFamily="34" charset="-120"/>
                <a:ea typeface="微軟正黑體" pitchFamily="34" charset="-120"/>
              </a:rPr>
              <a:t>的</a:t>
            </a:r>
            <a:r>
              <a:rPr lang="en-US" altLang="zh-TW" sz="2800" dirty="0" smtClean="0">
                <a:solidFill>
                  <a:srgbClr val="FF3399"/>
                </a:solidFill>
                <a:latin typeface="微軟正黑體" pitchFamily="34" charset="-120"/>
                <a:ea typeface="微軟正黑體" pitchFamily="34" charset="-120"/>
              </a:rPr>
              <a:t>OPEN</a:t>
            </a:r>
            <a:r>
              <a:rPr lang="zh-TW" altLang="en-US" sz="2800" dirty="0" smtClean="0">
                <a:solidFill>
                  <a:srgbClr val="FF3399"/>
                </a:solidFill>
                <a:latin typeface="微軟正黑體" pitchFamily="34" charset="-120"/>
                <a:ea typeface="微軟正黑體" pitchFamily="34" charset="-120"/>
              </a:rPr>
              <a:t>將娃娃等。都算是「象徵機能」。</a:t>
            </a:r>
            <a:endParaRPr lang="zh-TW" altLang="en-US" sz="2800" dirty="0">
              <a:solidFill>
                <a:srgbClr val="FF3399"/>
              </a:solidFill>
              <a:latin typeface="微軟正黑體" pitchFamily="34" charset="-120"/>
              <a:ea typeface="微軟正黑體" pitchFamily="34" charset="-120"/>
            </a:endParaRPr>
          </a:p>
        </p:txBody>
      </p:sp>
      <p:pic>
        <p:nvPicPr>
          <p:cNvPr id="7" name="圖片 6" descr="IMG_0393.JPG"/>
          <p:cNvPicPr>
            <a:picLocks noChangeAspect="1"/>
          </p:cNvPicPr>
          <p:nvPr/>
        </p:nvPicPr>
        <p:blipFill>
          <a:blip r:embed="rId3" cstate="print"/>
          <a:stretch>
            <a:fillRect/>
          </a:stretch>
        </p:blipFill>
        <p:spPr>
          <a:xfrm rot="5400000">
            <a:off x="3179955" y="3535161"/>
            <a:ext cx="3135306" cy="2351480"/>
          </a:xfrm>
          <a:prstGeom prst="rect">
            <a:avLst/>
          </a:prstGeom>
          <a:ln>
            <a:noFill/>
          </a:ln>
          <a:effectLst>
            <a:softEdge rad="112500"/>
          </a:effectLst>
        </p:spPr>
      </p:pic>
      <p:pic>
        <p:nvPicPr>
          <p:cNvPr id="8" name="圖片 7" descr="IMG_0002.JPG"/>
          <p:cNvPicPr>
            <a:picLocks noChangeAspect="1"/>
          </p:cNvPicPr>
          <p:nvPr/>
        </p:nvPicPr>
        <p:blipFill>
          <a:blip r:embed="rId4" cstate="print"/>
          <a:stretch>
            <a:fillRect/>
          </a:stretch>
        </p:blipFill>
        <p:spPr>
          <a:xfrm>
            <a:off x="6000760" y="3143248"/>
            <a:ext cx="2928958" cy="2196719"/>
          </a:xfrm>
          <a:prstGeom prst="rect">
            <a:avLst/>
          </a:prstGeom>
          <a:ln>
            <a:noFill/>
          </a:ln>
          <a:effectLst>
            <a:softEdge rad="112500"/>
          </a:effectLst>
        </p:spPr>
      </p:pic>
      <p:sp>
        <p:nvSpPr>
          <p:cNvPr id="9" name="文字方塊 8"/>
          <p:cNvSpPr txBox="1"/>
          <p:nvPr/>
        </p:nvSpPr>
        <p:spPr>
          <a:xfrm>
            <a:off x="6072198" y="5380672"/>
            <a:ext cx="2643206" cy="1477328"/>
          </a:xfrm>
          <a:prstGeom prst="rect">
            <a:avLst/>
          </a:prstGeom>
          <a:noFill/>
        </p:spPr>
        <p:txBody>
          <a:bodyPr wrap="square" rtlCol="0">
            <a:spAutoFit/>
          </a:bodyPr>
          <a:lstStyle/>
          <a:p>
            <a:r>
              <a:rPr lang="zh-TW" altLang="en-US" dirty="0" smtClean="0">
                <a:solidFill>
                  <a:srgbClr val="FF3399"/>
                </a:solidFill>
                <a:latin typeface="微軟正黑體" pitchFamily="34" charset="-120"/>
                <a:ea typeface="微軟正黑體" pitchFamily="34" charset="-120"/>
              </a:rPr>
              <a:t>（圖一、圖二）田村映二故事館中的主題人物及（圖三）慶修院的象徵符號都算「象徵性機能」。</a:t>
            </a:r>
            <a:endParaRPr lang="zh-TW" altLang="en-US" dirty="0">
              <a:solidFill>
                <a:srgbClr val="FF3399"/>
              </a:solidFill>
              <a:latin typeface="微軟正黑體" pitchFamily="34" charset="-120"/>
              <a:ea typeface="微軟正黑體" pitchFamily="34" charset="-120"/>
            </a:endParaRPr>
          </a:p>
        </p:txBody>
      </p:sp>
      <p:sp>
        <p:nvSpPr>
          <p:cNvPr id="10" name="文字方塊 9"/>
          <p:cNvSpPr txBox="1"/>
          <p:nvPr/>
        </p:nvSpPr>
        <p:spPr>
          <a:xfrm>
            <a:off x="1357290" y="785794"/>
            <a:ext cx="1143008" cy="369332"/>
          </a:xfrm>
          <a:prstGeom prst="rect">
            <a:avLst/>
          </a:prstGeom>
          <a:noFill/>
        </p:spPr>
        <p:txBody>
          <a:bodyPr wrap="square" rtlCol="0">
            <a:spAutoFit/>
          </a:bodyPr>
          <a:lstStyle/>
          <a:p>
            <a:r>
              <a:rPr lang="zh-TW" altLang="en-US" dirty="0" smtClean="0">
                <a:solidFill>
                  <a:schemeClr val="accent2">
                    <a:lumMod val="50000"/>
                  </a:schemeClr>
                </a:solidFill>
                <a:latin typeface="微軟正黑體" pitchFamily="34" charset="-120"/>
                <a:ea typeface="微軟正黑體" pitchFamily="34" charset="-120"/>
              </a:rPr>
              <a:t>（圖一）</a:t>
            </a:r>
            <a:endParaRPr lang="zh-TW" altLang="en-US" dirty="0">
              <a:solidFill>
                <a:schemeClr val="accent2">
                  <a:lumMod val="50000"/>
                </a:schemeClr>
              </a:solidFill>
              <a:latin typeface="微軟正黑體" pitchFamily="34" charset="-120"/>
              <a:ea typeface="微軟正黑體" pitchFamily="34" charset="-120"/>
            </a:endParaRPr>
          </a:p>
        </p:txBody>
      </p:sp>
      <p:sp>
        <p:nvSpPr>
          <p:cNvPr id="11" name="文字方塊 10"/>
          <p:cNvSpPr txBox="1"/>
          <p:nvPr/>
        </p:nvSpPr>
        <p:spPr>
          <a:xfrm>
            <a:off x="4214810" y="6286520"/>
            <a:ext cx="1000132" cy="369332"/>
          </a:xfrm>
          <a:prstGeom prst="rect">
            <a:avLst/>
          </a:prstGeom>
          <a:noFill/>
        </p:spPr>
        <p:txBody>
          <a:bodyPr wrap="square" rtlCol="0">
            <a:spAutoFit/>
          </a:bodyPr>
          <a:lstStyle/>
          <a:p>
            <a:r>
              <a:rPr lang="zh-TW" altLang="en-US" dirty="0" smtClean="0">
                <a:solidFill>
                  <a:schemeClr val="accent2">
                    <a:lumMod val="50000"/>
                  </a:schemeClr>
                </a:solidFill>
                <a:latin typeface="微軟正黑體" pitchFamily="34" charset="-120"/>
                <a:ea typeface="微軟正黑體" pitchFamily="34" charset="-120"/>
              </a:rPr>
              <a:t>（圖二）</a:t>
            </a:r>
            <a:endParaRPr lang="zh-TW" altLang="en-US" dirty="0">
              <a:solidFill>
                <a:schemeClr val="accent2">
                  <a:lumMod val="50000"/>
                </a:schemeClr>
              </a:solidFill>
              <a:latin typeface="微軟正黑體" pitchFamily="34" charset="-120"/>
              <a:ea typeface="微軟正黑體" pitchFamily="34" charset="-120"/>
            </a:endParaRPr>
          </a:p>
        </p:txBody>
      </p:sp>
      <p:sp>
        <p:nvSpPr>
          <p:cNvPr id="12" name="文字方塊 11"/>
          <p:cNvSpPr txBox="1"/>
          <p:nvPr/>
        </p:nvSpPr>
        <p:spPr>
          <a:xfrm>
            <a:off x="7715272" y="2714620"/>
            <a:ext cx="1143008" cy="369332"/>
          </a:xfrm>
          <a:prstGeom prst="rect">
            <a:avLst/>
          </a:prstGeom>
          <a:noFill/>
        </p:spPr>
        <p:txBody>
          <a:bodyPr wrap="square" rtlCol="0">
            <a:spAutoFit/>
          </a:bodyPr>
          <a:lstStyle/>
          <a:p>
            <a:r>
              <a:rPr lang="zh-TW" altLang="en-US" dirty="0" smtClean="0">
                <a:solidFill>
                  <a:schemeClr val="accent2">
                    <a:lumMod val="50000"/>
                  </a:schemeClr>
                </a:solidFill>
                <a:latin typeface="微軟正黑體" pitchFamily="34" charset="-120"/>
                <a:ea typeface="微軟正黑體" pitchFamily="34" charset="-120"/>
              </a:rPr>
              <a:t>（圖三）</a:t>
            </a:r>
            <a:endParaRPr lang="zh-TW" altLang="en-US" dirty="0">
              <a:solidFill>
                <a:schemeClr val="accent2">
                  <a:lumMod val="50000"/>
                </a:schemeClr>
              </a:solidFill>
              <a:latin typeface="微軟正黑體" pitchFamily="34" charset="-120"/>
              <a:ea typeface="微軟正黑體" pitchFamily="34" charset="-120"/>
            </a:endParaRPr>
          </a:p>
        </p:txBody>
      </p:sp>
    </p:spTree>
  </p:cSld>
  <p:clrMapOvr>
    <a:masterClrMapping/>
  </p:clrMapOvr>
  <p:transition>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714349" y="357166"/>
            <a:ext cx="2714646" cy="5429288"/>
            <a:chOff x="6286511" y="1785926"/>
            <a:chExt cx="1928827" cy="4214842"/>
          </a:xfrm>
        </p:grpSpPr>
        <p:sp>
          <p:nvSpPr>
            <p:cNvPr id="2" name="圓角矩形 1"/>
            <p:cNvSpPr/>
            <p:nvPr/>
          </p:nvSpPr>
          <p:spPr>
            <a:xfrm>
              <a:off x="6286511" y="1785926"/>
              <a:ext cx="1928826" cy="421484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p>
          </p:txBody>
        </p:sp>
        <p:pic>
          <p:nvPicPr>
            <p:cNvPr id="3" name="圖片 2" descr="DSC_1285.JPG"/>
            <p:cNvPicPr>
              <a:picLocks noChangeAspect="1"/>
            </p:cNvPicPr>
            <p:nvPr/>
          </p:nvPicPr>
          <p:blipFill>
            <a:blip r:embed="rId2" cstate="print"/>
            <a:stretch>
              <a:fillRect/>
            </a:stretch>
          </p:blipFill>
          <p:spPr>
            <a:xfrm rot="5400000">
              <a:off x="5900048" y="2672456"/>
              <a:ext cx="2701754" cy="1928826"/>
            </a:xfrm>
            <a:prstGeom prst="rect">
              <a:avLst/>
            </a:prstGeom>
          </p:spPr>
        </p:pic>
        <p:sp>
          <p:nvSpPr>
            <p:cNvPr id="4" name="文字方塊 3"/>
            <p:cNvSpPr txBox="1"/>
            <p:nvPr/>
          </p:nvSpPr>
          <p:spPr>
            <a:xfrm>
              <a:off x="6743337" y="5279808"/>
              <a:ext cx="1015171" cy="358398"/>
            </a:xfrm>
            <a:prstGeom prst="rect">
              <a:avLst/>
            </a:prstGeom>
            <a:noFill/>
          </p:spPr>
          <p:txBody>
            <a:bodyPr wrap="square" rtlCol="0">
              <a:spAutoFit/>
            </a:bodyPr>
            <a:lstStyle/>
            <a:p>
              <a:r>
                <a:rPr lang="zh-TW" altLang="en-US" sz="2400" dirty="0" smtClean="0">
                  <a:solidFill>
                    <a:srgbClr val="FF99CC"/>
                  </a:solidFill>
                  <a:latin typeface="微軟正黑體" pitchFamily="34" charset="-120"/>
                  <a:ea typeface="微軟正黑體" pitchFamily="34" charset="-120"/>
                </a:rPr>
                <a:t>實用機能</a:t>
              </a:r>
              <a:endParaRPr lang="zh-TW" altLang="en-US" sz="2400" dirty="0">
                <a:solidFill>
                  <a:srgbClr val="FF99CC"/>
                </a:solidFill>
                <a:latin typeface="微軟正黑體" pitchFamily="34" charset="-120"/>
                <a:ea typeface="微軟正黑體" pitchFamily="34" charset="-120"/>
              </a:endParaRPr>
            </a:p>
          </p:txBody>
        </p:sp>
      </p:grpSp>
      <p:sp>
        <p:nvSpPr>
          <p:cNvPr id="6" name="文字方塊 5"/>
          <p:cNvSpPr txBox="1"/>
          <p:nvPr/>
        </p:nvSpPr>
        <p:spPr>
          <a:xfrm>
            <a:off x="3714744" y="428604"/>
            <a:ext cx="5214974" cy="1815882"/>
          </a:xfrm>
          <a:prstGeom prst="rect">
            <a:avLst/>
          </a:prstGeom>
          <a:noFill/>
        </p:spPr>
        <p:txBody>
          <a:bodyPr wrap="square" rtlCol="0">
            <a:spAutoFit/>
          </a:bodyPr>
          <a:lstStyle/>
          <a:p>
            <a:r>
              <a:rPr lang="zh-TW" altLang="en-US" sz="2800" dirty="0" smtClean="0">
                <a:solidFill>
                  <a:srgbClr val="FF0066"/>
                </a:solidFill>
                <a:latin typeface="微軟正黑體" pitchFamily="34" charset="-120"/>
                <a:ea typeface="微軟正黑體" pitchFamily="34" charset="-120"/>
              </a:rPr>
              <a:t>實用機能</a:t>
            </a:r>
            <a:endParaRPr lang="en-US" altLang="zh-TW" sz="2800" dirty="0" smtClean="0">
              <a:solidFill>
                <a:srgbClr val="FF0066"/>
              </a:solidFill>
              <a:latin typeface="微軟正黑體" pitchFamily="34" charset="-120"/>
              <a:ea typeface="微軟正黑體" pitchFamily="34" charset="-120"/>
            </a:endParaRPr>
          </a:p>
          <a:p>
            <a:r>
              <a:rPr lang="zh-TW" altLang="en-US" sz="2800" dirty="0" smtClean="0">
                <a:solidFill>
                  <a:srgbClr val="FF3399"/>
                </a:solidFill>
                <a:latin typeface="微軟正黑體" pitchFamily="34" charset="-120"/>
                <a:ea typeface="微軟正黑體" pitchFamily="34" charset="-120"/>
              </a:rPr>
              <a:t>        「實用機能」就是以人體工學作為基底，作出實用的產品。此機能大多用在家具或文具上。</a:t>
            </a:r>
            <a:endParaRPr lang="zh-TW" altLang="en-US" sz="2800" dirty="0">
              <a:solidFill>
                <a:srgbClr val="FF3399"/>
              </a:solidFill>
              <a:latin typeface="微軟正黑體" pitchFamily="34" charset="-120"/>
              <a:ea typeface="微軟正黑體" pitchFamily="34" charset="-120"/>
            </a:endParaRPr>
          </a:p>
        </p:txBody>
      </p:sp>
      <p:pic>
        <p:nvPicPr>
          <p:cNvPr id="7" name="圖片 6" descr="DSC_0668.JPG"/>
          <p:cNvPicPr>
            <a:picLocks noChangeAspect="1"/>
          </p:cNvPicPr>
          <p:nvPr/>
        </p:nvPicPr>
        <p:blipFill>
          <a:blip r:embed="rId3" cstate="print"/>
          <a:stretch>
            <a:fillRect/>
          </a:stretch>
        </p:blipFill>
        <p:spPr>
          <a:xfrm>
            <a:off x="3500430" y="4657592"/>
            <a:ext cx="3287030" cy="2200408"/>
          </a:xfrm>
          <a:prstGeom prst="rect">
            <a:avLst/>
          </a:prstGeom>
          <a:ln>
            <a:noFill/>
          </a:ln>
          <a:effectLst>
            <a:softEdge rad="112500"/>
          </a:effectLst>
        </p:spPr>
      </p:pic>
      <p:pic>
        <p:nvPicPr>
          <p:cNvPr id="8" name="圖片 7" descr="DSC_1011.JPG"/>
          <p:cNvPicPr>
            <a:picLocks noChangeAspect="1"/>
          </p:cNvPicPr>
          <p:nvPr/>
        </p:nvPicPr>
        <p:blipFill>
          <a:blip r:embed="rId4" cstate="print"/>
          <a:stretch>
            <a:fillRect/>
          </a:stretch>
        </p:blipFill>
        <p:spPr>
          <a:xfrm>
            <a:off x="3571868" y="2166141"/>
            <a:ext cx="3429024" cy="2295463"/>
          </a:xfrm>
          <a:prstGeom prst="rect">
            <a:avLst/>
          </a:prstGeom>
          <a:ln>
            <a:noFill/>
          </a:ln>
          <a:effectLst>
            <a:softEdge rad="112500"/>
          </a:effectLst>
        </p:spPr>
      </p:pic>
      <p:cxnSp>
        <p:nvCxnSpPr>
          <p:cNvPr id="10" name="直線單箭頭接點 9"/>
          <p:cNvCxnSpPr/>
          <p:nvPr/>
        </p:nvCxnSpPr>
        <p:spPr>
          <a:xfrm flipV="1">
            <a:off x="4786314" y="4143380"/>
            <a:ext cx="500066" cy="21431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2" name="直線單箭頭接點 11"/>
          <p:cNvCxnSpPr/>
          <p:nvPr/>
        </p:nvCxnSpPr>
        <p:spPr>
          <a:xfrm flipV="1">
            <a:off x="3428992" y="6000768"/>
            <a:ext cx="857256" cy="42862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3" name="文字方塊 12"/>
          <p:cNvSpPr txBox="1"/>
          <p:nvPr/>
        </p:nvSpPr>
        <p:spPr>
          <a:xfrm>
            <a:off x="7143768" y="2571744"/>
            <a:ext cx="1643074" cy="3785652"/>
          </a:xfrm>
          <a:prstGeom prst="rect">
            <a:avLst/>
          </a:prstGeom>
          <a:noFill/>
        </p:spPr>
        <p:txBody>
          <a:bodyPr wrap="square" rtlCol="0">
            <a:spAutoFit/>
          </a:bodyPr>
          <a:lstStyle/>
          <a:p>
            <a:r>
              <a:rPr lang="zh-TW" altLang="en-US" sz="2000" dirty="0" smtClean="0">
                <a:solidFill>
                  <a:srgbClr val="FF3399"/>
                </a:solidFill>
                <a:latin typeface="微軟正黑體" pitchFamily="34" charset="-120"/>
                <a:ea typeface="微軟正黑體" pitchFamily="34" charset="-120"/>
              </a:rPr>
              <a:t>（圖一）我們冬天所穿的羽毛外套、（圖二）跑步的慢跑鞋和（圖三）電影院的椅子都經過人體工學設計，因此這些都算「實用機能」喔！</a:t>
            </a:r>
            <a:endParaRPr lang="zh-TW" altLang="en-US" sz="2000" dirty="0">
              <a:solidFill>
                <a:srgbClr val="FF3399"/>
              </a:solidFill>
              <a:latin typeface="微軟正黑體" pitchFamily="34" charset="-120"/>
              <a:ea typeface="微軟正黑體" pitchFamily="34" charset="-120"/>
            </a:endParaRPr>
          </a:p>
        </p:txBody>
      </p:sp>
      <p:sp>
        <p:nvSpPr>
          <p:cNvPr id="14" name="矩形 13"/>
          <p:cNvSpPr/>
          <p:nvPr/>
        </p:nvSpPr>
        <p:spPr>
          <a:xfrm rot="5400000">
            <a:off x="6858016" y="2643182"/>
            <a:ext cx="415498" cy="369332"/>
          </a:xfrm>
          <a:prstGeom prst="rect">
            <a:avLst/>
          </a:prstGeom>
        </p:spPr>
        <p:txBody>
          <a:bodyPr wrap="none">
            <a:spAutoFit/>
          </a:bodyPr>
          <a:lstStyle/>
          <a:p>
            <a:r>
              <a:rPr lang="zh-TW" altLang="en-US" dirty="0" smtClean="0"/>
              <a:t>▼</a:t>
            </a:r>
            <a:endParaRPr lang="zh-TW"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571472" y="357166"/>
            <a:ext cx="2643206" cy="5572164"/>
            <a:chOff x="3428992" y="1785926"/>
            <a:chExt cx="1928826" cy="4214842"/>
          </a:xfrm>
        </p:grpSpPr>
        <p:sp>
          <p:nvSpPr>
            <p:cNvPr id="2" name="圓角矩形 1"/>
            <p:cNvSpPr/>
            <p:nvPr/>
          </p:nvSpPr>
          <p:spPr>
            <a:xfrm>
              <a:off x="3428992" y="1785926"/>
              <a:ext cx="1928826" cy="421484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3" name="文字方塊 2"/>
            <p:cNvSpPr txBox="1"/>
            <p:nvPr/>
          </p:nvSpPr>
          <p:spPr>
            <a:xfrm>
              <a:off x="3846035" y="5298294"/>
              <a:ext cx="1069639" cy="349208"/>
            </a:xfrm>
            <a:prstGeom prst="rect">
              <a:avLst/>
            </a:prstGeom>
            <a:noFill/>
          </p:spPr>
          <p:txBody>
            <a:bodyPr wrap="square" rtlCol="0">
              <a:spAutoFit/>
            </a:bodyPr>
            <a:lstStyle/>
            <a:p>
              <a:r>
                <a:rPr lang="zh-TW" altLang="en-US" sz="2400" dirty="0" smtClean="0">
                  <a:solidFill>
                    <a:srgbClr val="00FF99"/>
                  </a:solidFill>
                  <a:latin typeface="微軟正黑體" pitchFamily="34" charset="-120"/>
                  <a:ea typeface="微軟正黑體" pitchFamily="34" charset="-120"/>
                </a:rPr>
                <a:t>美感機能</a:t>
              </a:r>
              <a:endParaRPr lang="zh-TW" altLang="en-US" sz="2400" dirty="0">
                <a:solidFill>
                  <a:srgbClr val="00FF99"/>
                </a:solidFill>
                <a:latin typeface="微軟正黑體" pitchFamily="34" charset="-120"/>
                <a:ea typeface="微軟正黑體" pitchFamily="34" charset="-120"/>
              </a:endParaRPr>
            </a:p>
          </p:txBody>
        </p:sp>
        <p:pic>
          <p:nvPicPr>
            <p:cNvPr id="4" name="圖片 3" descr="IMG_0293.JPG"/>
            <p:cNvPicPr>
              <a:picLocks noChangeAspect="1"/>
            </p:cNvPicPr>
            <p:nvPr/>
          </p:nvPicPr>
          <p:blipFill>
            <a:blip r:embed="rId2" cstate="print"/>
            <a:srcRect l="22277" t="8911" r="17574" b="16831"/>
            <a:stretch>
              <a:fillRect/>
            </a:stretch>
          </p:blipFill>
          <p:spPr>
            <a:xfrm>
              <a:off x="3428992" y="2428868"/>
              <a:ext cx="1928826" cy="2571768"/>
            </a:xfrm>
            <a:prstGeom prst="rect">
              <a:avLst/>
            </a:prstGeom>
          </p:spPr>
        </p:pic>
      </p:grpSp>
      <p:sp>
        <p:nvSpPr>
          <p:cNvPr id="6" name="文字方塊 5"/>
          <p:cNvSpPr txBox="1"/>
          <p:nvPr/>
        </p:nvSpPr>
        <p:spPr>
          <a:xfrm>
            <a:off x="3714744" y="428604"/>
            <a:ext cx="4786346" cy="2677656"/>
          </a:xfrm>
          <a:prstGeom prst="rect">
            <a:avLst/>
          </a:prstGeom>
          <a:noFill/>
        </p:spPr>
        <p:txBody>
          <a:bodyPr wrap="square" rtlCol="0">
            <a:spAutoFit/>
          </a:bodyPr>
          <a:lstStyle/>
          <a:p>
            <a:r>
              <a:rPr lang="zh-TW" altLang="en-US" sz="2800" dirty="0" smtClean="0">
                <a:solidFill>
                  <a:srgbClr val="FF0066"/>
                </a:solidFill>
                <a:latin typeface="微軟正黑體" pitchFamily="34" charset="-120"/>
                <a:ea typeface="微軟正黑體" pitchFamily="34" charset="-120"/>
              </a:rPr>
              <a:t>美感機能</a:t>
            </a:r>
            <a:endParaRPr lang="en-US" altLang="zh-TW" sz="2800" dirty="0" smtClean="0">
              <a:solidFill>
                <a:srgbClr val="FF0066"/>
              </a:solidFill>
              <a:latin typeface="微軟正黑體" pitchFamily="34" charset="-120"/>
              <a:ea typeface="微軟正黑體" pitchFamily="34" charset="-120"/>
            </a:endParaRPr>
          </a:p>
          <a:p>
            <a:r>
              <a:rPr lang="zh-TW" altLang="en-US" sz="2800" dirty="0" smtClean="0">
                <a:solidFill>
                  <a:srgbClr val="FF3399"/>
                </a:solidFill>
                <a:latin typeface="微軟正黑體" pitchFamily="34" charset="-120"/>
                <a:ea typeface="微軟正黑體" pitchFamily="34" charset="-120"/>
              </a:rPr>
              <a:t>        「美感機能」顧名思義就是著重於美感，但除了美感方面，也要注意一下機能性。要不然到時後可是會吃虧的喔！</a:t>
            </a:r>
            <a:endParaRPr lang="zh-TW" altLang="en-US" sz="2800" dirty="0">
              <a:solidFill>
                <a:srgbClr val="FF3399"/>
              </a:solidFill>
              <a:latin typeface="微軟正黑體" pitchFamily="34" charset="-120"/>
              <a:ea typeface="微軟正黑體" pitchFamily="34" charset="-120"/>
            </a:endParaRPr>
          </a:p>
        </p:txBody>
      </p:sp>
      <p:pic>
        <p:nvPicPr>
          <p:cNvPr id="7" name="圖片 6" descr="IMG_0019.JPG"/>
          <p:cNvPicPr>
            <a:picLocks noChangeAspect="1"/>
          </p:cNvPicPr>
          <p:nvPr/>
        </p:nvPicPr>
        <p:blipFill>
          <a:blip r:embed="rId3" cstate="print"/>
          <a:stretch>
            <a:fillRect/>
          </a:stretch>
        </p:blipFill>
        <p:spPr>
          <a:xfrm>
            <a:off x="3500430" y="3357562"/>
            <a:ext cx="2778116" cy="2083587"/>
          </a:xfrm>
          <a:prstGeom prst="rect">
            <a:avLst/>
          </a:prstGeom>
          <a:ln>
            <a:noFill/>
          </a:ln>
          <a:effectLst>
            <a:softEdge rad="112500"/>
          </a:effectLst>
        </p:spPr>
      </p:pic>
      <p:pic>
        <p:nvPicPr>
          <p:cNvPr id="8" name="圖片 7" descr="IMG_0566.JPG"/>
          <p:cNvPicPr>
            <a:picLocks noChangeAspect="1"/>
          </p:cNvPicPr>
          <p:nvPr/>
        </p:nvPicPr>
        <p:blipFill>
          <a:blip r:embed="rId4" cstate="print"/>
          <a:stretch>
            <a:fillRect/>
          </a:stretch>
        </p:blipFill>
        <p:spPr>
          <a:xfrm rot="5400000">
            <a:off x="6000764" y="3500434"/>
            <a:ext cx="3428992" cy="2571744"/>
          </a:xfrm>
          <a:prstGeom prst="rect">
            <a:avLst/>
          </a:prstGeom>
          <a:ln>
            <a:noFill/>
          </a:ln>
          <a:effectLst>
            <a:softEdge rad="112500"/>
          </a:effectLst>
        </p:spPr>
      </p:pic>
      <p:sp>
        <p:nvSpPr>
          <p:cNvPr id="10" name="文字方塊 9"/>
          <p:cNvSpPr txBox="1"/>
          <p:nvPr/>
        </p:nvSpPr>
        <p:spPr>
          <a:xfrm>
            <a:off x="3714744" y="5380672"/>
            <a:ext cx="2571768" cy="1477328"/>
          </a:xfrm>
          <a:prstGeom prst="rect">
            <a:avLst/>
          </a:prstGeom>
          <a:noFill/>
        </p:spPr>
        <p:txBody>
          <a:bodyPr wrap="square" rtlCol="0">
            <a:spAutoFit/>
          </a:bodyPr>
          <a:lstStyle/>
          <a:p>
            <a:pPr algn="r"/>
            <a:r>
              <a:rPr lang="zh-TW" altLang="en-US" dirty="0" smtClean="0">
                <a:solidFill>
                  <a:srgbClr val="FF3399"/>
                </a:solidFill>
                <a:latin typeface="微軟正黑體" pitchFamily="34" charset="-120"/>
                <a:ea typeface="微軟正黑體" pitchFamily="34" charset="-120"/>
              </a:rPr>
              <a:t>（圖一）翰品酒店的造型小蛋糕、（圖二）手工貓頭鷹存錢筒和（圖三）黃色小鴨造型的花圃都是「美感機能」。</a:t>
            </a:r>
            <a:endParaRPr lang="zh-TW" altLang="en-US" dirty="0">
              <a:solidFill>
                <a:srgbClr val="FF3399"/>
              </a:solidFill>
              <a:latin typeface="微軟正黑體" pitchFamily="34" charset="-120"/>
              <a:ea typeface="微軟正黑體" pitchFamily="34" charset="-120"/>
            </a:endParaRPr>
          </a:p>
        </p:txBody>
      </p:sp>
      <p:sp>
        <p:nvSpPr>
          <p:cNvPr id="11" name="矩形 10"/>
          <p:cNvSpPr/>
          <p:nvPr/>
        </p:nvSpPr>
        <p:spPr>
          <a:xfrm>
            <a:off x="1357290" y="642918"/>
            <a:ext cx="1107996" cy="369332"/>
          </a:xfrm>
          <a:prstGeom prst="rect">
            <a:avLst/>
          </a:prstGeom>
        </p:spPr>
        <p:txBody>
          <a:bodyPr wrap="none">
            <a:spAutoFit/>
          </a:bodyPr>
          <a:lstStyle/>
          <a:p>
            <a:r>
              <a:rPr lang="zh-TW" altLang="en-US" dirty="0" smtClean="0">
                <a:solidFill>
                  <a:srgbClr val="00FF99"/>
                </a:solidFill>
                <a:latin typeface="微軟正黑體" pitchFamily="34" charset="-120"/>
                <a:ea typeface="微軟正黑體" pitchFamily="34" charset="-120"/>
              </a:rPr>
              <a:t>（圖一）</a:t>
            </a:r>
            <a:endParaRPr lang="zh-TW" altLang="en-US" dirty="0">
              <a:solidFill>
                <a:srgbClr val="00FF99"/>
              </a:solidFill>
              <a:latin typeface="微軟正黑體" pitchFamily="34" charset="-120"/>
              <a:ea typeface="微軟正黑體" pitchFamily="34" charset="-120"/>
            </a:endParaRPr>
          </a:p>
        </p:txBody>
      </p:sp>
      <p:sp>
        <p:nvSpPr>
          <p:cNvPr id="12" name="矩形 11"/>
          <p:cNvSpPr/>
          <p:nvPr/>
        </p:nvSpPr>
        <p:spPr>
          <a:xfrm>
            <a:off x="5072066" y="3071810"/>
            <a:ext cx="1107996" cy="369332"/>
          </a:xfrm>
          <a:prstGeom prst="rect">
            <a:avLst/>
          </a:prstGeom>
        </p:spPr>
        <p:txBody>
          <a:bodyPr wrap="none">
            <a:spAutoFit/>
          </a:bodyPr>
          <a:lstStyle/>
          <a:p>
            <a:r>
              <a:rPr lang="zh-TW" altLang="en-US" dirty="0" smtClean="0">
                <a:solidFill>
                  <a:srgbClr val="FF9933"/>
                </a:solidFill>
              </a:rPr>
              <a:t>（圖二）</a:t>
            </a:r>
            <a:endParaRPr lang="zh-TW" altLang="en-US" dirty="0">
              <a:solidFill>
                <a:srgbClr val="FF9933"/>
              </a:solidFill>
            </a:endParaRPr>
          </a:p>
        </p:txBody>
      </p:sp>
      <p:sp>
        <p:nvSpPr>
          <p:cNvPr id="13" name="矩形 12"/>
          <p:cNvSpPr/>
          <p:nvPr/>
        </p:nvSpPr>
        <p:spPr>
          <a:xfrm>
            <a:off x="8072462" y="2714620"/>
            <a:ext cx="1107996" cy="369332"/>
          </a:xfrm>
          <a:prstGeom prst="rect">
            <a:avLst/>
          </a:prstGeom>
        </p:spPr>
        <p:txBody>
          <a:bodyPr wrap="none">
            <a:spAutoFit/>
          </a:bodyPr>
          <a:lstStyle/>
          <a:p>
            <a:r>
              <a:rPr lang="zh-TW" altLang="en-US" dirty="0" smtClean="0">
                <a:solidFill>
                  <a:srgbClr val="FF9933"/>
                </a:solidFill>
                <a:latin typeface="微軟正黑體" pitchFamily="34" charset="-120"/>
                <a:ea typeface="微軟正黑體" pitchFamily="34" charset="-120"/>
              </a:rPr>
              <a:t>（圖三）</a:t>
            </a:r>
            <a:endParaRPr lang="zh-TW" altLang="en-US" dirty="0">
              <a:solidFill>
                <a:srgbClr val="FF9933"/>
              </a:solidFill>
              <a:latin typeface="微軟正黑體" pitchFamily="34" charset="-120"/>
              <a:ea typeface="微軟正黑體" pitchFamily="34" charset="-120"/>
            </a:endParaRPr>
          </a:p>
        </p:txBody>
      </p:sp>
    </p:spTree>
  </p:cSld>
  <p:clrMapOvr>
    <a:masterClrMapping/>
  </p:clrMapOvr>
  <p:transition>
    <p:strips dir="ru"/>
  </p:transition>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729</TotalTime>
  <Words>1670</Words>
  <Application>Microsoft Office PowerPoint</Application>
  <PresentationFormat>如螢幕大小 (4:3)</PresentationFormat>
  <Paragraphs>109</Paragraphs>
  <Slides>28</Slides>
  <Notes>1</Notes>
  <HiddenSlides>0</HiddenSlides>
  <MMClips>1</MMClips>
  <ScaleCrop>false</ScaleCrop>
  <HeadingPairs>
    <vt:vector size="4" baseType="variant">
      <vt:variant>
        <vt:lpstr>佈景主題</vt:lpstr>
      </vt:variant>
      <vt:variant>
        <vt:i4>1</vt:i4>
      </vt:variant>
      <vt:variant>
        <vt:lpstr>投影片標題</vt:lpstr>
      </vt:variant>
      <vt:variant>
        <vt:i4>28</vt:i4>
      </vt:variant>
    </vt:vector>
  </HeadingPairs>
  <TitlesOfParts>
    <vt:vector size="29" baseType="lpstr">
      <vt:lpstr>Office 佈景主題</vt:lpstr>
      <vt:lpstr>投影片 1</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vector>
  </TitlesOfParts>
  <Company>0981112</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WinXP</dc:creator>
  <cp:lastModifiedBy>WinXP</cp:lastModifiedBy>
  <cp:revision>76</cp:revision>
  <dcterms:created xsi:type="dcterms:W3CDTF">2014-08-29T04:51:21Z</dcterms:created>
  <dcterms:modified xsi:type="dcterms:W3CDTF">2014-09-14T13:28:19Z</dcterms:modified>
</cp:coreProperties>
</file>