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81" r:id="rId4"/>
    <p:sldId id="274" r:id="rId5"/>
    <p:sldId id="259" r:id="rId6"/>
    <p:sldId id="261" r:id="rId7"/>
    <p:sldId id="262" r:id="rId8"/>
    <p:sldId id="275" r:id="rId9"/>
    <p:sldId id="270" r:id="rId10"/>
    <p:sldId id="277" r:id="rId11"/>
    <p:sldId id="278" r:id="rId12"/>
    <p:sldId id="279" r:id="rId13"/>
    <p:sldId id="280" r:id="rId14"/>
    <p:sldId id="269" r:id="rId15"/>
    <p:sldId id="283" r:id="rId16"/>
    <p:sldId id="284" r:id="rId17"/>
    <p:sldId id="271" r:id="rId18"/>
    <p:sldId id="285" r:id="rId19"/>
    <p:sldId id="286" r:id="rId20"/>
    <p:sldId id="263" r:id="rId21"/>
    <p:sldId id="287" r:id="rId22"/>
    <p:sldId id="288" r:id="rId23"/>
    <p:sldId id="268" r:id="rId24"/>
    <p:sldId id="289" r:id="rId25"/>
    <p:sldId id="290" r:id="rId26"/>
    <p:sldId id="291" r:id="rId27"/>
    <p:sldId id="292" r:id="rId28"/>
    <p:sldId id="293" r:id="rId2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646"/>
    <a:srgbClr val="F8FAA8"/>
    <a:srgbClr val="FCA6CB"/>
    <a:srgbClr val="FE989D"/>
    <a:srgbClr val="99FFCC"/>
    <a:srgbClr val="A388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10" autoAdjust="0"/>
  </p:normalViewPr>
  <p:slideViewPr>
    <p:cSldViewPr>
      <p:cViewPr varScale="1">
        <p:scale>
          <a:sx n="65" d="100"/>
          <a:sy n="65" d="100"/>
        </p:scale>
        <p:origin x="-6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5AF396C-1DE7-431B-832A-737025674DFC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D1D9859-65C7-411C-AD9D-D60D702B7F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CDCC74-AF60-497A-8CE8-DCF8C45A5A2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D2FB-0242-46AD-A0FF-5774646E1EF0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39C46-F30B-4A5F-B035-58967D6DB7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C0F99-5DA7-4179-9407-1BADE6BC4168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3AC66-7C6B-4DA4-A79F-840B7D8CC1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4F02-AF8F-4211-B844-3836B419561F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7C0B-C985-4E69-8637-18EA1975BA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E7C0-4045-4D17-BEE0-40A8BEBEA7E5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87456-6337-450E-B830-34299312B3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26FA3-8780-4C41-BFE4-83812E6F94C8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9F72-4235-45A9-AFB7-6337BA0B28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839F0-5F69-48DA-8882-9CC4916C02E8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9F71-6021-4BEC-BEF9-4BBF0CDC4E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FA072-A6E2-4AFB-8F97-CE7F3BE79535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6D8E-D850-4814-BA30-C10EC611B1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7376D-400F-4224-9486-2B725697F076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ACE49-9532-4447-A3FB-6DDA4A7792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F83B-339D-4C30-9CD9-59629C741808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570FA-70CA-4CF6-8E8E-6D64BBCD61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AA3B-57FF-4C68-820D-349EC4A182B4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6012-209F-410B-9618-0E54E417D8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23ECF-E650-429F-A40E-3C3AF2FABED1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315A-8E59-46CA-BEB4-0293288BC4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212F755-DB2A-4DBC-9AC4-F7F74ED6BD81}" type="datetimeFigureOut">
              <a:rPr lang="zh-TW" altLang="en-US"/>
              <a:pPr>
                <a:defRPr/>
              </a:pPr>
              <a:t>2011/11/2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1DF0A15-7FFD-45BC-9595-53596E10B2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微軟正黑體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ea typeface="微軟正黑體"/>
          <a:cs typeface="微軟正黑體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矩形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75" y="573088"/>
            <a:ext cx="6594475" cy="1109662"/>
          </a:xfrm>
          <a:prstGeom prst="rect">
            <a:avLst/>
          </a:prstGeom>
          <a:noFill/>
        </p:spPr>
      </p:pic>
      <p:sp>
        <p:nvSpPr>
          <p:cNvPr id="14339" name="文字方塊 8"/>
          <p:cNvSpPr txBox="1">
            <a:spLocks noChangeArrowheads="1"/>
          </p:cNvSpPr>
          <p:nvPr/>
        </p:nvSpPr>
        <p:spPr bwMode="auto">
          <a:xfrm>
            <a:off x="1800225" y="2565400"/>
            <a:ext cx="60483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solidFill>
                  <a:srgbClr val="FF0000"/>
                </a:solidFill>
                <a:latin typeface="Algerian" pitchFamily="82" charset="0"/>
              </a:rPr>
              <a:t>冰</a:t>
            </a:r>
            <a:r>
              <a:rPr kumimoji="0" lang="zh-TW" altLang="en-US" sz="8000">
                <a:latin typeface="Algerian" pitchFamily="82" charset="0"/>
              </a:rPr>
              <a:t> </a:t>
            </a:r>
            <a:r>
              <a:rPr kumimoji="0" lang="zh-TW" altLang="en-US" sz="8000">
                <a:solidFill>
                  <a:srgbClr val="00B050"/>
                </a:solidFill>
                <a:latin typeface="Algerian" pitchFamily="82" charset="0"/>
              </a:rPr>
              <a:t>淇</a:t>
            </a:r>
            <a:r>
              <a:rPr kumimoji="0" lang="zh-TW" altLang="en-US" sz="8000">
                <a:latin typeface="Algerian" pitchFamily="82" charset="0"/>
              </a:rPr>
              <a:t> </a:t>
            </a:r>
            <a:r>
              <a:rPr kumimoji="0" lang="zh-TW" altLang="en-US" sz="8000">
                <a:solidFill>
                  <a:srgbClr val="00B0F0"/>
                </a:solidFill>
                <a:latin typeface="Algerian" pitchFamily="82" charset="0"/>
              </a:rPr>
              <a:t>淋</a:t>
            </a:r>
            <a:r>
              <a:rPr kumimoji="0" lang="zh-TW" altLang="en-US" sz="8000">
                <a:latin typeface="Algerian" pitchFamily="82" charset="0"/>
              </a:rPr>
              <a:t> </a:t>
            </a:r>
            <a:r>
              <a:rPr kumimoji="0" lang="en-US" altLang="zh-TW" sz="8000">
                <a:latin typeface="Algerian" pitchFamily="82" charset="0"/>
              </a:rPr>
              <a:t>DIY</a:t>
            </a:r>
            <a:endParaRPr kumimoji="0" lang="zh-TW" altLang="en-US" sz="8000">
              <a:latin typeface="Algerian" pitchFamily="82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51050" y="5357813"/>
            <a:ext cx="5848350" cy="7699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A3885D"/>
                </a:solidFill>
              </a:rPr>
              <a:t>五年仁班            鍾  安</a:t>
            </a:r>
            <a:endParaRPr kumimoji="0" lang="zh-TW" altLang="en-US" sz="4400" b="1" dirty="0">
              <a:solidFill>
                <a:srgbClr val="A3885D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900" y="-85725"/>
            <a:ext cx="2786063" cy="218916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28367" y="191689"/>
            <a:ext cx="101524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作</a:t>
            </a:r>
            <a:endParaRPr kumimoji="0" lang="en-US" altLang="zh-TW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法</a:t>
            </a:r>
            <a:endParaRPr kumimoji="0" lang="zh-TW" altLang="en-US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3188" y="-103188"/>
            <a:ext cx="2792412" cy="2144713"/>
          </a:xfrm>
          <a:prstGeom prst="rect">
            <a:avLst/>
          </a:prstGeom>
          <a:noFill/>
        </p:spPr>
      </p:pic>
      <p:pic>
        <p:nvPicPr>
          <p:cNvPr id="11" name="圖片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3825" y="-122238"/>
            <a:ext cx="2779713" cy="2189163"/>
          </a:xfrm>
          <a:prstGeom prst="rect">
            <a:avLst/>
          </a:prstGeom>
          <a:noFill/>
        </p:spPr>
      </p:pic>
      <p:pic>
        <p:nvPicPr>
          <p:cNvPr id="12" name="圖片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2575" y="2322513"/>
            <a:ext cx="2871788" cy="2109787"/>
          </a:xfrm>
          <a:prstGeom prst="rect">
            <a:avLst/>
          </a:prstGeom>
          <a:noFill/>
        </p:spPr>
      </p:pic>
      <p:pic>
        <p:nvPicPr>
          <p:cNvPr id="13" name="圖片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6513" y="2305050"/>
            <a:ext cx="3017838" cy="2120900"/>
          </a:xfrm>
          <a:prstGeom prst="rect">
            <a:avLst/>
          </a:prstGeom>
          <a:noFill/>
        </p:spPr>
      </p:pic>
      <p:pic>
        <p:nvPicPr>
          <p:cNvPr id="14" name="圖片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8763" y="4389438"/>
            <a:ext cx="3211512" cy="2597150"/>
          </a:xfrm>
          <a:prstGeom prst="rect">
            <a:avLst/>
          </a:prstGeom>
          <a:noFill/>
        </p:spPr>
      </p:pic>
      <p:pic>
        <p:nvPicPr>
          <p:cNvPr id="15" name="圖片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4388" y="4395788"/>
            <a:ext cx="3365500" cy="2584450"/>
          </a:xfrm>
          <a:prstGeom prst="rect">
            <a:avLst/>
          </a:prstGeom>
          <a:noFill/>
        </p:spPr>
      </p:pic>
      <p:sp>
        <p:nvSpPr>
          <p:cNvPr id="16" name="向左箭號 15"/>
          <p:cNvSpPr/>
          <p:nvPr/>
        </p:nvSpPr>
        <p:spPr>
          <a:xfrm>
            <a:off x="5508625" y="2611438"/>
            <a:ext cx="3240088" cy="1177925"/>
          </a:xfrm>
          <a:prstGeom prst="lef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20925" y="1887538"/>
            <a:ext cx="6354763" cy="38893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564" name="文字方塊 1"/>
          <p:cNvSpPr txBox="1">
            <a:spLocks noChangeArrowheads="1"/>
          </p:cNvSpPr>
          <p:nvPr/>
        </p:nvSpPr>
        <p:spPr bwMode="auto">
          <a:xfrm>
            <a:off x="2320925" y="1825625"/>
            <a:ext cx="628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800">
                <a:solidFill>
                  <a:srgbClr val="FFC000"/>
                </a:solidFill>
                <a:latin typeface="Calibri" pitchFamily="34" charset="0"/>
              </a:rPr>
              <a:t>1.</a:t>
            </a:r>
            <a:r>
              <a:rPr kumimoji="0" lang="zh-TW" altLang="en-US" sz="2800">
                <a:solidFill>
                  <a:srgbClr val="FFC000"/>
                </a:solidFill>
                <a:latin typeface="Calibri" pitchFamily="34" charset="0"/>
              </a:rPr>
              <a:t>蛋   黃    加    砂   糖   攪   打   到   變  白</a:t>
            </a:r>
          </a:p>
        </p:txBody>
      </p:sp>
      <p:sp>
        <p:nvSpPr>
          <p:cNvPr id="23565" name="文字方塊 2"/>
          <p:cNvSpPr txBox="1">
            <a:spLocks noChangeArrowheads="1"/>
          </p:cNvSpPr>
          <p:nvPr/>
        </p:nvSpPr>
        <p:spPr bwMode="auto">
          <a:xfrm>
            <a:off x="5651500" y="2905125"/>
            <a:ext cx="3060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800">
                <a:solidFill>
                  <a:srgbClr val="FFC000"/>
                </a:solidFill>
                <a:latin typeface="Calibri" pitchFamily="34" charset="0"/>
              </a:rPr>
              <a:t>2.</a:t>
            </a:r>
            <a:r>
              <a:rPr kumimoji="0" lang="zh-TW" altLang="en-US" sz="2800">
                <a:solidFill>
                  <a:srgbClr val="FFC000"/>
                </a:solidFill>
                <a:latin typeface="Calibri" pitchFamily="34" charset="0"/>
              </a:rPr>
              <a:t>加入玉米粉拌勻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0" y="5129213"/>
            <a:ext cx="2916238" cy="108108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567" name="文字方塊 16"/>
          <p:cNvSpPr txBox="1">
            <a:spLocks noChangeArrowheads="1"/>
          </p:cNvSpPr>
          <p:nvPr/>
        </p:nvSpPr>
        <p:spPr bwMode="auto">
          <a:xfrm>
            <a:off x="-38100" y="5408613"/>
            <a:ext cx="286226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700">
                <a:solidFill>
                  <a:srgbClr val="FFC000"/>
                </a:solidFill>
                <a:latin typeface="Calibri" pitchFamily="34" charset="0"/>
              </a:rPr>
              <a:t>3.</a:t>
            </a:r>
            <a:r>
              <a:rPr kumimoji="0" lang="zh-TW" altLang="en-US" sz="2700">
                <a:solidFill>
                  <a:srgbClr val="FFC000"/>
                </a:solidFill>
                <a:latin typeface="Calibri" pitchFamily="34" charset="0"/>
              </a:rPr>
              <a:t>加入可可粉拌勻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0"/>
            <a:ext cx="4254500" cy="2212975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6438" y="-6350"/>
            <a:ext cx="4456112" cy="2255838"/>
          </a:xfrm>
          <a:prstGeom prst="rect">
            <a:avLst/>
          </a:prstGeom>
          <a:noFill/>
        </p:spPr>
      </p:pic>
      <p:pic>
        <p:nvPicPr>
          <p:cNvPr id="8" name="圖片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9413" y="2651125"/>
            <a:ext cx="2884487" cy="2006600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163" y="2640013"/>
            <a:ext cx="2871787" cy="2017712"/>
          </a:xfrm>
          <a:prstGeom prst="rect">
            <a:avLst/>
          </a:prstGeom>
          <a:noFill/>
        </p:spPr>
      </p:pic>
      <p:pic>
        <p:nvPicPr>
          <p:cNvPr id="10" name="圖片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5900" y="4572000"/>
            <a:ext cx="3048000" cy="2292350"/>
          </a:xfrm>
          <a:prstGeom prst="rect">
            <a:avLst/>
          </a:prstGeom>
          <a:noFill/>
        </p:spPr>
      </p:pic>
      <p:pic>
        <p:nvPicPr>
          <p:cNvPr id="16" name="圖片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1200" y="4572000"/>
            <a:ext cx="3346450" cy="2346325"/>
          </a:xfrm>
          <a:prstGeom prst="rect">
            <a:avLst/>
          </a:prstGeom>
          <a:noFill/>
        </p:spPr>
      </p:pic>
      <p:sp>
        <p:nvSpPr>
          <p:cNvPr id="11" name="向左箭號 10"/>
          <p:cNvSpPr/>
          <p:nvPr/>
        </p:nvSpPr>
        <p:spPr>
          <a:xfrm>
            <a:off x="5797550" y="2781300"/>
            <a:ext cx="3336925" cy="1644650"/>
          </a:xfrm>
          <a:prstGeom prst="lef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4585" name="文字方塊 6"/>
          <p:cNvSpPr txBox="1">
            <a:spLocks noChangeArrowheads="1"/>
          </p:cNvSpPr>
          <p:nvPr/>
        </p:nvSpPr>
        <p:spPr bwMode="auto">
          <a:xfrm>
            <a:off x="6049963" y="3141663"/>
            <a:ext cx="30972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5.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將熱牛奶緩緩加入巧克力糊中拌勻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42863" y="4581525"/>
            <a:ext cx="2944812" cy="2276475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898650" y="2060575"/>
            <a:ext cx="6202363" cy="5048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4588" name="文字方塊 5"/>
          <p:cNvSpPr txBox="1">
            <a:spLocks noChangeArrowheads="1"/>
          </p:cNvSpPr>
          <p:nvPr/>
        </p:nvSpPr>
        <p:spPr bwMode="auto">
          <a:xfrm>
            <a:off x="1908175" y="2041525"/>
            <a:ext cx="623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4.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牛奶加熱至</a:t>
            </a:r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80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度</a:t>
            </a:r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C(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鍋邊冒小泡泡即可</a:t>
            </a:r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)</a:t>
            </a:r>
            <a:endParaRPr kumimoji="0" lang="zh-TW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9" name="文字方塊 13"/>
          <p:cNvSpPr txBox="1">
            <a:spLocks noChangeArrowheads="1"/>
          </p:cNvSpPr>
          <p:nvPr/>
        </p:nvSpPr>
        <p:spPr bwMode="auto">
          <a:xfrm>
            <a:off x="115888" y="5054600"/>
            <a:ext cx="243998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6.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將巧克力糊隔水加熱到濃稠</a:t>
            </a:r>
            <a:r>
              <a:rPr kumimoji="0" lang="en-US" altLang="zh-TW" sz="280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kumimoji="0" lang="zh-TW" altLang="en-US" sz="2800">
                <a:solidFill>
                  <a:schemeClr val="bg1"/>
                </a:solidFill>
                <a:latin typeface="Calibri" pitchFamily="34" charset="0"/>
              </a:rPr>
              <a:t>放冷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圖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圖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00" y="9525"/>
            <a:ext cx="36687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23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3486150"/>
            <a:ext cx="375285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左-右雙向箭號圖說文字 7"/>
          <p:cNvSpPr/>
          <p:nvPr/>
        </p:nvSpPr>
        <p:spPr>
          <a:xfrm>
            <a:off x="4067175" y="125413"/>
            <a:ext cx="1081088" cy="2589212"/>
          </a:xfrm>
          <a:prstGeom prst="leftRight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607" name="文字方塊 1"/>
          <p:cNvSpPr txBox="1">
            <a:spLocks noChangeArrowheads="1"/>
          </p:cNvSpPr>
          <p:nvPr/>
        </p:nvSpPr>
        <p:spPr bwMode="auto">
          <a:xfrm>
            <a:off x="4362450" y="223838"/>
            <a:ext cx="49212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打發鮮奶油至八分發</a:t>
            </a:r>
          </a:p>
        </p:txBody>
      </p:sp>
      <p:sp>
        <p:nvSpPr>
          <p:cNvPr id="11" name="左-右雙向箭號圖說文字 10"/>
          <p:cNvSpPr/>
          <p:nvPr/>
        </p:nvSpPr>
        <p:spPr>
          <a:xfrm>
            <a:off x="4235450" y="3284538"/>
            <a:ext cx="1128713" cy="3384550"/>
          </a:xfrm>
          <a:prstGeom prst="leftRight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609" name="文字方塊 8"/>
          <p:cNvSpPr txBox="1">
            <a:spLocks noChangeArrowheads="1"/>
          </p:cNvSpPr>
          <p:nvPr/>
        </p:nvSpPr>
        <p:spPr bwMode="auto">
          <a:xfrm>
            <a:off x="4583113" y="3284538"/>
            <a:ext cx="4937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將鮮奶油加入巧克力糊中拌勻</a:t>
            </a:r>
          </a:p>
        </p:txBody>
      </p:sp>
      <p:sp>
        <p:nvSpPr>
          <p:cNvPr id="25610" name="文字方塊 13"/>
          <p:cNvSpPr txBox="1">
            <a:spLocks noChangeArrowheads="1"/>
          </p:cNvSpPr>
          <p:nvPr/>
        </p:nvSpPr>
        <p:spPr bwMode="auto">
          <a:xfrm>
            <a:off x="3924300" y="125413"/>
            <a:ext cx="438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0000"/>
                </a:solidFill>
                <a:latin typeface="Calibri" pitchFamily="34" charset="0"/>
              </a:rPr>
              <a:t>7.</a:t>
            </a:r>
            <a:endParaRPr kumimoji="0" lang="zh-TW" altLang="en-US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611" name="文字方塊 14"/>
          <p:cNvSpPr txBox="1">
            <a:spLocks noChangeArrowheads="1"/>
          </p:cNvSpPr>
          <p:nvPr/>
        </p:nvSpPr>
        <p:spPr bwMode="auto">
          <a:xfrm>
            <a:off x="4608513" y="2859088"/>
            <a:ext cx="66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0000"/>
                </a:solidFill>
                <a:latin typeface="Calibri" pitchFamily="34" charset="0"/>
              </a:rPr>
              <a:t>8.</a:t>
            </a:r>
            <a:endParaRPr kumimoji="0" lang="zh-TW" altLang="en-US" sz="24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538" y="-85725"/>
            <a:ext cx="3943351" cy="3024188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7488" y="-73025"/>
            <a:ext cx="3919537" cy="3017838"/>
          </a:xfrm>
          <a:prstGeom prst="rect">
            <a:avLst/>
          </a:prstGeom>
          <a:noFill/>
        </p:spPr>
      </p:pic>
      <p:pic>
        <p:nvPicPr>
          <p:cNvPr id="8" name="圖片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8588" y="4273550"/>
            <a:ext cx="3494088" cy="2700338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273550"/>
            <a:ext cx="3303588" cy="2700338"/>
          </a:xfrm>
          <a:prstGeom prst="rect">
            <a:avLst/>
          </a:prstGeom>
          <a:noFill/>
        </p:spPr>
      </p:pic>
      <p:sp>
        <p:nvSpPr>
          <p:cNvPr id="7" name="左-右雙向箭號圖說文字 6"/>
          <p:cNvSpPr/>
          <p:nvPr/>
        </p:nvSpPr>
        <p:spPr>
          <a:xfrm>
            <a:off x="3867150" y="115888"/>
            <a:ext cx="1147763" cy="2808287"/>
          </a:xfrm>
          <a:prstGeom prst="leftRightArrowCallou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631" name="文字方塊 5"/>
          <p:cNvSpPr txBox="1">
            <a:spLocks noChangeArrowheads="1"/>
          </p:cNvSpPr>
          <p:nvPr/>
        </p:nvSpPr>
        <p:spPr bwMode="auto">
          <a:xfrm>
            <a:off x="4194175" y="571500"/>
            <a:ext cx="492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完成放入冰箱冷凍</a:t>
            </a:r>
          </a:p>
        </p:txBody>
      </p:sp>
      <p:sp>
        <p:nvSpPr>
          <p:cNvPr id="13" name="向下箭號圖說文字 12"/>
          <p:cNvSpPr/>
          <p:nvPr/>
        </p:nvSpPr>
        <p:spPr>
          <a:xfrm>
            <a:off x="0" y="3414713"/>
            <a:ext cx="6192838" cy="87788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633" name="文字方塊 10"/>
          <p:cNvSpPr txBox="1">
            <a:spLocks noChangeArrowheads="1"/>
          </p:cNvSpPr>
          <p:nvPr/>
        </p:nvSpPr>
        <p:spPr bwMode="auto">
          <a:xfrm>
            <a:off x="47625" y="3460750"/>
            <a:ext cx="6211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10.</a:t>
            </a:r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  每隔</a:t>
            </a:r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小時後拿出刮一刮攪拌均勻再冷凍</a:t>
            </a:r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重覆</a:t>
            </a:r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次</a:t>
            </a:r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)</a:t>
            </a:r>
            <a:endParaRPr kumimoji="0" lang="zh-TW" altLang="en-US" sz="2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34" name="文字方塊 11"/>
          <p:cNvSpPr txBox="1">
            <a:spLocks noChangeArrowheads="1"/>
          </p:cNvSpPr>
          <p:nvPr/>
        </p:nvSpPr>
        <p:spPr bwMode="auto">
          <a:xfrm>
            <a:off x="4184650" y="173038"/>
            <a:ext cx="820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000">
                <a:solidFill>
                  <a:schemeClr val="bg1"/>
                </a:solidFill>
                <a:latin typeface="Calibri" pitchFamily="34" charset="0"/>
              </a:rPr>
              <a:t>9.</a:t>
            </a:r>
            <a:endParaRPr kumimoji="0" lang="zh-TW" altLang="en-US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圖片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1888" y="4138613"/>
            <a:ext cx="2992437" cy="2835275"/>
          </a:xfrm>
          <a:prstGeom prst="rect">
            <a:avLst/>
          </a:prstGeom>
          <a:noFill/>
        </p:spPr>
      </p:pic>
      <p:sp>
        <p:nvSpPr>
          <p:cNvPr id="15" name="向下箭號圖說文字 14"/>
          <p:cNvSpPr/>
          <p:nvPr/>
        </p:nvSpPr>
        <p:spPr>
          <a:xfrm>
            <a:off x="6677025" y="3414713"/>
            <a:ext cx="2312988" cy="877887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637" name="文字方塊 15"/>
          <p:cNvSpPr txBox="1">
            <a:spLocks noChangeArrowheads="1"/>
          </p:cNvSpPr>
          <p:nvPr/>
        </p:nvSpPr>
        <p:spPr bwMode="auto">
          <a:xfrm>
            <a:off x="6710363" y="3460750"/>
            <a:ext cx="2312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冰淇淋完成請享用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662113" y="163513"/>
            <a:ext cx="5834062" cy="127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文字方塊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438" y="354013"/>
            <a:ext cx="4724400" cy="962025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0325" y="1573213"/>
            <a:ext cx="9191625" cy="5522912"/>
          </a:xfrm>
          <a:prstGeom prst="rect">
            <a:avLst/>
          </a:prstGeom>
          <a:noFill/>
        </p:spPr>
      </p:pic>
      <p:sp>
        <p:nvSpPr>
          <p:cNvPr id="27653" name="文字方塊 10"/>
          <p:cNvSpPr txBox="1">
            <a:spLocks noChangeArrowheads="1"/>
          </p:cNvSpPr>
          <p:nvPr/>
        </p:nvSpPr>
        <p:spPr bwMode="auto">
          <a:xfrm>
            <a:off x="58738" y="1808163"/>
            <a:ext cx="1304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solidFill>
                  <a:srgbClr val="FFC000"/>
                </a:solidFill>
                <a:latin typeface="Calibri" pitchFamily="34" charset="0"/>
              </a:rPr>
              <a:t>材料</a:t>
            </a:r>
            <a:r>
              <a:rPr kumimoji="0" lang="en-US" altLang="zh-TW" sz="4000">
                <a:solidFill>
                  <a:srgbClr val="FFC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7654" name="文字方塊 13"/>
          <p:cNvSpPr txBox="1">
            <a:spLocks noChangeArrowheads="1"/>
          </p:cNvSpPr>
          <p:nvPr/>
        </p:nvSpPr>
        <p:spPr bwMode="auto">
          <a:xfrm>
            <a:off x="5753100" y="4508500"/>
            <a:ext cx="1728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蛋黃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80g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655" name="文字方塊 14"/>
          <p:cNvSpPr txBox="1">
            <a:spLocks noChangeArrowheads="1"/>
          </p:cNvSpPr>
          <p:nvPr/>
        </p:nvSpPr>
        <p:spPr bwMode="auto">
          <a:xfrm>
            <a:off x="5535613" y="3363913"/>
            <a:ext cx="1944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砂糖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100g</a:t>
            </a:r>
          </a:p>
        </p:txBody>
      </p:sp>
      <p:sp>
        <p:nvSpPr>
          <p:cNvPr id="27656" name="文字方塊 15"/>
          <p:cNvSpPr txBox="1">
            <a:spLocks noChangeArrowheads="1"/>
          </p:cNvSpPr>
          <p:nvPr/>
        </p:nvSpPr>
        <p:spPr bwMode="auto">
          <a:xfrm>
            <a:off x="1187450" y="5589588"/>
            <a:ext cx="2138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玉米粉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15g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7657" name="文字方塊 16"/>
          <p:cNvSpPr txBox="1">
            <a:spLocks noChangeArrowheads="1"/>
          </p:cNvSpPr>
          <p:nvPr/>
        </p:nvSpPr>
        <p:spPr bwMode="auto">
          <a:xfrm>
            <a:off x="3736975" y="5589588"/>
            <a:ext cx="201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抺茶粉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8g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7658" name="文字方塊 17"/>
          <p:cNvSpPr txBox="1">
            <a:spLocks noChangeArrowheads="1"/>
          </p:cNvSpPr>
          <p:nvPr/>
        </p:nvSpPr>
        <p:spPr bwMode="auto">
          <a:xfrm>
            <a:off x="1547813" y="3186113"/>
            <a:ext cx="237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鮮奶油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7659" name="文字方塊 18"/>
          <p:cNvSpPr txBox="1">
            <a:spLocks noChangeArrowheads="1"/>
          </p:cNvSpPr>
          <p:nvPr/>
        </p:nvSpPr>
        <p:spPr bwMode="auto">
          <a:xfrm>
            <a:off x="4146550" y="2940050"/>
            <a:ext cx="12096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牛奶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660" name="文字方塊 2"/>
          <p:cNvSpPr txBox="1">
            <a:spLocks noChangeArrowheads="1"/>
          </p:cNvSpPr>
          <p:nvPr/>
        </p:nvSpPr>
        <p:spPr bwMode="auto">
          <a:xfrm>
            <a:off x="3884613" y="4221163"/>
            <a:ext cx="1303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>
                <a:solidFill>
                  <a:srgbClr val="FFFFFF"/>
                </a:solidFill>
                <a:latin typeface="Calibri" pitchFamily="34" charset="0"/>
              </a:rPr>
              <a:t>巧克力豆少量</a:t>
            </a:r>
            <a:endParaRPr kumimoji="0" lang="zh-TW" altLang="en-US" sz="28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91689"/>
            <a:ext cx="100811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作</a:t>
            </a:r>
            <a:endParaRPr kumimoji="0" lang="en-US" altLang="zh-TW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法</a:t>
            </a:r>
            <a:endParaRPr kumimoji="0" lang="zh-TW" altLang="en-US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4300" y="-49213"/>
            <a:ext cx="2084388" cy="3097213"/>
          </a:xfrm>
          <a:prstGeom prst="rect">
            <a:avLst/>
          </a:prstGeom>
          <a:noFill/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300" y="23813"/>
            <a:ext cx="2005013" cy="3084512"/>
          </a:xfrm>
          <a:prstGeom prst="rect">
            <a:avLst/>
          </a:prstGeom>
          <a:noFill/>
        </p:spPr>
      </p:pic>
      <p:pic>
        <p:nvPicPr>
          <p:cNvPr id="11" name="圖片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0575" y="19050"/>
            <a:ext cx="1822450" cy="2998788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3813" y="2451100"/>
            <a:ext cx="1828801" cy="2706688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5775" y="2481263"/>
            <a:ext cx="1779588" cy="2644775"/>
          </a:xfrm>
          <a:prstGeom prst="rect">
            <a:avLst/>
          </a:prstGeom>
          <a:noFill/>
        </p:spPr>
      </p:pic>
      <p:pic>
        <p:nvPicPr>
          <p:cNvPr id="8" name="圖片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5750" y="2298700"/>
            <a:ext cx="1933575" cy="2863850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05475" y="2305050"/>
            <a:ext cx="1920875" cy="2852738"/>
          </a:xfrm>
          <a:prstGeom prst="rect">
            <a:avLst/>
          </a:prstGeom>
          <a:noFill/>
        </p:spPr>
      </p:pic>
      <p:pic>
        <p:nvPicPr>
          <p:cNvPr id="10" name="圖片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85038" y="2335213"/>
            <a:ext cx="1882775" cy="2790825"/>
          </a:xfrm>
          <a:prstGeom prst="rect">
            <a:avLst/>
          </a:prstGeom>
          <a:noFill/>
        </p:spPr>
      </p:pic>
      <p:pic>
        <p:nvPicPr>
          <p:cNvPr id="13" name="圖片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2863" y="4535488"/>
            <a:ext cx="2500313" cy="3717925"/>
          </a:xfrm>
          <a:prstGeom prst="rect">
            <a:avLst/>
          </a:prstGeom>
          <a:noFill/>
        </p:spPr>
      </p:pic>
      <p:pic>
        <p:nvPicPr>
          <p:cNvPr id="14" name="圖片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31988" y="4559300"/>
            <a:ext cx="2232025" cy="3670300"/>
          </a:xfrm>
          <a:prstGeom prst="rect">
            <a:avLst/>
          </a:prstGeom>
          <a:noFill/>
        </p:spPr>
      </p:pic>
      <p:pic>
        <p:nvPicPr>
          <p:cNvPr id="16" name="圖片 1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35763" y="4498975"/>
            <a:ext cx="2457450" cy="3644900"/>
          </a:xfrm>
          <a:prstGeom prst="rect">
            <a:avLst/>
          </a:prstGeom>
          <a:noFill/>
        </p:spPr>
      </p:pic>
      <p:pic>
        <p:nvPicPr>
          <p:cNvPr id="15" name="圖片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68838" y="4511675"/>
            <a:ext cx="2438400" cy="3621088"/>
          </a:xfrm>
          <a:prstGeom prst="rect">
            <a:avLst/>
          </a:prstGeom>
          <a:noFill/>
        </p:spPr>
      </p:pic>
      <p:sp>
        <p:nvSpPr>
          <p:cNvPr id="28687" name="文字方塊 16"/>
          <p:cNvSpPr txBox="1">
            <a:spLocks noChangeArrowheads="1"/>
          </p:cNvSpPr>
          <p:nvPr/>
        </p:nvSpPr>
        <p:spPr bwMode="auto">
          <a:xfrm>
            <a:off x="2700338" y="1557338"/>
            <a:ext cx="4094162" cy="46037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1.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  蛋     黃    加    糖     打   發</a:t>
            </a:r>
          </a:p>
        </p:txBody>
      </p:sp>
      <p:sp>
        <p:nvSpPr>
          <p:cNvPr id="28688" name="文字方塊 17"/>
          <p:cNvSpPr txBox="1">
            <a:spLocks noChangeArrowheads="1"/>
          </p:cNvSpPr>
          <p:nvPr/>
        </p:nvSpPr>
        <p:spPr bwMode="auto">
          <a:xfrm>
            <a:off x="179388" y="3759200"/>
            <a:ext cx="3168650" cy="4619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2.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蛋糊加入玉米粉拌勻</a:t>
            </a:r>
          </a:p>
        </p:txBody>
      </p:sp>
      <p:sp>
        <p:nvSpPr>
          <p:cNvPr id="28689" name="文字方塊 18"/>
          <p:cNvSpPr txBox="1">
            <a:spLocks noChangeArrowheads="1"/>
          </p:cNvSpPr>
          <p:nvPr/>
        </p:nvSpPr>
        <p:spPr bwMode="auto">
          <a:xfrm>
            <a:off x="4892675" y="3716338"/>
            <a:ext cx="3783013" cy="46196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3.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牛奶加抹茶粉拌勻後加熱</a:t>
            </a:r>
          </a:p>
        </p:txBody>
      </p:sp>
      <p:sp>
        <p:nvSpPr>
          <p:cNvPr id="28690" name="文字方塊 19"/>
          <p:cNvSpPr txBox="1">
            <a:spLocks noChangeArrowheads="1"/>
          </p:cNvSpPr>
          <p:nvPr/>
        </p:nvSpPr>
        <p:spPr bwMode="auto">
          <a:xfrm>
            <a:off x="33338" y="6351588"/>
            <a:ext cx="4103687" cy="46196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4.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熱抹茶牛奶加入蛋糊中拌勻</a:t>
            </a:r>
          </a:p>
        </p:txBody>
      </p:sp>
      <p:sp>
        <p:nvSpPr>
          <p:cNvPr id="28691" name="文字方塊 20"/>
          <p:cNvSpPr txBox="1">
            <a:spLocks noChangeArrowheads="1"/>
          </p:cNvSpPr>
          <p:nvPr/>
        </p:nvSpPr>
        <p:spPr bwMode="auto">
          <a:xfrm>
            <a:off x="5100638" y="6308725"/>
            <a:ext cx="3962400" cy="4619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5.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抹茶奶糊隔水加熱至濃稠</a:t>
            </a:r>
          </a:p>
        </p:txBody>
      </p:sp>
      <p:pic>
        <p:nvPicPr>
          <p:cNvPr id="28692" name="圖片 2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86675" y="64135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0"/>
            <a:ext cx="2241551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-20638"/>
            <a:ext cx="2239962" cy="16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圖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7975" y="-20638"/>
            <a:ext cx="2459038" cy="16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圖片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30438"/>
            <a:ext cx="236696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圖片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4525" y="-60325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圖片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3150" y="2247900"/>
            <a:ext cx="18859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圖片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5663" y="2266950"/>
            <a:ext cx="222091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圖片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86575" y="2243138"/>
            <a:ext cx="2287588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文字方塊 17"/>
          <p:cNvSpPr txBox="1">
            <a:spLocks noChangeArrowheads="1"/>
          </p:cNvSpPr>
          <p:nvPr/>
        </p:nvSpPr>
        <p:spPr bwMode="auto">
          <a:xfrm>
            <a:off x="1546225" y="1628775"/>
            <a:ext cx="6097588" cy="4619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6.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鮮  奶  油  打  發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  加 入 抹  茶  奶  糊   拌  勻</a:t>
            </a:r>
          </a:p>
        </p:txBody>
      </p:sp>
      <p:sp>
        <p:nvSpPr>
          <p:cNvPr id="29707" name="文字方塊 19"/>
          <p:cNvSpPr txBox="1">
            <a:spLocks noChangeArrowheads="1"/>
          </p:cNvSpPr>
          <p:nvPr/>
        </p:nvSpPr>
        <p:spPr bwMode="auto">
          <a:xfrm>
            <a:off x="179388" y="3759200"/>
            <a:ext cx="3617912" cy="4619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7.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完 成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  放 入  冰 箱 冷 凍</a:t>
            </a:r>
          </a:p>
        </p:txBody>
      </p:sp>
      <p:sp>
        <p:nvSpPr>
          <p:cNvPr id="29708" name="矩形 22"/>
          <p:cNvSpPr>
            <a:spLocks noChangeArrowheads="1"/>
          </p:cNvSpPr>
          <p:nvPr/>
        </p:nvSpPr>
        <p:spPr bwMode="auto">
          <a:xfrm>
            <a:off x="5435600" y="3800475"/>
            <a:ext cx="3168650" cy="7080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000">
                <a:solidFill>
                  <a:srgbClr val="FFFFFF"/>
                </a:solidFill>
                <a:latin typeface="Calibri" pitchFamily="34" charset="0"/>
              </a:rPr>
              <a:t>8.</a:t>
            </a:r>
            <a:r>
              <a:rPr kumimoji="0" lang="zh-TW" altLang="en-US" sz="2000">
                <a:solidFill>
                  <a:srgbClr val="FFFFFF"/>
                </a:solidFill>
                <a:latin typeface="Calibri" pitchFamily="34" charset="0"/>
              </a:rPr>
              <a:t>每隔</a:t>
            </a:r>
            <a:r>
              <a:rPr kumimoji="0" lang="en-US" altLang="zh-TW" sz="200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kumimoji="0" lang="zh-TW" altLang="en-US" sz="2000">
                <a:solidFill>
                  <a:srgbClr val="FFFFFF"/>
                </a:solidFill>
                <a:latin typeface="Calibri" pitchFamily="34" charset="0"/>
              </a:rPr>
              <a:t>小時拿出刮一刮攪</a:t>
            </a:r>
            <a:endParaRPr kumimoji="0" lang="en-US" altLang="zh-TW" sz="2000">
              <a:solidFill>
                <a:srgbClr val="FFFFFF"/>
              </a:solidFill>
              <a:latin typeface="Calibri" pitchFamily="34" charset="0"/>
            </a:endParaRPr>
          </a:p>
          <a:p>
            <a:r>
              <a:rPr kumimoji="0" lang="zh-TW" altLang="en-US" sz="2000">
                <a:solidFill>
                  <a:srgbClr val="FFFFFF"/>
                </a:solidFill>
                <a:latin typeface="Calibri" pitchFamily="34" charset="0"/>
              </a:rPr>
              <a:t>  拌均勻再冷凍</a:t>
            </a:r>
            <a:r>
              <a:rPr kumimoji="0" lang="en-US" altLang="zh-TW" sz="200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kumimoji="0" lang="zh-TW" altLang="en-US" sz="2000">
                <a:solidFill>
                  <a:srgbClr val="FFFFFF"/>
                </a:solidFill>
                <a:latin typeface="Calibri" pitchFamily="34" charset="0"/>
              </a:rPr>
              <a:t>重覆</a:t>
            </a:r>
            <a:r>
              <a:rPr kumimoji="0" lang="en-US" altLang="zh-TW" sz="2000">
                <a:solidFill>
                  <a:srgbClr val="FFFFFF"/>
                </a:solidFill>
                <a:latin typeface="Calibri" pitchFamily="34" charset="0"/>
              </a:rPr>
              <a:t>4</a:t>
            </a:r>
            <a:r>
              <a:rPr kumimoji="0" lang="zh-TW" altLang="en-US" sz="2000">
                <a:solidFill>
                  <a:srgbClr val="FFFFFF"/>
                </a:solidFill>
                <a:latin typeface="Calibri" pitchFamily="34" charset="0"/>
              </a:rPr>
              <a:t>次</a:t>
            </a:r>
            <a:r>
              <a:rPr kumimoji="0" lang="en-US" altLang="zh-TW" sz="2000">
                <a:solidFill>
                  <a:srgbClr val="FFFFFF"/>
                </a:solidFill>
                <a:latin typeface="Calibri" pitchFamily="34" charset="0"/>
              </a:rPr>
              <a:t>)</a:t>
            </a:r>
            <a:endParaRPr kumimoji="0" lang="zh-TW" alt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雲朵形圖說文字 25"/>
          <p:cNvSpPr/>
          <p:nvPr/>
        </p:nvSpPr>
        <p:spPr>
          <a:xfrm rot="2329407">
            <a:off x="8170863" y="139700"/>
            <a:ext cx="973137" cy="466725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10" name="文字方塊 23"/>
          <p:cNvSpPr txBox="1">
            <a:spLocks noChangeArrowheads="1"/>
          </p:cNvSpPr>
          <p:nvPr/>
        </p:nvSpPr>
        <p:spPr bwMode="auto">
          <a:xfrm rot="1350755">
            <a:off x="8316913" y="188913"/>
            <a:ext cx="857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solidFill>
                  <a:srgbClr val="FF0000"/>
                </a:solidFill>
                <a:latin typeface="Calibri" pitchFamily="34" charset="0"/>
              </a:rPr>
              <a:t>好吃</a:t>
            </a:r>
          </a:p>
        </p:txBody>
      </p:sp>
      <p:pic>
        <p:nvPicPr>
          <p:cNvPr id="29711" name="圖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16088" y="4619625"/>
            <a:ext cx="29495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圖片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22900" y="4724400"/>
            <a:ext cx="27479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橢圓形圖說文字 10"/>
          <p:cNvSpPr/>
          <p:nvPr/>
        </p:nvSpPr>
        <p:spPr>
          <a:xfrm rot="2389736">
            <a:off x="7531100" y="4976813"/>
            <a:ext cx="1552575" cy="863600"/>
          </a:xfrm>
          <a:prstGeom prst="wedgeEllipseCallout">
            <a:avLst>
              <a:gd name="adj1" fmla="val -41501"/>
              <a:gd name="adj2" fmla="val 10302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橢圓形圖說文字 16"/>
          <p:cNvSpPr/>
          <p:nvPr/>
        </p:nvSpPr>
        <p:spPr>
          <a:xfrm rot="15322936">
            <a:off x="-79375" y="4848225"/>
            <a:ext cx="1908175" cy="1089025"/>
          </a:xfrm>
          <a:prstGeom prst="wedgeEllipseCallout">
            <a:avLst>
              <a:gd name="adj1" fmla="val -30786"/>
              <a:gd name="adj2" fmla="val 12203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15" name="文字方塊 18"/>
          <p:cNvSpPr txBox="1">
            <a:spLocks noChangeArrowheads="1"/>
          </p:cNvSpPr>
          <p:nvPr/>
        </p:nvSpPr>
        <p:spPr bwMode="auto">
          <a:xfrm rot="-827090">
            <a:off x="574675" y="4557713"/>
            <a:ext cx="554038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2"/>
                </a:solidFill>
                <a:latin typeface="Calibri" pitchFamily="34" charset="0"/>
              </a:rPr>
              <a:t>我可愛嗎</a:t>
            </a:r>
            <a:r>
              <a:rPr kumimoji="0" lang="zh-TW" altLang="en-US" sz="2400">
                <a:solidFill>
                  <a:schemeClr val="bg2"/>
                </a:solidFill>
                <a:latin typeface="新細明體" charset="-120"/>
              </a:rPr>
              <a:t>？</a:t>
            </a:r>
            <a:endParaRPr kumimoji="0" lang="zh-TW" altLang="en-US" sz="240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9716" name="文字方塊 20"/>
          <p:cNvSpPr txBox="1">
            <a:spLocks noChangeArrowheads="1"/>
          </p:cNvSpPr>
          <p:nvPr/>
        </p:nvSpPr>
        <p:spPr bwMode="auto">
          <a:xfrm rot="-2754843">
            <a:off x="8107363" y="4810125"/>
            <a:ext cx="55403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2"/>
                </a:solidFill>
                <a:latin typeface="Calibri" pitchFamily="34" charset="0"/>
              </a:rPr>
              <a:t>真美味</a:t>
            </a:r>
            <a:r>
              <a:rPr kumimoji="0" lang="zh-TW" altLang="en-US" sz="2400">
                <a:solidFill>
                  <a:schemeClr val="bg2"/>
                </a:solidFill>
                <a:latin typeface="新細明體" charset="-120"/>
              </a:rPr>
              <a:t>！</a:t>
            </a:r>
            <a:endParaRPr kumimoji="0" lang="zh-TW" altLang="en-US" sz="2400">
              <a:solidFill>
                <a:schemeClr val="bg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662113" y="163513"/>
            <a:ext cx="5834062" cy="127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文字方塊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420688"/>
            <a:ext cx="5492750" cy="1000125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1762125"/>
            <a:ext cx="9169400" cy="5102225"/>
          </a:xfrm>
          <a:prstGeom prst="rect">
            <a:avLst/>
          </a:prstGeom>
          <a:noFill/>
        </p:spPr>
      </p:pic>
      <p:sp>
        <p:nvSpPr>
          <p:cNvPr id="30725" name="文字方塊 10"/>
          <p:cNvSpPr txBox="1">
            <a:spLocks noChangeArrowheads="1"/>
          </p:cNvSpPr>
          <p:nvPr/>
        </p:nvSpPr>
        <p:spPr bwMode="auto">
          <a:xfrm>
            <a:off x="204788" y="2060575"/>
            <a:ext cx="1973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solidFill>
                  <a:srgbClr val="FFFF00"/>
                </a:solidFill>
                <a:latin typeface="Calibri" pitchFamily="34" charset="0"/>
              </a:rPr>
              <a:t>材料</a:t>
            </a:r>
            <a:r>
              <a:rPr kumimoji="0" lang="en-US" altLang="zh-TW" sz="4000">
                <a:solidFill>
                  <a:srgbClr val="FFFF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0726" name="文字方塊 13"/>
          <p:cNvSpPr txBox="1">
            <a:spLocks noChangeArrowheads="1"/>
          </p:cNvSpPr>
          <p:nvPr/>
        </p:nvSpPr>
        <p:spPr bwMode="auto">
          <a:xfrm>
            <a:off x="4198938" y="4275138"/>
            <a:ext cx="1728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蛋黃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80g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7" name="文字方塊 14"/>
          <p:cNvSpPr txBox="1">
            <a:spLocks noChangeArrowheads="1"/>
          </p:cNvSpPr>
          <p:nvPr/>
        </p:nvSpPr>
        <p:spPr bwMode="auto">
          <a:xfrm>
            <a:off x="1139825" y="5732463"/>
            <a:ext cx="19224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砂糖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100g</a:t>
            </a:r>
          </a:p>
        </p:txBody>
      </p:sp>
      <p:sp>
        <p:nvSpPr>
          <p:cNvPr id="30728" name="文字方塊 15"/>
          <p:cNvSpPr txBox="1">
            <a:spLocks noChangeArrowheads="1"/>
          </p:cNvSpPr>
          <p:nvPr/>
        </p:nvSpPr>
        <p:spPr bwMode="auto">
          <a:xfrm>
            <a:off x="3276600" y="5440363"/>
            <a:ext cx="2136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玉米粉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15g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0729" name="文字方塊 16"/>
          <p:cNvSpPr txBox="1">
            <a:spLocks noChangeArrowheads="1"/>
          </p:cNvSpPr>
          <p:nvPr/>
        </p:nvSpPr>
        <p:spPr bwMode="auto">
          <a:xfrm>
            <a:off x="5724525" y="3398838"/>
            <a:ext cx="2735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巧克力豆少量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0730" name="文字方塊 17"/>
          <p:cNvSpPr txBox="1">
            <a:spLocks noChangeArrowheads="1"/>
          </p:cNvSpPr>
          <p:nvPr/>
        </p:nvSpPr>
        <p:spPr bwMode="auto">
          <a:xfrm>
            <a:off x="3779838" y="2595563"/>
            <a:ext cx="237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鮮奶油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0731" name="文字方塊 18"/>
          <p:cNvSpPr txBox="1">
            <a:spLocks noChangeArrowheads="1"/>
          </p:cNvSpPr>
          <p:nvPr/>
        </p:nvSpPr>
        <p:spPr bwMode="auto">
          <a:xfrm>
            <a:off x="2339975" y="3106738"/>
            <a:ext cx="12096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牛奶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2" name="文字方塊 2"/>
          <p:cNvSpPr txBox="1">
            <a:spLocks noChangeArrowheads="1"/>
          </p:cNvSpPr>
          <p:nvPr/>
        </p:nvSpPr>
        <p:spPr bwMode="auto">
          <a:xfrm>
            <a:off x="5380038" y="5570538"/>
            <a:ext cx="2305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香草粉少量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33" name="文字方塊 5"/>
          <p:cNvSpPr txBox="1">
            <a:spLocks noChangeArrowheads="1"/>
          </p:cNvSpPr>
          <p:nvPr/>
        </p:nvSpPr>
        <p:spPr bwMode="auto">
          <a:xfrm>
            <a:off x="6410325" y="4437063"/>
            <a:ext cx="2087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柠檬汁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</a:t>
            </a:r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顆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91689"/>
            <a:ext cx="100811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作</a:t>
            </a:r>
            <a:endParaRPr kumimoji="0" lang="en-US" altLang="zh-TW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法</a:t>
            </a:r>
            <a:endParaRPr kumimoji="0" lang="zh-TW" altLang="en-US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3174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738" y="0"/>
            <a:ext cx="22891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圖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-50800"/>
            <a:ext cx="254158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圖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7800" y="-12700"/>
            <a:ext cx="244633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圖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25" y="2405063"/>
            <a:ext cx="23241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圖片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9000" y="2395538"/>
            <a:ext cx="2336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圖片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91075" y="2419350"/>
            <a:ext cx="221138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圖片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2625" y="2447925"/>
            <a:ext cx="21717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圖片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8" y="4681538"/>
            <a:ext cx="1966912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圖片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20875" y="4686300"/>
            <a:ext cx="234473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圖片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70450" y="4700588"/>
            <a:ext cx="2162175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/>
        </p:nvSpPr>
        <p:spPr>
          <a:xfrm>
            <a:off x="3062288" y="1773238"/>
            <a:ext cx="3833812" cy="461962"/>
          </a:xfrm>
          <a:prstGeom prst="rect">
            <a:avLst/>
          </a:prstGeom>
          <a:solidFill>
            <a:srgbClr val="F8FAA8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kumimoji="0" lang="en-US" altLang="zh-TW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1.</a:t>
            </a:r>
            <a:r>
              <a:rPr kumimoji="0" lang="zh-TW" altLang="en-US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  蛋    黃    加    糖    打   發</a:t>
            </a:r>
            <a:endParaRPr kumimoji="0" lang="zh-TW" altLang="en-US" sz="24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52400" y="4071938"/>
            <a:ext cx="3771900" cy="461962"/>
          </a:xfrm>
          <a:prstGeom prst="rect">
            <a:avLst/>
          </a:prstGeom>
          <a:solidFill>
            <a:srgbClr val="F8FAA8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2.</a:t>
            </a:r>
            <a:r>
              <a:rPr kumimoji="0" lang="zh-TW" altLang="en-US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加入玉米粉和香草粉拌勻</a:t>
            </a:r>
            <a:endParaRPr kumimoji="0" lang="zh-TW" altLang="en-US" sz="24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880100" y="4033838"/>
            <a:ext cx="2182813" cy="461962"/>
          </a:xfrm>
          <a:prstGeom prst="rect">
            <a:avLst/>
          </a:prstGeom>
          <a:solidFill>
            <a:srgbClr val="F8FAA8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3.</a:t>
            </a:r>
            <a:r>
              <a:rPr kumimoji="0" lang="zh-TW" altLang="en-US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 牛  奶  加  熱</a:t>
            </a:r>
            <a:endParaRPr kumimoji="0" lang="zh-TW" altLang="en-US" sz="24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0638" y="6413500"/>
            <a:ext cx="4475162" cy="400050"/>
          </a:xfrm>
          <a:prstGeom prst="rect">
            <a:avLst/>
          </a:prstGeom>
          <a:solidFill>
            <a:srgbClr val="F8FAA8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4.</a:t>
            </a:r>
            <a:r>
              <a:rPr kumimoji="0" lang="zh-TW" altLang="en-US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蛋糊加入熱牛奶拌勻再加柠檬汁拌勻</a:t>
            </a:r>
            <a:endParaRPr kumimoji="0" lang="zh-TW" altLang="en-US" sz="20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1761" name="圖片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89763" y="4649788"/>
            <a:ext cx="2214562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25"/>
          <p:cNvSpPr txBox="1"/>
          <p:nvPr/>
        </p:nvSpPr>
        <p:spPr>
          <a:xfrm>
            <a:off x="5254625" y="6351588"/>
            <a:ext cx="3554413" cy="461962"/>
          </a:xfrm>
          <a:prstGeom prst="rect">
            <a:avLst/>
          </a:prstGeom>
          <a:solidFill>
            <a:srgbClr val="F8FAA8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5.</a:t>
            </a:r>
            <a:r>
              <a:rPr kumimoji="0" lang="zh-TW" altLang="en-US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</a:rPr>
              <a:t>蛋奶糊隔水加熱至濃稠</a:t>
            </a:r>
            <a:endParaRPr kumimoji="0" lang="zh-TW" altLang="en-US" sz="24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8350" y="0"/>
            <a:ext cx="2481263" cy="1768475"/>
          </a:xfrm>
          <a:prstGeom prst="rect">
            <a:avLst/>
          </a:prstGeom>
          <a:noFill/>
        </p:spPr>
      </p:pic>
      <p:pic>
        <p:nvPicPr>
          <p:cNvPr id="23" name="圖片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-6350"/>
            <a:ext cx="2389188" cy="1798638"/>
          </a:xfrm>
          <a:prstGeom prst="rect">
            <a:avLst/>
          </a:prstGeom>
          <a:noFill/>
        </p:spPr>
      </p:pic>
      <p:pic>
        <p:nvPicPr>
          <p:cNvPr id="24" name="圖片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213" y="2189163"/>
            <a:ext cx="2316162" cy="1749425"/>
          </a:xfrm>
          <a:prstGeom prst="rect">
            <a:avLst/>
          </a:prstGeom>
          <a:noFill/>
        </p:spPr>
      </p:pic>
      <p:pic>
        <p:nvPicPr>
          <p:cNvPr id="25" name="圖片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75" y="2182813"/>
            <a:ext cx="2266950" cy="171926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3300" y="-12700"/>
            <a:ext cx="2298700" cy="1744663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9050" y="-6350"/>
            <a:ext cx="2341563" cy="1762125"/>
          </a:xfrm>
          <a:prstGeom prst="rect">
            <a:avLst/>
          </a:prstGeom>
          <a:noFill/>
        </p:spPr>
      </p:pic>
      <p:pic>
        <p:nvPicPr>
          <p:cNvPr id="26" name="圖片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9663" y="4675188"/>
            <a:ext cx="3181350" cy="2249487"/>
          </a:xfrm>
          <a:prstGeom prst="rect">
            <a:avLst/>
          </a:prstGeom>
          <a:noFill/>
        </p:spPr>
      </p:pic>
      <p:pic>
        <p:nvPicPr>
          <p:cNvPr id="27" name="圖片 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19663" y="4773613"/>
            <a:ext cx="2901950" cy="2060575"/>
          </a:xfrm>
          <a:prstGeom prst="rect">
            <a:avLst/>
          </a:prstGeom>
          <a:noFill/>
        </p:spPr>
      </p:pic>
      <p:pic>
        <p:nvPicPr>
          <p:cNvPr id="28" name="圖片 2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47875" y="2316163"/>
            <a:ext cx="2347913" cy="1768475"/>
          </a:xfrm>
          <a:prstGeom prst="rect">
            <a:avLst/>
          </a:prstGeom>
          <a:noFill/>
        </p:spPr>
      </p:pic>
      <p:sp>
        <p:nvSpPr>
          <p:cNvPr id="32779" name="文字方塊 28"/>
          <p:cNvSpPr txBox="1">
            <a:spLocks noChangeArrowheads="1"/>
          </p:cNvSpPr>
          <p:nvPr/>
        </p:nvSpPr>
        <p:spPr bwMode="auto">
          <a:xfrm>
            <a:off x="1695450" y="1628775"/>
            <a:ext cx="5756275" cy="461963"/>
          </a:xfrm>
          <a:prstGeom prst="rect">
            <a:avLst/>
          </a:prstGeom>
          <a:solidFill>
            <a:srgbClr val="F8FAA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6.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鮮 奶 油 打 發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 加 入 蛋 奶 糊 中 拌 均 勻</a:t>
            </a:r>
          </a:p>
        </p:txBody>
      </p:sp>
      <p:pic>
        <p:nvPicPr>
          <p:cNvPr id="30" name="圖片 2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" y="2305050"/>
            <a:ext cx="2273300" cy="1706563"/>
          </a:xfrm>
          <a:prstGeom prst="rect">
            <a:avLst/>
          </a:prstGeom>
          <a:noFill/>
        </p:spPr>
      </p:pic>
      <p:sp>
        <p:nvSpPr>
          <p:cNvPr id="32781" name="文字方塊 2"/>
          <p:cNvSpPr txBox="1">
            <a:spLocks noChangeArrowheads="1"/>
          </p:cNvSpPr>
          <p:nvPr/>
        </p:nvSpPr>
        <p:spPr bwMode="auto">
          <a:xfrm>
            <a:off x="254000" y="3933825"/>
            <a:ext cx="4044950" cy="460375"/>
          </a:xfrm>
          <a:prstGeom prst="rect">
            <a:avLst/>
          </a:prstGeom>
          <a:solidFill>
            <a:srgbClr val="F8FAA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7.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完  成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  放  入  冰  箱  冷  凍</a:t>
            </a:r>
          </a:p>
        </p:txBody>
      </p:sp>
      <p:sp>
        <p:nvSpPr>
          <p:cNvPr id="32782" name="文字方塊 3"/>
          <p:cNvSpPr txBox="1">
            <a:spLocks noChangeArrowheads="1"/>
          </p:cNvSpPr>
          <p:nvPr/>
        </p:nvSpPr>
        <p:spPr bwMode="auto">
          <a:xfrm>
            <a:off x="5003800" y="3816350"/>
            <a:ext cx="3816350" cy="831850"/>
          </a:xfrm>
          <a:prstGeom prst="rect">
            <a:avLst/>
          </a:prstGeom>
          <a:solidFill>
            <a:srgbClr val="F8FAA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8.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每隔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小時拿出刮一刮攪拌均勻再冷凍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重覆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kumimoji="0" lang="zh-TW" altLang="en-US" sz="2400">
                <a:solidFill>
                  <a:srgbClr val="000000"/>
                </a:solidFill>
                <a:latin typeface="Calibri" pitchFamily="34" charset="0"/>
              </a:rPr>
              <a:t>次</a:t>
            </a:r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)</a:t>
            </a:r>
            <a:endParaRPr kumimoji="0" lang="zh-TW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向右箭號圖說文字 9"/>
          <p:cNvSpPr/>
          <p:nvPr/>
        </p:nvSpPr>
        <p:spPr>
          <a:xfrm>
            <a:off x="395288" y="5157788"/>
            <a:ext cx="796925" cy="1366837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向左箭號圖說文字 6"/>
          <p:cNvSpPr/>
          <p:nvPr/>
        </p:nvSpPr>
        <p:spPr>
          <a:xfrm>
            <a:off x="7667625" y="4779963"/>
            <a:ext cx="865188" cy="2000250"/>
          </a:xfrm>
          <a:prstGeom prst="lef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2785" name="文字方塊 7"/>
          <p:cNvSpPr txBox="1">
            <a:spLocks noChangeArrowheads="1"/>
          </p:cNvSpPr>
          <p:nvPr/>
        </p:nvSpPr>
        <p:spPr bwMode="auto">
          <a:xfrm>
            <a:off x="417513" y="5157788"/>
            <a:ext cx="5540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請  享  用</a:t>
            </a:r>
          </a:p>
        </p:txBody>
      </p:sp>
      <p:sp>
        <p:nvSpPr>
          <p:cNvPr id="32786" name="文字方塊 11"/>
          <p:cNvSpPr txBox="1">
            <a:spLocks noChangeArrowheads="1"/>
          </p:cNvSpPr>
          <p:nvPr/>
        </p:nvSpPr>
        <p:spPr bwMode="auto">
          <a:xfrm>
            <a:off x="7967663" y="4759325"/>
            <a:ext cx="4921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000">
                <a:solidFill>
                  <a:schemeClr val="bg1"/>
                </a:solidFill>
                <a:latin typeface="Calibri" pitchFamily="34" charset="0"/>
              </a:rPr>
              <a:t>香草口味真好吃</a:t>
            </a:r>
            <a:r>
              <a:rPr kumimoji="0" lang="zh-TW" altLang="en-US">
                <a:solidFill>
                  <a:schemeClr val="bg1"/>
                </a:solidFill>
                <a:latin typeface="新細明體" charset="-120"/>
              </a:rPr>
              <a:t>！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矩形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244475"/>
            <a:ext cx="2217738" cy="1066800"/>
          </a:xfrm>
          <a:prstGeom prst="rect">
            <a:avLst/>
          </a:prstGeom>
          <a:noFill/>
        </p:spPr>
      </p:pic>
      <p:sp>
        <p:nvSpPr>
          <p:cNvPr id="2" name="雲朵形 1"/>
          <p:cNvSpPr/>
          <p:nvPr/>
        </p:nvSpPr>
        <p:spPr>
          <a:xfrm>
            <a:off x="26988" y="981075"/>
            <a:ext cx="8932862" cy="5440363"/>
          </a:xfrm>
          <a:prstGeom prst="cloud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 descr="C:\Users\user\AppData\Local\Microsoft\Windows\Temporary Internet Files\Content.IE5\1HGFVJOQ\MC900440405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7363" y="-100013"/>
            <a:ext cx="22891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文字方塊 3"/>
          <p:cNvSpPr txBox="1">
            <a:spLocks noChangeArrowheads="1"/>
          </p:cNvSpPr>
          <p:nvPr/>
        </p:nvSpPr>
        <p:spPr bwMode="auto">
          <a:xfrm>
            <a:off x="611188" y="1989138"/>
            <a:ext cx="7705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400">
                <a:solidFill>
                  <a:srgbClr val="FF0000"/>
                </a:solidFill>
                <a:latin typeface="新細明體" charset="-120"/>
              </a:rPr>
              <a:t>․</a:t>
            </a:r>
            <a:r>
              <a:rPr kumimoji="0" lang="zh-TW" altLang="en-US" sz="4400">
                <a:latin typeface="Calibri" pitchFamily="34" charset="0"/>
              </a:rPr>
              <a:t>炎炎的夏日正是吃冰淇淋 </a:t>
            </a:r>
            <a:endParaRPr kumimoji="0" lang="en-US" altLang="zh-TW" sz="4400">
              <a:latin typeface="Calibri" pitchFamily="34" charset="0"/>
            </a:endParaRPr>
          </a:p>
          <a:p>
            <a:r>
              <a:rPr kumimoji="0" lang="zh-TW" altLang="en-US" sz="4400">
                <a:latin typeface="Calibri" pitchFamily="34" charset="0"/>
              </a:rPr>
              <a:t>     的好季節</a:t>
            </a:r>
            <a:r>
              <a:rPr kumimoji="0" lang="zh-TW" altLang="en-US" sz="4400"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4400">
              <a:latin typeface="DotumChe" pitchFamily="49" charset="-127"/>
              <a:ea typeface="DotumChe" pitchFamily="49" charset="-127"/>
            </a:endParaRPr>
          </a:p>
          <a:p>
            <a:r>
              <a:rPr kumimoji="0" lang="en-US" altLang="zh-TW" sz="4400">
                <a:solidFill>
                  <a:srgbClr val="FF0000"/>
                </a:solidFill>
                <a:latin typeface="新細明體" charset="-120"/>
              </a:rPr>
              <a:t>․</a:t>
            </a:r>
            <a:r>
              <a:rPr kumimoji="0" lang="zh-TW" altLang="en-US" sz="4400">
                <a:latin typeface="Calibri" pitchFamily="34" charset="0"/>
              </a:rPr>
              <a:t>我又十分喜愛吃冰淇淋</a:t>
            </a:r>
            <a:r>
              <a:rPr kumimoji="0" lang="zh-TW" altLang="en-US" sz="4400">
                <a:latin typeface="新細明體" charset="-120"/>
              </a:rPr>
              <a:t>，</a:t>
            </a:r>
            <a:endParaRPr kumimoji="0" lang="en-US" altLang="zh-TW" sz="4400">
              <a:latin typeface="新細明體" charset="-120"/>
            </a:endParaRPr>
          </a:p>
          <a:p>
            <a:r>
              <a:rPr kumimoji="0" lang="en-US" altLang="zh-TW" sz="4400">
                <a:latin typeface="新細明體" charset="-120"/>
              </a:rPr>
              <a:t>   </a:t>
            </a:r>
            <a:r>
              <a:rPr kumimoji="0" lang="zh-TW" altLang="en-US" sz="4400">
                <a:latin typeface="Calibri" pitchFamily="34" charset="0"/>
              </a:rPr>
              <a:t>且媽媽會做冰淇淋</a:t>
            </a:r>
            <a:r>
              <a:rPr kumimoji="0" lang="zh-TW" altLang="en-US" sz="4400">
                <a:latin typeface="新細明體" charset="-120"/>
              </a:rPr>
              <a:t>，</a:t>
            </a:r>
            <a:r>
              <a:rPr kumimoji="0" lang="zh-TW" altLang="en-US" sz="4400">
                <a:latin typeface="Calibri" pitchFamily="34" charset="0"/>
              </a:rPr>
              <a:t>所以就想向媽媽學習如何做冰淇淋</a:t>
            </a:r>
            <a:r>
              <a:rPr kumimoji="0" lang="zh-TW" altLang="en-US" sz="4400"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4400">
              <a:latin typeface="Calibri" pitchFamily="34" charset="0"/>
            </a:endParaRPr>
          </a:p>
          <a:p>
            <a:endParaRPr kumimoji="0" lang="zh-TW" altLang="en-US" sz="4400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662113" y="163513"/>
            <a:ext cx="5834062" cy="127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文字方塊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438" y="354013"/>
            <a:ext cx="4724400" cy="962025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9075" y="1530350"/>
            <a:ext cx="9582150" cy="5608638"/>
          </a:xfrm>
          <a:prstGeom prst="rect">
            <a:avLst/>
          </a:prstGeom>
          <a:noFill/>
        </p:spPr>
      </p:pic>
      <p:sp>
        <p:nvSpPr>
          <p:cNvPr id="33797" name="文字方塊 10"/>
          <p:cNvSpPr txBox="1">
            <a:spLocks noChangeArrowheads="1"/>
          </p:cNvSpPr>
          <p:nvPr/>
        </p:nvSpPr>
        <p:spPr bwMode="auto">
          <a:xfrm>
            <a:off x="76200" y="1917700"/>
            <a:ext cx="1973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solidFill>
                  <a:srgbClr val="FFFF00"/>
                </a:solidFill>
                <a:latin typeface="Calibri" pitchFamily="34" charset="0"/>
              </a:rPr>
              <a:t>材料</a:t>
            </a:r>
            <a:r>
              <a:rPr kumimoji="0" lang="en-US" altLang="zh-TW" sz="4000">
                <a:solidFill>
                  <a:srgbClr val="FFFF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3798" name="文字方塊 13"/>
          <p:cNvSpPr txBox="1">
            <a:spLocks noChangeArrowheads="1"/>
          </p:cNvSpPr>
          <p:nvPr/>
        </p:nvSpPr>
        <p:spPr bwMode="auto">
          <a:xfrm>
            <a:off x="6630988" y="3284538"/>
            <a:ext cx="1728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蛋黃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80g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799" name="文字方塊 14"/>
          <p:cNvSpPr txBox="1">
            <a:spLocks noChangeArrowheads="1"/>
          </p:cNvSpPr>
          <p:nvPr/>
        </p:nvSpPr>
        <p:spPr bwMode="auto">
          <a:xfrm>
            <a:off x="5446713" y="4765675"/>
            <a:ext cx="1728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砂糖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80g</a:t>
            </a:r>
          </a:p>
        </p:txBody>
      </p:sp>
      <p:pic>
        <p:nvPicPr>
          <p:cNvPr id="16" name="文字方塊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5675" y="4979988"/>
            <a:ext cx="2333625" cy="682625"/>
          </a:xfrm>
          <a:prstGeom prst="rect">
            <a:avLst/>
          </a:prstGeom>
          <a:noFill/>
        </p:spPr>
      </p:pic>
      <p:sp>
        <p:nvSpPr>
          <p:cNvPr id="33801" name="文字方塊 16"/>
          <p:cNvSpPr txBox="1">
            <a:spLocks noChangeArrowheads="1"/>
          </p:cNvSpPr>
          <p:nvPr/>
        </p:nvSpPr>
        <p:spPr bwMode="auto">
          <a:xfrm>
            <a:off x="3708400" y="3714750"/>
            <a:ext cx="230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芒果泥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200g</a:t>
            </a:r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8" name="文字方塊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9125" y="2243138"/>
            <a:ext cx="2543175" cy="682625"/>
          </a:xfrm>
          <a:prstGeom prst="rect">
            <a:avLst/>
          </a:prstGeom>
          <a:noFill/>
        </p:spPr>
      </p:pic>
      <p:sp>
        <p:nvSpPr>
          <p:cNvPr id="33803" name="文字方塊 18"/>
          <p:cNvSpPr txBox="1">
            <a:spLocks noChangeArrowheads="1"/>
          </p:cNvSpPr>
          <p:nvPr/>
        </p:nvSpPr>
        <p:spPr bwMode="auto">
          <a:xfrm>
            <a:off x="5219700" y="2112963"/>
            <a:ext cx="12112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牛奶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250g</a:t>
            </a:r>
            <a:endParaRPr kumimoji="0" lang="zh-TW" alt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804" name="文字方塊 5"/>
          <p:cNvSpPr txBox="1">
            <a:spLocks noChangeArrowheads="1"/>
          </p:cNvSpPr>
          <p:nvPr/>
        </p:nvSpPr>
        <p:spPr bwMode="auto">
          <a:xfrm>
            <a:off x="1187450" y="3752850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芒果丁少量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91689"/>
            <a:ext cx="100811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作</a:t>
            </a:r>
            <a:endParaRPr kumimoji="0" lang="en-US" altLang="zh-TW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法</a:t>
            </a:r>
            <a:endParaRPr kumimoji="0" lang="zh-TW" altLang="en-US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576513" y="1700213"/>
            <a:ext cx="4803775" cy="4619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kumimoji="0" lang="en-US" altLang="zh-TW" sz="2400" dirty="0">
                <a:solidFill>
                  <a:schemeClr val="bg1"/>
                </a:solidFill>
                <a:latin typeface="+mn-lt"/>
                <a:ea typeface="+mn-ea"/>
              </a:rPr>
              <a:t>1.</a:t>
            </a: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  蛋    黃    加    糖    打   發  變   白</a:t>
            </a:r>
            <a:endParaRPr kumimoji="0" lang="zh-TW" alt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27088" y="4048125"/>
            <a:ext cx="2547937" cy="4603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bg1"/>
                </a:solidFill>
                <a:latin typeface="+mn-lt"/>
                <a:ea typeface="+mn-ea"/>
              </a:rPr>
              <a:t>2.</a:t>
            </a: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加入玉米粉拌勻</a:t>
            </a:r>
            <a:endParaRPr kumimoji="0" lang="zh-TW" alt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-31750" y="6484938"/>
            <a:ext cx="4489450" cy="4000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+mn-lt"/>
                <a:ea typeface="+mn-ea"/>
              </a:rPr>
              <a:t>4.</a:t>
            </a:r>
            <a:r>
              <a:rPr kumimoji="0" lang="zh-TW" altLang="en-US" sz="2000" dirty="0">
                <a:solidFill>
                  <a:schemeClr val="bg1"/>
                </a:solidFill>
                <a:latin typeface="+mn-lt"/>
                <a:ea typeface="+mn-ea"/>
              </a:rPr>
              <a:t>蛋糊加入熱牛奶拌勻再加芒果泥拌勻</a:t>
            </a:r>
            <a:endParaRPr kumimoji="0" lang="zh-TW" altLang="en-US" sz="20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34822" name="圖片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775" y="2509838"/>
            <a:ext cx="2185988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字方塊 23"/>
          <p:cNvSpPr txBox="1"/>
          <p:nvPr/>
        </p:nvSpPr>
        <p:spPr>
          <a:xfrm>
            <a:off x="6053138" y="4048125"/>
            <a:ext cx="2190750" cy="4603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bg1"/>
                </a:solidFill>
                <a:latin typeface="+mn-lt"/>
                <a:ea typeface="+mn-ea"/>
              </a:rPr>
              <a:t>3.</a:t>
            </a: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牛  奶  加  熱</a:t>
            </a:r>
            <a:endParaRPr kumimoji="0" lang="zh-TW" alt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34824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775" y="-3175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圖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4925" y="-3175"/>
            <a:ext cx="226853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圖片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3963" y="-3175"/>
            <a:ext cx="24796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圖片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" y="2376488"/>
            <a:ext cx="2268538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25"/>
          <p:cNvSpPr txBox="1"/>
          <p:nvPr/>
        </p:nvSpPr>
        <p:spPr>
          <a:xfrm>
            <a:off x="5148263" y="6423025"/>
            <a:ext cx="3806825" cy="4619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bg1"/>
                </a:solidFill>
                <a:latin typeface="+mn-lt"/>
                <a:ea typeface="+mn-ea"/>
              </a:rPr>
              <a:t>5.</a:t>
            </a:r>
            <a:r>
              <a:rPr kumimoji="0" lang="zh-TW" altLang="en-US" sz="2400" dirty="0">
                <a:solidFill>
                  <a:schemeClr val="bg1"/>
                </a:solidFill>
                <a:latin typeface="+mn-lt"/>
                <a:ea typeface="+mn-ea"/>
              </a:rPr>
              <a:t>果泥奶糊隔水加熱至濃稠</a:t>
            </a:r>
            <a:endParaRPr kumimoji="0" lang="zh-TW" alt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34829" name="圖片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95488" y="2420938"/>
            <a:ext cx="2236787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圖片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62763" y="2473325"/>
            <a:ext cx="23114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圖片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5213" y="4787900"/>
            <a:ext cx="2055812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圖片 2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7938" y="4840288"/>
            <a:ext cx="20526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圖片 3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31025" y="4765675"/>
            <a:ext cx="2249488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圖片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08188" y="4840288"/>
            <a:ext cx="215741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文字方塊 28"/>
          <p:cNvSpPr txBox="1"/>
          <p:nvPr/>
        </p:nvSpPr>
        <p:spPr>
          <a:xfrm>
            <a:off x="1560513" y="1773238"/>
            <a:ext cx="6540500" cy="46196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prstClr val="white"/>
                </a:solidFill>
                <a:latin typeface="+mn-lt"/>
                <a:ea typeface="+mn-ea"/>
              </a:rPr>
              <a:t>6.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鮮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奶  油 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打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發</a:t>
            </a:r>
            <a:r>
              <a:rPr kumimoji="0" lang="en-US" altLang="zh-TW" sz="2400" dirty="0">
                <a:solidFill>
                  <a:prstClr val="white"/>
                </a:solidFill>
                <a:latin typeface="+mn-lt"/>
                <a:ea typeface="+mn-ea"/>
              </a:rPr>
              <a:t>,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加  入  果 泥 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奶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糊  中 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拌 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勻</a:t>
            </a:r>
            <a:endParaRPr kumimoji="0" lang="zh-TW" altLang="en-US" sz="2400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pic>
        <p:nvPicPr>
          <p:cNvPr id="3584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-17463"/>
            <a:ext cx="23764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圖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6788" y="-17463"/>
            <a:ext cx="2357437" cy="186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圖片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0088" y="-17463"/>
            <a:ext cx="247332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圖片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7188" y="0"/>
            <a:ext cx="24669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圖片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7788" y="2547938"/>
            <a:ext cx="2405063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圖片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88" y="2547938"/>
            <a:ext cx="21097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179388" y="4264025"/>
            <a:ext cx="3887787" cy="4603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prstClr val="white"/>
                </a:solidFill>
                <a:latin typeface="+mn-lt"/>
                <a:ea typeface="+mn-ea"/>
              </a:rPr>
              <a:t>7.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完  成</a:t>
            </a:r>
            <a:r>
              <a:rPr kumimoji="0" lang="en-US" altLang="zh-TW" sz="2400" dirty="0">
                <a:solidFill>
                  <a:prstClr val="white"/>
                </a:solidFill>
                <a:latin typeface="+mn-lt"/>
                <a:ea typeface="+mn-ea"/>
              </a:rPr>
              <a:t>,</a:t>
            </a:r>
            <a:r>
              <a:rPr kumimoji="0" lang="zh-TW" altLang="en-US" sz="2400" dirty="0">
                <a:solidFill>
                  <a:prstClr val="white"/>
                </a:solidFill>
                <a:latin typeface="+mn-lt"/>
                <a:ea typeface="+mn-ea"/>
              </a:rPr>
              <a:t>  放  入  冰  箱  冷  凍</a:t>
            </a:r>
          </a:p>
        </p:txBody>
      </p:sp>
      <p:pic>
        <p:nvPicPr>
          <p:cNvPr id="35850" name="圖片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1038" y="2417763"/>
            <a:ext cx="2535237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圖片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72288" y="2417763"/>
            <a:ext cx="2308225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5292725" y="4017963"/>
            <a:ext cx="3095625" cy="70643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prstClr val="white"/>
                </a:solidFill>
                <a:latin typeface="+mn-lt"/>
                <a:ea typeface="+mn-ea"/>
              </a:rPr>
              <a:t>8.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每隔</a:t>
            </a:r>
            <a:r>
              <a:rPr kumimoji="0" lang="en-US" altLang="zh-TW" sz="2000" dirty="0">
                <a:solidFill>
                  <a:prstClr val="white"/>
                </a:solidFill>
                <a:latin typeface="+mn-lt"/>
                <a:ea typeface="+mn-ea"/>
              </a:rPr>
              <a:t>2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小時拿出刮一刮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攪</a:t>
            </a:r>
            <a:endParaRPr kumimoji="0" lang="en-US" altLang="zh-TW" sz="2000" dirty="0">
              <a:solidFill>
                <a:prstClr val="white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 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   拌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均勻再冷凍</a:t>
            </a:r>
            <a:r>
              <a:rPr kumimoji="0" lang="en-US" altLang="zh-TW" sz="2000" dirty="0">
                <a:solidFill>
                  <a:prstClr val="white"/>
                </a:solidFill>
                <a:latin typeface="+mn-lt"/>
                <a:ea typeface="+mn-ea"/>
              </a:rPr>
              <a:t>(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重覆</a:t>
            </a:r>
            <a:r>
              <a:rPr kumimoji="0" lang="en-US" altLang="zh-TW" sz="2000" dirty="0">
                <a:solidFill>
                  <a:prstClr val="white"/>
                </a:solidFill>
                <a:latin typeface="+mn-lt"/>
                <a:ea typeface="+mn-ea"/>
              </a:rPr>
              <a:t>4</a:t>
            </a:r>
            <a:r>
              <a:rPr kumimoji="0" lang="zh-TW" altLang="en-US" sz="2000" dirty="0">
                <a:solidFill>
                  <a:prstClr val="white"/>
                </a:solidFill>
                <a:latin typeface="+mn-lt"/>
                <a:ea typeface="+mn-ea"/>
              </a:rPr>
              <a:t>次</a:t>
            </a:r>
            <a:r>
              <a:rPr kumimoji="0" lang="en-US" altLang="zh-TW" sz="2000" dirty="0">
                <a:solidFill>
                  <a:prstClr val="white"/>
                </a:solidFill>
                <a:latin typeface="+mn-lt"/>
                <a:ea typeface="+mn-ea"/>
              </a:rPr>
              <a:t>)</a:t>
            </a:r>
            <a:endParaRPr kumimoji="0" lang="zh-TW" altLang="en-US" sz="2000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pic>
        <p:nvPicPr>
          <p:cNvPr id="35853" name="圖片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75" y="5119688"/>
            <a:ext cx="202882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圖片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22425" y="5119688"/>
            <a:ext cx="17938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21"/>
          <p:cNvSpPr txBox="1"/>
          <p:nvPr/>
        </p:nvSpPr>
        <p:spPr>
          <a:xfrm>
            <a:off x="3508375" y="5272088"/>
            <a:ext cx="1711325" cy="13223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+mn-lt"/>
                <a:ea typeface="+mn-ea"/>
              </a:rPr>
              <a:t>9.</a:t>
            </a:r>
            <a:r>
              <a:rPr kumimoji="0" lang="zh-TW" altLang="en-US" sz="2000" dirty="0">
                <a:solidFill>
                  <a:schemeClr val="bg1"/>
                </a:solidFill>
                <a:latin typeface="+mn-lt"/>
                <a:ea typeface="+mn-ea"/>
              </a:rPr>
              <a:t>最後一次攪拌時加入</a:t>
            </a:r>
            <a:r>
              <a:rPr kumimoji="0"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芒果丁拌勻再冷凍</a:t>
            </a:r>
            <a:r>
              <a:rPr kumimoji="0" lang="zh-TW" altLang="en-US" sz="2000" dirty="0">
                <a:solidFill>
                  <a:schemeClr val="bg1"/>
                </a:solidFill>
                <a:latin typeface="+mn-lt"/>
                <a:ea typeface="+mn-ea"/>
              </a:rPr>
              <a:t>即可</a:t>
            </a:r>
            <a:endParaRPr kumimoji="0" lang="zh-TW" altLang="en-US" sz="20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3073" name="直線單箭頭接點 3072"/>
          <p:cNvCxnSpPr/>
          <p:nvPr/>
        </p:nvCxnSpPr>
        <p:spPr>
          <a:xfrm flipH="1">
            <a:off x="3005138" y="5872163"/>
            <a:ext cx="503237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7" name="圖片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2900" y="4989513"/>
            <a:ext cx="2490788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向左箭號圖說文字 7"/>
          <p:cNvSpPr/>
          <p:nvPr/>
        </p:nvSpPr>
        <p:spPr>
          <a:xfrm>
            <a:off x="7967663" y="4979988"/>
            <a:ext cx="925512" cy="1765300"/>
          </a:xfrm>
          <a:prstGeom prst="left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5859" name="文字方塊 6"/>
          <p:cNvSpPr txBox="1">
            <a:spLocks noChangeArrowheads="1"/>
          </p:cNvSpPr>
          <p:nvPr/>
        </p:nvSpPr>
        <p:spPr bwMode="auto">
          <a:xfrm>
            <a:off x="8339138" y="5229225"/>
            <a:ext cx="554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請  享 用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662113" y="163513"/>
            <a:ext cx="5834062" cy="127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文字方塊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3438" y="354013"/>
            <a:ext cx="4724400" cy="962025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9213" y="1517650"/>
            <a:ext cx="9242426" cy="5499100"/>
          </a:xfrm>
          <a:prstGeom prst="rect">
            <a:avLst/>
          </a:prstGeom>
          <a:noFill/>
        </p:spPr>
      </p:pic>
      <p:sp>
        <p:nvSpPr>
          <p:cNvPr id="36869" name="文字方塊 10"/>
          <p:cNvSpPr txBox="1">
            <a:spLocks noChangeArrowheads="1"/>
          </p:cNvSpPr>
          <p:nvPr/>
        </p:nvSpPr>
        <p:spPr bwMode="auto">
          <a:xfrm>
            <a:off x="242888" y="1844675"/>
            <a:ext cx="1973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solidFill>
                  <a:srgbClr val="FFFF00"/>
                </a:solidFill>
                <a:latin typeface="Calibri" pitchFamily="34" charset="0"/>
              </a:rPr>
              <a:t>材料</a:t>
            </a:r>
            <a:r>
              <a:rPr kumimoji="0" lang="en-US" altLang="zh-TW" sz="4000">
                <a:solidFill>
                  <a:srgbClr val="FFFF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6870" name="文字方塊 13"/>
          <p:cNvSpPr txBox="1">
            <a:spLocks noChangeArrowheads="1"/>
          </p:cNvSpPr>
          <p:nvPr/>
        </p:nvSpPr>
        <p:spPr bwMode="auto">
          <a:xfrm>
            <a:off x="3492500" y="2708275"/>
            <a:ext cx="172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蛋黃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80g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71" name="文字方塊 14"/>
          <p:cNvSpPr txBox="1">
            <a:spLocks noChangeArrowheads="1"/>
          </p:cNvSpPr>
          <p:nvPr/>
        </p:nvSpPr>
        <p:spPr bwMode="auto">
          <a:xfrm>
            <a:off x="3263900" y="5268913"/>
            <a:ext cx="1728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砂糖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80g</a:t>
            </a:r>
          </a:p>
        </p:txBody>
      </p:sp>
      <p:sp>
        <p:nvSpPr>
          <p:cNvPr id="36872" name="文字方塊 15"/>
          <p:cNvSpPr txBox="1">
            <a:spLocks noChangeArrowheads="1"/>
          </p:cNvSpPr>
          <p:nvPr/>
        </p:nvSpPr>
        <p:spPr bwMode="auto">
          <a:xfrm>
            <a:off x="5530850" y="5800725"/>
            <a:ext cx="2136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玉米粉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15g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6873" name="文字方塊 16"/>
          <p:cNvSpPr txBox="1">
            <a:spLocks noChangeArrowheads="1"/>
          </p:cNvSpPr>
          <p:nvPr/>
        </p:nvSpPr>
        <p:spPr bwMode="auto">
          <a:xfrm>
            <a:off x="4932363" y="3911600"/>
            <a:ext cx="27352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巧克力豆少量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6874" name="文字方塊 17"/>
          <p:cNvSpPr txBox="1">
            <a:spLocks noChangeArrowheads="1"/>
          </p:cNvSpPr>
          <p:nvPr/>
        </p:nvSpPr>
        <p:spPr bwMode="auto">
          <a:xfrm>
            <a:off x="869950" y="3136900"/>
            <a:ext cx="2376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鮮奶油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6875" name="文字方塊 18"/>
          <p:cNvSpPr txBox="1">
            <a:spLocks noChangeArrowheads="1"/>
          </p:cNvSpPr>
          <p:nvPr/>
        </p:nvSpPr>
        <p:spPr bwMode="auto">
          <a:xfrm>
            <a:off x="5795963" y="2351088"/>
            <a:ext cx="12096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牛奶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876" name="文字方塊 5"/>
          <p:cNvSpPr txBox="1">
            <a:spLocks noChangeArrowheads="1"/>
          </p:cNvSpPr>
          <p:nvPr/>
        </p:nvSpPr>
        <p:spPr bwMode="auto">
          <a:xfrm>
            <a:off x="546100" y="4497388"/>
            <a:ext cx="2233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草莓醬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180g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91689"/>
            <a:ext cx="100811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作</a:t>
            </a:r>
            <a:endParaRPr kumimoji="0" lang="en-US" altLang="zh-TW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spc="50" dirty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法</a:t>
            </a:r>
            <a:endParaRPr kumimoji="0" lang="zh-TW" altLang="en-US" sz="5400" b="1" spc="50" dirty="0">
              <a:ln w="1143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8915" name="文字方塊 20"/>
          <p:cNvSpPr txBox="1">
            <a:spLocks noChangeArrowheads="1"/>
          </p:cNvSpPr>
          <p:nvPr/>
        </p:nvSpPr>
        <p:spPr bwMode="auto">
          <a:xfrm>
            <a:off x="2716213" y="1557338"/>
            <a:ext cx="4735512" cy="460375"/>
          </a:xfrm>
          <a:prstGeom prst="rect">
            <a:avLst/>
          </a:prstGeom>
          <a:solidFill>
            <a:srgbClr val="FCA6CB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1.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   蛋       黃      加      糖      打      發</a:t>
            </a:r>
          </a:p>
        </p:txBody>
      </p:sp>
      <p:sp>
        <p:nvSpPr>
          <p:cNvPr id="38916" name="文字方塊 22"/>
          <p:cNvSpPr txBox="1">
            <a:spLocks noChangeArrowheads="1"/>
          </p:cNvSpPr>
          <p:nvPr/>
        </p:nvSpPr>
        <p:spPr bwMode="auto">
          <a:xfrm>
            <a:off x="873125" y="3933825"/>
            <a:ext cx="2546350" cy="460375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2.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加入玉米粉拌勻</a:t>
            </a:r>
          </a:p>
        </p:txBody>
      </p:sp>
      <p:sp>
        <p:nvSpPr>
          <p:cNvPr id="38917" name="文字方塊 23"/>
          <p:cNvSpPr txBox="1">
            <a:spLocks noChangeArrowheads="1"/>
          </p:cNvSpPr>
          <p:nvPr/>
        </p:nvSpPr>
        <p:spPr bwMode="auto">
          <a:xfrm>
            <a:off x="5724525" y="3903663"/>
            <a:ext cx="2584450" cy="461962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3.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加入草莓醬拌勻</a:t>
            </a:r>
          </a:p>
        </p:txBody>
      </p:sp>
      <p:sp>
        <p:nvSpPr>
          <p:cNvPr id="38918" name="文字方塊 24"/>
          <p:cNvSpPr txBox="1">
            <a:spLocks noChangeArrowheads="1"/>
          </p:cNvSpPr>
          <p:nvPr/>
        </p:nvSpPr>
        <p:spPr bwMode="auto">
          <a:xfrm>
            <a:off x="53975" y="6423025"/>
            <a:ext cx="4230688" cy="461963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4.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牛奶加熱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加入草莓糊中拌勻</a:t>
            </a:r>
          </a:p>
        </p:txBody>
      </p:sp>
      <p:sp>
        <p:nvSpPr>
          <p:cNvPr id="38919" name="文字方塊 25"/>
          <p:cNvSpPr txBox="1">
            <a:spLocks noChangeArrowheads="1"/>
          </p:cNvSpPr>
          <p:nvPr/>
        </p:nvSpPr>
        <p:spPr bwMode="auto">
          <a:xfrm>
            <a:off x="4978400" y="6381750"/>
            <a:ext cx="4087813" cy="461963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5.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草莓蛋奶糊隔水加熱至濃稠</a:t>
            </a:r>
          </a:p>
        </p:txBody>
      </p:sp>
      <p:pic>
        <p:nvPicPr>
          <p:cNvPr id="38920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-15875"/>
            <a:ext cx="236378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-22225"/>
            <a:ext cx="21955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-22225"/>
            <a:ext cx="229711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圖片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3" y="2349500"/>
            <a:ext cx="210661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圖片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7088" y="2357438"/>
            <a:ext cx="21050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圖片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1725" y="2284413"/>
            <a:ext cx="2138363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圖片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3100" y="2311400"/>
            <a:ext cx="216058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圖片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802188"/>
            <a:ext cx="220186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圖片 2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79638" y="4772025"/>
            <a:ext cx="21145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圖片 2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27575" y="4714875"/>
            <a:ext cx="2220913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圖片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58013" y="4719638"/>
            <a:ext cx="221615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文字方塊 28"/>
          <p:cNvSpPr txBox="1">
            <a:spLocks noChangeArrowheads="1"/>
          </p:cNvSpPr>
          <p:nvPr/>
        </p:nvSpPr>
        <p:spPr bwMode="auto">
          <a:xfrm>
            <a:off x="1476375" y="1628775"/>
            <a:ext cx="6538913" cy="461963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6.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鮮 奶 油 打 發</a:t>
            </a:r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 加 入 草 莓 蛋 奶 糊 中 拌 均 勻</a:t>
            </a:r>
          </a:p>
        </p:txBody>
      </p:sp>
      <p:sp>
        <p:nvSpPr>
          <p:cNvPr id="39939" name="文字方塊 2"/>
          <p:cNvSpPr txBox="1">
            <a:spLocks noChangeArrowheads="1"/>
          </p:cNvSpPr>
          <p:nvPr/>
        </p:nvSpPr>
        <p:spPr bwMode="auto">
          <a:xfrm>
            <a:off x="395288" y="4076700"/>
            <a:ext cx="3543300" cy="461963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7.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完  成</a:t>
            </a:r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 放 入 冰 箱 冷 凍</a:t>
            </a:r>
          </a:p>
        </p:txBody>
      </p:sp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5292725" y="3933825"/>
            <a:ext cx="3816350" cy="830263"/>
          </a:xfrm>
          <a:prstGeom prst="rect">
            <a:avLst/>
          </a:prstGeom>
          <a:solidFill>
            <a:srgbClr val="FCA6C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8.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每隔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小時拿出刮一刮攪拌均勻再冷凍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重覆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4</a:t>
            </a:r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次</a:t>
            </a:r>
            <a:r>
              <a:rPr kumimoji="0" lang="en-US" altLang="zh-TW" sz="2400">
                <a:solidFill>
                  <a:srgbClr val="FFFFFF"/>
                </a:solidFill>
                <a:latin typeface="Calibri" pitchFamily="34" charset="0"/>
              </a:rPr>
              <a:t>)</a:t>
            </a:r>
            <a:endParaRPr kumimoji="0" lang="zh-TW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9941" name="圖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-31750"/>
            <a:ext cx="22558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圖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6950" y="0"/>
            <a:ext cx="221297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圖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9925" y="-14288"/>
            <a:ext cx="2403475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圖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775" y="-41275"/>
            <a:ext cx="23590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圖片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113" y="2408238"/>
            <a:ext cx="227806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圖片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6950" y="2413000"/>
            <a:ext cx="18732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圖片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8388" y="2349500"/>
            <a:ext cx="2141537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圖片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8650" y="2349500"/>
            <a:ext cx="220186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圖片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188" y="4791075"/>
            <a:ext cx="2792412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圖片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32488" y="4864100"/>
            <a:ext cx="26003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左-右雙向箭號圖說文字 1"/>
          <p:cNvSpPr/>
          <p:nvPr/>
        </p:nvSpPr>
        <p:spPr>
          <a:xfrm>
            <a:off x="3765550" y="4879975"/>
            <a:ext cx="1657350" cy="1931988"/>
          </a:xfrm>
          <a:prstGeom prst="leftRight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9952" name="文字方塊 11"/>
          <p:cNvSpPr txBox="1">
            <a:spLocks noChangeArrowheads="1"/>
          </p:cNvSpPr>
          <p:nvPr/>
        </p:nvSpPr>
        <p:spPr bwMode="auto">
          <a:xfrm>
            <a:off x="4356100" y="4951413"/>
            <a:ext cx="5540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  完   成    品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3810000"/>
            <a:ext cx="4127501" cy="4346575"/>
          </a:xfrm>
          <a:prstGeom prst="rect">
            <a:avLst/>
          </a:prstGeom>
          <a:noFill/>
        </p:spPr>
      </p:pic>
      <p:sp>
        <p:nvSpPr>
          <p:cNvPr id="13" name="向左箭號圖說文字 12"/>
          <p:cNvSpPr/>
          <p:nvPr/>
        </p:nvSpPr>
        <p:spPr>
          <a:xfrm>
            <a:off x="3708400" y="3644900"/>
            <a:ext cx="1008063" cy="3124200"/>
          </a:xfrm>
          <a:prstGeom prst="left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圖片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13" y="639763"/>
            <a:ext cx="3779837" cy="4279900"/>
          </a:xfrm>
          <a:prstGeom prst="rect">
            <a:avLst/>
          </a:prstGeom>
          <a:noFill/>
        </p:spPr>
      </p:pic>
      <p:sp>
        <p:nvSpPr>
          <p:cNvPr id="14" name="向右箭號圖說文字 13"/>
          <p:cNvSpPr/>
          <p:nvPr/>
        </p:nvSpPr>
        <p:spPr>
          <a:xfrm>
            <a:off x="323850" y="765175"/>
            <a:ext cx="863600" cy="2592388"/>
          </a:xfrm>
          <a:prstGeom prst="right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0966" name="文字方塊 7"/>
          <p:cNvSpPr txBox="1">
            <a:spLocks noChangeArrowheads="1"/>
          </p:cNvSpPr>
          <p:nvPr/>
        </p:nvSpPr>
        <p:spPr bwMode="auto">
          <a:xfrm>
            <a:off x="4089400" y="3644900"/>
            <a:ext cx="5540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 美味的冰 淇 淋  蛋  糕</a:t>
            </a:r>
          </a:p>
        </p:txBody>
      </p:sp>
      <p:sp>
        <p:nvSpPr>
          <p:cNvPr id="40967" name="文字方塊 10"/>
          <p:cNvSpPr txBox="1">
            <a:spLocks noChangeArrowheads="1"/>
          </p:cNvSpPr>
          <p:nvPr/>
        </p:nvSpPr>
        <p:spPr bwMode="auto">
          <a:xfrm>
            <a:off x="346075" y="836613"/>
            <a:ext cx="55403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好看好吃的冰淇淋</a:t>
            </a:r>
          </a:p>
        </p:txBody>
      </p:sp>
      <p:pic>
        <p:nvPicPr>
          <p:cNvPr id="6" name="文字方塊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3038" y="-146050"/>
            <a:ext cx="3316287" cy="858838"/>
          </a:xfrm>
          <a:prstGeom prst="rect">
            <a:avLst/>
          </a:prstGeom>
          <a:noFill/>
        </p:spPr>
      </p:pic>
      <p:pic>
        <p:nvPicPr>
          <p:cNvPr id="12" name="圖片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5250" y="639763"/>
            <a:ext cx="3981450" cy="4213225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76863" y="3633788"/>
            <a:ext cx="3852862" cy="4473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文字方塊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182563"/>
            <a:ext cx="2921000" cy="1427162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899592" y="1628800"/>
            <a:ext cx="7632848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Tx/>
              <a:buBlip>
                <a:blip r:embed="rId4"/>
              </a:buBlip>
              <a:defRPr/>
            </a:pP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latin typeface="+mn-lt"/>
                <a:ea typeface="+mn-ea"/>
              </a:rPr>
              <a:t> 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  <a:ea typeface="+mn-ea"/>
              </a:rPr>
              <a:t>這次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  <a:ea typeface="+mn-ea"/>
              </a:rPr>
              <a:t>做冰淇淋我覺得很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+mn-lt"/>
                <a:ea typeface="+mn-ea"/>
              </a:rPr>
              <a:t>有趣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。較困難的地方是把蛋黃和糖打發時</a:t>
            </a:r>
            <a:r>
              <a:rPr kumimoji="0" lang="en-US" altLang="zh-TW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,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手很酸，還有將蛋白和蛋黃分開時，會不小心把蛋黃弄破。</a:t>
            </a:r>
            <a:endParaRPr kumimoji="0" lang="en-US" altLang="zh-TW" sz="2400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DotumChe"/>
              <a:ea typeface="DotumChe"/>
            </a:endParaRPr>
          </a:p>
          <a:p>
            <a:pPr marL="457200" indent="-457200" fontAlgn="auto"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/>
            </a:pP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五種口味中</a:t>
            </a:r>
            <a:r>
              <a:rPr kumimoji="0" lang="en-US" altLang="zh-TW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,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我最喜歡巧克力、香草和芒果口味。草莓口味吃起來有點黏黏的口感</a:t>
            </a:r>
            <a:r>
              <a:rPr kumimoji="0" lang="en-US" altLang="zh-TW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,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可能是因加了草莓醬的原因，抹茶口味不夠甜。</a:t>
            </a:r>
            <a:endParaRPr kumimoji="0" lang="en-US" altLang="zh-TW" sz="2400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DotumChe"/>
              <a:ea typeface="DotumChe"/>
            </a:endParaRPr>
          </a:p>
          <a:p>
            <a:pPr marL="457200" indent="-457200" fontAlgn="auto"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/>
            </a:pP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雖然做冰淇淋有點累</a:t>
            </a:r>
            <a:r>
              <a:rPr kumimoji="0" lang="en-US" altLang="zh-TW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,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但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吃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到自已做的冰淇淋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，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心裡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覺得很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開心，再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把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冰淇淋裝飾得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漂漂亮亮的</a:t>
            </a:r>
            <a:r>
              <a:rPr kumimoji="0" lang="en-US" altLang="zh-TW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,</a:t>
            </a: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 吃起更美味了。</a:t>
            </a:r>
            <a:endParaRPr kumimoji="0" lang="en-US" altLang="zh-TW" sz="2400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DotumChe"/>
              <a:ea typeface="DotumChe"/>
            </a:endParaRPr>
          </a:p>
          <a:p>
            <a:pPr marL="457200" indent="-457200" fontAlgn="auto"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/>
            </a:pPr>
            <a:r>
              <a:rPr kumimoji="0" lang="zh-TW" altLang="en-US" sz="24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我體會到了辛勤的勞動，就會有美好的收</a:t>
            </a:r>
            <a:r>
              <a:rPr kumimoji="0" lang="zh-TW" altLang="en-US" sz="240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DotumChe"/>
                <a:ea typeface="DotumChe"/>
              </a:rPr>
              <a:t>獲。</a:t>
            </a:r>
            <a:endParaRPr kumimoji="0" lang="zh-TW" altLang="en-US" sz="2400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9" name="矩形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390650"/>
            <a:ext cx="6237287" cy="3194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矩形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75" y="122238"/>
            <a:ext cx="6607175" cy="1073150"/>
          </a:xfrm>
          <a:prstGeom prst="rect">
            <a:avLst/>
          </a:prstGeom>
          <a:noFill/>
        </p:spPr>
      </p:pic>
      <p:sp>
        <p:nvSpPr>
          <p:cNvPr id="2" name="文字方塊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0892" y="1124744"/>
            <a:ext cx="8137572" cy="5186035"/>
          </a:xfrm>
          <a:prstGeom prst="rect">
            <a:avLst/>
          </a:prstGeom>
          <a:blipFill rotWithShape="1">
            <a:blip r:embed="rId4"/>
            <a:stretch>
              <a:fillRect l="-1273" t="-1176" r="-292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>
                <a:noFill/>
                <a:latin typeface="+mn-lt"/>
                <a:ea typeface="+mn-ea"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矩形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75" y="255588"/>
            <a:ext cx="6540500" cy="1085850"/>
          </a:xfrm>
          <a:prstGeom prst="rect">
            <a:avLst/>
          </a:prstGeom>
          <a:noFill/>
        </p:spPr>
      </p:pic>
      <p:sp>
        <p:nvSpPr>
          <p:cNvPr id="17411" name="文字方塊 1"/>
          <p:cNvSpPr txBox="1">
            <a:spLocks noChangeArrowheads="1"/>
          </p:cNvSpPr>
          <p:nvPr/>
        </p:nvSpPr>
        <p:spPr bwMode="auto">
          <a:xfrm>
            <a:off x="827088" y="1466850"/>
            <a:ext cx="7632700" cy="4770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u"/>
            </a:pPr>
            <a:r>
              <a:rPr kumimoji="0" lang="zh-TW" altLang="en-US" sz="2800">
                <a:latin typeface="Calibri" pitchFamily="34" charset="0"/>
              </a:rPr>
              <a:t>蛋白和蛋黃分開時</a:t>
            </a:r>
            <a:r>
              <a:rPr kumimoji="0" lang="zh-TW" altLang="en-US" sz="2800">
                <a:latin typeface="新細明體" charset="-120"/>
              </a:rPr>
              <a:t>，</a:t>
            </a:r>
            <a:r>
              <a:rPr kumimoji="0" lang="zh-TW" altLang="en-US" sz="2800">
                <a:latin typeface="Calibri" pitchFamily="34" charset="0"/>
              </a:rPr>
              <a:t>要小心不要把蛋黃弄破了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買新鮮的雞蛋</a:t>
            </a:r>
            <a:r>
              <a:rPr kumimoji="0" lang="zh-TW" altLang="en-US" sz="2800">
                <a:latin typeface="新細明體" charset="-120"/>
              </a:rPr>
              <a:t>，</a:t>
            </a:r>
            <a:r>
              <a:rPr kumimoji="0" lang="zh-TW" altLang="en-US" sz="2800">
                <a:latin typeface="Calibri" pitchFamily="34" charset="0"/>
              </a:rPr>
              <a:t>蛋黃就比較不容易破裂</a:t>
            </a:r>
            <a:r>
              <a:rPr kumimoji="0" lang="zh-TW" altLang="en-US" sz="2800"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2800">
              <a:latin typeface="Calibri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u"/>
            </a:pPr>
            <a:r>
              <a:rPr kumimoji="0" lang="zh-TW" altLang="en-US" sz="2800">
                <a:latin typeface="Calibri" pitchFamily="34" charset="0"/>
              </a:rPr>
              <a:t>牛奶加熱時不要煮沸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煮到鍋邊冒小泡泡即可</a:t>
            </a:r>
            <a:endParaRPr kumimoji="0" lang="en-US" altLang="zh-TW" sz="2800">
              <a:latin typeface="Calibri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u"/>
            </a:pPr>
            <a:r>
              <a:rPr kumimoji="0" lang="zh-TW" altLang="en-US" sz="2800">
                <a:latin typeface="Calibri" pitchFamily="34" charset="0"/>
              </a:rPr>
              <a:t>將熱牛奶加入蛋糊中時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要很慢很慢的倒入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邊倒邊攪拌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不然蛋黃會凝固</a:t>
            </a:r>
            <a:r>
              <a:rPr kumimoji="0" lang="zh-TW" altLang="en-US" sz="2800"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2800">
              <a:latin typeface="Calibri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u"/>
            </a:pPr>
            <a:r>
              <a:rPr kumimoji="0" lang="zh-TW" altLang="en-US" sz="2800">
                <a:latin typeface="Calibri" pitchFamily="34" charset="0"/>
              </a:rPr>
              <a:t>糊狀材料隔水加熱時</a:t>
            </a:r>
            <a:r>
              <a:rPr kumimoji="0" lang="en-US" altLang="zh-TW" sz="2800">
                <a:latin typeface="Calibri" pitchFamily="34" charset="0"/>
              </a:rPr>
              <a:t>,</a:t>
            </a:r>
            <a:r>
              <a:rPr kumimoji="0" lang="zh-TW" altLang="en-US" sz="2800">
                <a:latin typeface="Calibri" pitchFamily="34" charset="0"/>
              </a:rPr>
              <a:t>要邊煮邊攪拌</a:t>
            </a:r>
            <a:r>
              <a:rPr kumimoji="0" lang="zh-TW" altLang="en-US" sz="2800"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2800">
              <a:latin typeface="Calibri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u"/>
            </a:pPr>
            <a:r>
              <a:rPr kumimoji="0" lang="zh-TW" altLang="en-US" sz="2800">
                <a:solidFill>
                  <a:srgbClr val="000000"/>
                </a:solidFill>
                <a:latin typeface="Calibri" pitchFamily="34" charset="0"/>
              </a:rPr>
              <a:t>冰淇淋從冰箱拿出時</a:t>
            </a:r>
            <a:r>
              <a:rPr kumimoji="0" lang="en-US" altLang="zh-TW" sz="280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kumimoji="0" lang="zh-TW" altLang="en-US" sz="2800">
                <a:solidFill>
                  <a:srgbClr val="000000"/>
                </a:solidFill>
                <a:latin typeface="Calibri" pitchFamily="34" charset="0"/>
              </a:rPr>
              <a:t>要放在室溫約 十五分鐘後再吃</a:t>
            </a:r>
            <a:r>
              <a:rPr kumimoji="0" lang="en-US" altLang="zh-TW" sz="280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kumimoji="0" lang="zh-TW" altLang="en-US" sz="2800">
                <a:solidFill>
                  <a:srgbClr val="000000"/>
                </a:solidFill>
                <a:latin typeface="Calibri" pitchFamily="34" charset="0"/>
              </a:rPr>
              <a:t>這樣口感較順滑</a:t>
            </a:r>
            <a:r>
              <a:rPr kumimoji="0" lang="zh-TW" altLang="en-US" sz="2800">
                <a:solidFill>
                  <a:srgbClr val="000000"/>
                </a:solidFill>
                <a:latin typeface="DotumChe" pitchFamily="49" charset="-127"/>
                <a:ea typeface="DotumChe" pitchFamily="49" charset="-127"/>
              </a:rPr>
              <a:t>。</a:t>
            </a:r>
            <a:endParaRPr kumimoji="0" lang="en-US" altLang="zh-TW" sz="2800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-1270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1714783" y="260648"/>
            <a:ext cx="5761840" cy="923330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我做的冰淇淋口味</a:t>
            </a:r>
            <a:endParaRPr kumimoji="0" lang="zh-TW" altLang="en-US" sz="5400" dirty="0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文字方塊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0638" y="1584325"/>
            <a:ext cx="4291012" cy="3908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9525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矩形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07963"/>
            <a:ext cx="3157538" cy="1090612"/>
          </a:xfrm>
          <a:prstGeom prst="rect">
            <a:avLst/>
          </a:prstGeom>
          <a:noFill/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8" y="3657600"/>
            <a:ext cx="2773362" cy="4383088"/>
          </a:xfrm>
          <a:prstGeom prst="rect">
            <a:avLst/>
          </a:prstGeom>
          <a:noFill/>
        </p:spPr>
      </p:pic>
      <p:pic>
        <p:nvPicPr>
          <p:cNvPr id="11" name="圖片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3263" y="1792288"/>
            <a:ext cx="2846387" cy="4711700"/>
          </a:xfrm>
          <a:prstGeom prst="rect">
            <a:avLst/>
          </a:prstGeom>
          <a:noFill/>
        </p:spPr>
      </p:pic>
      <p:pic>
        <p:nvPicPr>
          <p:cNvPr id="12" name="圖片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9350" y="3590925"/>
            <a:ext cx="2706688" cy="4437063"/>
          </a:xfrm>
          <a:prstGeom prst="rect">
            <a:avLst/>
          </a:prstGeom>
          <a:noFill/>
        </p:spPr>
      </p:pic>
      <p:pic>
        <p:nvPicPr>
          <p:cNvPr id="14" name="圖片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613" y="304800"/>
            <a:ext cx="2687637" cy="4406900"/>
          </a:xfrm>
          <a:prstGeom prst="rect">
            <a:avLst/>
          </a:prstGeom>
          <a:noFill/>
        </p:spPr>
      </p:pic>
      <p:pic>
        <p:nvPicPr>
          <p:cNvPr id="15" name="圖片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6988" y="493713"/>
            <a:ext cx="2554287" cy="4144962"/>
          </a:xfrm>
          <a:prstGeom prst="rect">
            <a:avLst/>
          </a:prstGeom>
          <a:noFill/>
        </p:spPr>
      </p:pic>
      <p:sp>
        <p:nvSpPr>
          <p:cNvPr id="17" name="橢圓 16"/>
          <p:cNvSpPr/>
          <p:nvPr/>
        </p:nvSpPr>
        <p:spPr>
          <a:xfrm>
            <a:off x="2854325" y="5949950"/>
            <a:ext cx="3529013" cy="850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465" name="文字方塊 15"/>
          <p:cNvSpPr txBox="1">
            <a:spLocks noChangeArrowheads="1"/>
          </p:cNvSpPr>
          <p:nvPr/>
        </p:nvSpPr>
        <p:spPr bwMode="auto">
          <a:xfrm>
            <a:off x="3348038" y="6021388"/>
            <a:ext cx="3168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 b="1">
                <a:solidFill>
                  <a:srgbClr val="FF0000"/>
                </a:solidFill>
                <a:latin typeface="Calibri" pitchFamily="34" charset="0"/>
              </a:rPr>
              <a:t>採 購 材 料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5950" y="-317500"/>
            <a:ext cx="5010150" cy="3932238"/>
          </a:xfrm>
          <a:prstGeom prst="rect">
            <a:avLst/>
          </a:prstGeom>
          <a:noFill/>
        </p:spPr>
      </p:pic>
      <p:sp>
        <p:nvSpPr>
          <p:cNvPr id="18" name="向右箭號 17"/>
          <p:cNvSpPr/>
          <p:nvPr/>
        </p:nvSpPr>
        <p:spPr>
          <a:xfrm>
            <a:off x="-38607" y="-14166"/>
            <a:ext cx="2304256" cy="1210917"/>
          </a:xfrm>
          <a:prstGeom prst="rightArrow">
            <a:avLst/>
          </a:prstGeom>
          <a:solidFill>
            <a:srgbClr val="00B050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2" name="矩形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244475"/>
            <a:ext cx="2011363" cy="730250"/>
          </a:xfrm>
          <a:prstGeom prst="rect">
            <a:avLst/>
          </a:prstGeom>
          <a:noFill/>
        </p:spPr>
      </p:pic>
      <p:sp>
        <p:nvSpPr>
          <p:cNvPr id="20" name="向左箭號 19"/>
          <p:cNvSpPr/>
          <p:nvPr/>
        </p:nvSpPr>
        <p:spPr>
          <a:xfrm>
            <a:off x="6730839" y="3455622"/>
            <a:ext cx="2371152" cy="1269522"/>
          </a:xfrm>
          <a:prstGeom prst="leftArrow">
            <a:avLst/>
          </a:prstGeom>
          <a:solidFill>
            <a:srgbClr val="00B05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矩形 2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4675" y="3700463"/>
            <a:ext cx="2133600" cy="725487"/>
          </a:xfrm>
          <a:prstGeom prst="rect">
            <a:avLst/>
          </a:prstGeom>
          <a:noFill/>
        </p:spPr>
      </p:pic>
      <p:sp>
        <p:nvSpPr>
          <p:cNvPr id="20490" name="文字方塊 22"/>
          <p:cNvSpPr txBox="1">
            <a:spLocks noChangeArrowheads="1"/>
          </p:cNvSpPr>
          <p:nvPr/>
        </p:nvSpPr>
        <p:spPr bwMode="auto">
          <a:xfrm>
            <a:off x="225425" y="1412875"/>
            <a:ext cx="44910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solidFill>
                  <a:srgbClr val="0070C0"/>
                </a:solidFill>
                <a:latin typeface="新細明體" charset="-120"/>
              </a:rPr>
              <a:t>雞蛋    砂糖    玉米粉     香草粉</a:t>
            </a:r>
            <a:endParaRPr kumimoji="0" lang="en-US" altLang="zh-TW" sz="2400">
              <a:solidFill>
                <a:srgbClr val="0070C0"/>
              </a:solidFill>
              <a:latin typeface="新細明體" charset="-120"/>
            </a:endParaRPr>
          </a:p>
          <a:p>
            <a:r>
              <a:rPr kumimoji="0" lang="zh-TW" altLang="en-US" sz="2400">
                <a:solidFill>
                  <a:srgbClr val="0070C0"/>
                </a:solidFill>
                <a:latin typeface="新細明體" charset="-120"/>
              </a:rPr>
              <a:t>抺茶粉   可可粉   牛奶    鮮奶油</a:t>
            </a:r>
            <a:endParaRPr kumimoji="0" lang="en-US" altLang="zh-TW" sz="2400">
              <a:solidFill>
                <a:srgbClr val="0070C0"/>
              </a:solidFill>
              <a:latin typeface="新細明體" charset="-120"/>
            </a:endParaRPr>
          </a:p>
          <a:p>
            <a:r>
              <a:rPr kumimoji="0" lang="zh-TW" altLang="en-US" sz="2400">
                <a:solidFill>
                  <a:srgbClr val="0070C0"/>
                </a:solidFill>
                <a:latin typeface="新細明體" charset="-120"/>
              </a:rPr>
              <a:t>草莓醬    芒果     柠檬</a:t>
            </a:r>
            <a:endParaRPr kumimoji="0" lang="en-US" altLang="zh-TW" sz="2400">
              <a:solidFill>
                <a:srgbClr val="0070C0"/>
              </a:solidFill>
              <a:latin typeface="新細明體" charset="-120"/>
            </a:endParaRPr>
          </a:p>
          <a:p>
            <a:r>
              <a:rPr kumimoji="0" lang="zh-TW" altLang="en-US" sz="2400">
                <a:solidFill>
                  <a:srgbClr val="FF0000"/>
                </a:solidFill>
                <a:latin typeface="新細明體" charset="-120"/>
              </a:rPr>
              <a:t>水蜜桃   彩色巧克力米 </a:t>
            </a:r>
            <a:endParaRPr kumimoji="0" lang="en-US" altLang="zh-TW" sz="2400">
              <a:solidFill>
                <a:srgbClr val="FF0000"/>
              </a:solidFill>
              <a:latin typeface="新細明體" charset="-120"/>
            </a:endParaRPr>
          </a:p>
          <a:p>
            <a:r>
              <a:rPr kumimoji="0" lang="zh-TW" altLang="en-US" sz="2400">
                <a:solidFill>
                  <a:srgbClr val="FF0000"/>
                </a:solidFill>
                <a:latin typeface="新細明體" charset="-120"/>
              </a:rPr>
              <a:t>巧克力豆   碎塊巧克力</a:t>
            </a:r>
          </a:p>
        </p:txBody>
      </p:sp>
      <p:sp>
        <p:nvSpPr>
          <p:cNvPr id="24" name="向左箭號 23"/>
          <p:cNvSpPr/>
          <p:nvPr/>
        </p:nvSpPr>
        <p:spPr>
          <a:xfrm>
            <a:off x="3419872" y="2780928"/>
            <a:ext cx="1080120" cy="570840"/>
          </a:xfrm>
          <a:prstGeom prst="leftArrow">
            <a:avLst/>
          </a:prstGeom>
          <a:solidFill>
            <a:srgbClr val="FFFF00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494" name="文字方塊 24"/>
          <p:cNvSpPr txBox="1">
            <a:spLocks noChangeArrowheads="1"/>
          </p:cNvSpPr>
          <p:nvPr/>
        </p:nvSpPr>
        <p:spPr bwMode="auto">
          <a:xfrm>
            <a:off x="3571875" y="2881313"/>
            <a:ext cx="100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solidFill>
                  <a:srgbClr val="FF0000"/>
                </a:solidFill>
                <a:latin typeface="Calibri" pitchFamily="34" charset="0"/>
              </a:rPr>
              <a:t>裝飾用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419600" y="3887788"/>
            <a:ext cx="2960688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攪拌機     果汁機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鍋盆         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盤子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打蛋器     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刮刀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分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蛋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器     磅秤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量杯         量匙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篩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網         冰淇淋</a:t>
            </a:r>
            <a:r>
              <a:rPr kumimoji="0"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勺</a:t>
            </a:r>
            <a:endParaRPr kumimoji="0" lang="en-US" altLang="zh-TW" sz="2400" dirty="0">
              <a:solidFill>
                <a:srgbClr val="0070C0"/>
              </a:solidFill>
              <a:latin typeface="+mn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dirty="0">
              <a:solidFill>
                <a:srgbClr val="00B0F0"/>
              </a:solidFill>
              <a:latin typeface="+mn-lt"/>
              <a:ea typeface="+mn-ea"/>
            </a:endParaRPr>
          </a:p>
        </p:txBody>
      </p:sp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2100" y="3286125"/>
            <a:ext cx="4930775" cy="3883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文字方塊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3138" y="-219075"/>
            <a:ext cx="4475162" cy="1243013"/>
          </a:xfrm>
          <a:prstGeom prst="rect">
            <a:avLst/>
          </a:prstGeom>
          <a:noFill/>
        </p:spPr>
      </p:pic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8325" y="901700"/>
            <a:ext cx="2932113" cy="2908300"/>
          </a:xfrm>
          <a:prstGeom prst="rect">
            <a:avLst/>
          </a:prstGeom>
          <a:noFill/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7775" y="701675"/>
            <a:ext cx="2919413" cy="3078163"/>
          </a:xfrm>
          <a:prstGeom prst="rect">
            <a:avLst/>
          </a:prstGeom>
          <a:noFill/>
        </p:spPr>
      </p:pic>
      <p:pic>
        <p:nvPicPr>
          <p:cNvPr id="13" name="圖片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188" y="781050"/>
            <a:ext cx="2852737" cy="3009900"/>
          </a:xfrm>
          <a:prstGeom prst="rect">
            <a:avLst/>
          </a:prstGeom>
          <a:noFill/>
        </p:spPr>
      </p:pic>
      <p:pic>
        <p:nvPicPr>
          <p:cNvPr id="16" name="圖片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08300" y="3017838"/>
            <a:ext cx="2895600" cy="3041650"/>
          </a:xfrm>
          <a:prstGeom prst="rect">
            <a:avLst/>
          </a:prstGeom>
          <a:noFill/>
        </p:spPr>
      </p:pic>
      <p:pic>
        <p:nvPicPr>
          <p:cNvPr id="15" name="圖片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4238" y="2871788"/>
            <a:ext cx="2792412" cy="2932112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76213" y="4889500"/>
            <a:ext cx="2809876" cy="2955925"/>
          </a:xfrm>
          <a:prstGeom prst="rect">
            <a:avLst/>
          </a:prstGeom>
          <a:noFill/>
        </p:spPr>
      </p:pic>
      <p:pic>
        <p:nvPicPr>
          <p:cNvPr id="21" name="圖片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53200" y="3309938"/>
            <a:ext cx="2835275" cy="2987675"/>
          </a:xfrm>
          <a:prstGeom prst="rect">
            <a:avLst/>
          </a:prstGeom>
          <a:noFill/>
        </p:spPr>
      </p:pic>
      <p:sp>
        <p:nvSpPr>
          <p:cNvPr id="9" name="燕尾形向右箭號 8"/>
          <p:cNvSpPr/>
          <p:nvPr/>
        </p:nvSpPr>
        <p:spPr>
          <a:xfrm>
            <a:off x="179388" y="3644900"/>
            <a:ext cx="3240087" cy="1154113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0" name="圖片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44688" y="4962525"/>
            <a:ext cx="2798762" cy="2949575"/>
          </a:xfrm>
          <a:prstGeom prst="rect">
            <a:avLst/>
          </a:prstGeom>
          <a:noFill/>
        </p:spPr>
      </p:pic>
      <p:pic>
        <p:nvPicPr>
          <p:cNvPr id="19" name="圖片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29050" y="5108575"/>
            <a:ext cx="2895600" cy="2809875"/>
          </a:xfrm>
          <a:prstGeom prst="rect">
            <a:avLst/>
          </a:prstGeom>
          <a:noFill/>
        </p:spPr>
      </p:pic>
      <p:sp>
        <p:nvSpPr>
          <p:cNvPr id="10" name="向上箭號圖說文字 9"/>
          <p:cNvSpPr/>
          <p:nvPr/>
        </p:nvSpPr>
        <p:spPr>
          <a:xfrm>
            <a:off x="179388" y="2794000"/>
            <a:ext cx="2633662" cy="719138"/>
          </a:xfrm>
          <a:prstGeom prst="upArrowCallout">
            <a:avLst>
              <a:gd name="adj1" fmla="val 50000"/>
              <a:gd name="adj2" fmla="val 25000"/>
              <a:gd name="adj3" fmla="val 23649"/>
              <a:gd name="adj4" fmla="val 6497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2813050" y="1855788"/>
            <a:ext cx="358775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011863" y="1778000"/>
            <a:ext cx="360362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0" name="文字方塊 17"/>
          <p:cNvSpPr txBox="1">
            <a:spLocks noChangeArrowheads="1"/>
          </p:cNvSpPr>
          <p:nvPr/>
        </p:nvSpPr>
        <p:spPr bwMode="auto">
          <a:xfrm>
            <a:off x="336550" y="3051175"/>
            <a:ext cx="2390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solidFill>
                  <a:schemeClr val="bg1"/>
                </a:solidFill>
                <a:latin typeface="Calibri" pitchFamily="34" charset="0"/>
              </a:rPr>
              <a:t>蛋白與蛋黃分開</a:t>
            </a:r>
          </a:p>
        </p:txBody>
      </p:sp>
      <p:sp>
        <p:nvSpPr>
          <p:cNvPr id="21521" name="文字方塊 21"/>
          <p:cNvSpPr txBox="1">
            <a:spLocks noChangeArrowheads="1"/>
          </p:cNvSpPr>
          <p:nvPr/>
        </p:nvSpPr>
        <p:spPr bwMode="auto">
          <a:xfrm>
            <a:off x="477838" y="3967163"/>
            <a:ext cx="2736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solidFill>
                  <a:srgbClr val="FFFFFF"/>
                </a:solidFill>
                <a:latin typeface="Calibri" pitchFamily="34" charset="0"/>
              </a:rPr>
              <a:t>量出材料所需的量</a:t>
            </a:r>
          </a:p>
        </p:txBody>
      </p:sp>
      <p:pic>
        <p:nvPicPr>
          <p:cNvPr id="3" name="圖片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15050" y="4889500"/>
            <a:ext cx="2767013" cy="29130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662113" y="163513"/>
            <a:ext cx="5834062" cy="127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" name="文字方塊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438" y="354013"/>
            <a:ext cx="4724400" cy="974725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1804988"/>
            <a:ext cx="9169400" cy="5059362"/>
          </a:xfrm>
          <a:prstGeom prst="rect">
            <a:avLst/>
          </a:prstGeom>
          <a:noFill/>
        </p:spPr>
      </p:pic>
      <p:sp>
        <p:nvSpPr>
          <p:cNvPr id="22533" name="文字方塊 10"/>
          <p:cNvSpPr txBox="1">
            <a:spLocks noChangeArrowheads="1"/>
          </p:cNvSpPr>
          <p:nvPr/>
        </p:nvSpPr>
        <p:spPr bwMode="auto">
          <a:xfrm>
            <a:off x="34925" y="1916113"/>
            <a:ext cx="1601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solidFill>
                  <a:srgbClr val="FFFF00"/>
                </a:solidFill>
                <a:latin typeface="Calibri" pitchFamily="34" charset="0"/>
              </a:rPr>
              <a:t>材料</a:t>
            </a:r>
            <a:r>
              <a:rPr kumimoji="0" lang="en-US" altLang="zh-TW" sz="4000">
                <a:solidFill>
                  <a:srgbClr val="FFFF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2534" name="文字方塊 13"/>
          <p:cNvSpPr txBox="1">
            <a:spLocks noChangeArrowheads="1"/>
          </p:cNvSpPr>
          <p:nvPr/>
        </p:nvSpPr>
        <p:spPr bwMode="auto">
          <a:xfrm>
            <a:off x="917575" y="3773488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chemeClr val="bg1"/>
                </a:solidFill>
                <a:latin typeface="Calibri" pitchFamily="34" charset="0"/>
              </a:rPr>
              <a:t>蛋黃</a:t>
            </a:r>
            <a:r>
              <a:rPr kumimoji="0" lang="en-US" altLang="zh-TW" sz="3200">
                <a:solidFill>
                  <a:schemeClr val="bg1"/>
                </a:solidFill>
                <a:latin typeface="Calibri" pitchFamily="34" charset="0"/>
              </a:rPr>
              <a:t>80g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5" name="文字方塊 14"/>
          <p:cNvSpPr txBox="1">
            <a:spLocks noChangeArrowheads="1"/>
          </p:cNvSpPr>
          <p:nvPr/>
        </p:nvSpPr>
        <p:spPr bwMode="auto">
          <a:xfrm>
            <a:off x="3779838" y="3722688"/>
            <a:ext cx="1944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砂糖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100g</a:t>
            </a:r>
          </a:p>
        </p:txBody>
      </p:sp>
      <p:sp>
        <p:nvSpPr>
          <p:cNvPr id="22536" name="文字方塊 15"/>
          <p:cNvSpPr txBox="1">
            <a:spLocks noChangeArrowheads="1"/>
          </p:cNvSpPr>
          <p:nvPr/>
        </p:nvSpPr>
        <p:spPr bwMode="auto">
          <a:xfrm>
            <a:off x="6772275" y="5170488"/>
            <a:ext cx="2136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玉米粉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15g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2537" name="文字方塊 16"/>
          <p:cNvSpPr txBox="1">
            <a:spLocks noChangeArrowheads="1"/>
          </p:cNvSpPr>
          <p:nvPr/>
        </p:nvSpPr>
        <p:spPr bwMode="auto">
          <a:xfrm>
            <a:off x="4464050" y="5462588"/>
            <a:ext cx="230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可可粉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10g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2538" name="文字方塊 17"/>
          <p:cNvSpPr txBox="1">
            <a:spLocks noChangeArrowheads="1"/>
          </p:cNvSpPr>
          <p:nvPr/>
        </p:nvSpPr>
        <p:spPr bwMode="auto">
          <a:xfrm>
            <a:off x="1403350" y="2670175"/>
            <a:ext cx="2376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鮮奶油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22539" name="文字方塊 18"/>
          <p:cNvSpPr txBox="1">
            <a:spLocks noChangeArrowheads="1"/>
          </p:cNvSpPr>
          <p:nvPr/>
        </p:nvSpPr>
        <p:spPr bwMode="auto">
          <a:xfrm>
            <a:off x="5219700" y="2633663"/>
            <a:ext cx="12112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solidFill>
                  <a:srgbClr val="FFFFFF"/>
                </a:solidFill>
                <a:latin typeface="Calibri" pitchFamily="34" charset="0"/>
              </a:rPr>
              <a:t>牛奶</a:t>
            </a:r>
            <a:r>
              <a:rPr kumimoji="0" lang="en-US" altLang="zh-TW" sz="3200">
                <a:solidFill>
                  <a:srgbClr val="FFFFFF"/>
                </a:solidFill>
                <a:latin typeface="Calibri" pitchFamily="34" charset="0"/>
              </a:rPr>
              <a:t>250g</a:t>
            </a:r>
            <a:endParaRPr kumimoji="0" lang="zh-TW" altLang="en-US" sz="32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文字方塊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5350" y="5072063"/>
            <a:ext cx="2543175" cy="11699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1990</TotalTime>
  <Words>1012</Words>
  <Application>Microsoft Office PowerPoint</Application>
  <PresentationFormat>如螢幕大小 (4:3)</PresentationFormat>
  <Paragraphs>123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簡報設計範本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Calibri</vt:lpstr>
      <vt:lpstr>新細明體</vt:lpstr>
      <vt:lpstr>Arial</vt:lpstr>
      <vt:lpstr>Cambria</vt:lpstr>
      <vt:lpstr>微軟正黑體</vt:lpstr>
      <vt:lpstr>Algerian</vt:lpstr>
      <vt:lpstr>DotumChe</vt:lpstr>
      <vt:lpstr>Wingdings</vt:lpstr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none</cp:lastModifiedBy>
  <cp:revision>294</cp:revision>
  <dcterms:created xsi:type="dcterms:W3CDTF">2011-08-23T07:02:21Z</dcterms:created>
  <dcterms:modified xsi:type="dcterms:W3CDTF">2011-11-02T03:44:16Z</dcterms:modified>
</cp:coreProperties>
</file>