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25" r:id="rId2"/>
    <p:sldId id="439" r:id="rId3"/>
    <p:sldId id="415" r:id="rId4"/>
    <p:sldId id="414" r:id="rId5"/>
    <p:sldId id="423" r:id="rId6"/>
    <p:sldId id="426" r:id="rId7"/>
    <p:sldId id="438" r:id="rId8"/>
    <p:sldId id="427" r:id="rId9"/>
    <p:sldId id="429" r:id="rId10"/>
    <p:sldId id="430" r:id="rId11"/>
    <p:sldId id="428" r:id="rId12"/>
    <p:sldId id="435" r:id="rId13"/>
    <p:sldId id="43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E849DC"/>
    <a:srgbClr val="0000FF"/>
    <a:srgbClr val="64BFF5"/>
    <a:srgbClr val="C4F3FA"/>
    <a:srgbClr val="ADEDC3"/>
    <a:srgbClr val="6699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4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B84D4-C902-4A66-904A-EFB39A72F7CA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B87FB-A63F-448B-8B2F-96EE2DC5EC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2326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504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00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749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0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70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3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412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77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933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730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289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38082-3CA1-4046-8C2A-36E6B8D79705}" type="datetimeFigureOut">
              <a:rPr lang="zh-TW" altLang="en-US" smtClean="0"/>
              <a:t>2022/12/28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3C280-AFDD-4C83-BF3D-F3F576331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018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FA4586FA-2D66-4A24-BFF7-4717E8D6D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8" t="15569"/>
          <a:stretch/>
        </p:blipFill>
        <p:spPr>
          <a:xfrm>
            <a:off x="0" y="-135254"/>
            <a:ext cx="9281160" cy="473412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65D64-34B4-49D5-8993-A9B78E8CDB40}"/>
              </a:ext>
            </a:extLst>
          </p:cNvPr>
          <p:cNvSpPr/>
          <p:nvPr/>
        </p:nvSpPr>
        <p:spPr>
          <a:xfrm>
            <a:off x="0" y="4343511"/>
            <a:ext cx="9281160" cy="2514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 descr="IntBadFed | International Badminton FanEDition">
            <a:extLst>
              <a:ext uri="{FF2B5EF4-FFF2-40B4-BE49-F238E27FC236}">
                <a16:creationId xmlns="" xmlns:a16="http://schemas.microsoft.com/office/drawing/2014/main" id="{1569EADD-A294-46BE-A0F6-672D749C8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0298">
            <a:off x="144194" y="4159649"/>
            <a:ext cx="3704492" cy="29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12DF73D6-9674-434C-BC9D-2585F2A13450}"/>
              </a:ext>
            </a:extLst>
          </p:cNvPr>
          <p:cNvSpPr txBox="1"/>
          <p:nvPr/>
        </p:nvSpPr>
        <p:spPr>
          <a:xfrm>
            <a:off x="3639370" y="4224298"/>
            <a:ext cx="3992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8800" b="1" dirty="0">
                <a:solidFill>
                  <a:srgbClr val="E849DC"/>
                </a:solidFill>
              </a:rPr>
              <a:t>羽</a:t>
            </a:r>
            <a:r>
              <a:rPr lang="zh-TW" altLang="en-US" sz="6600" b="1" dirty="0">
                <a:solidFill>
                  <a:srgbClr val="64BFF5"/>
                </a:solidFill>
              </a:rPr>
              <a:t>你打球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0F1B2FE3-386C-4B1D-A3DF-B464373F8D8A}"/>
              </a:ext>
            </a:extLst>
          </p:cNvPr>
          <p:cNvSpPr txBox="1"/>
          <p:nvPr/>
        </p:nvSpPr>
        <p:spPr>
          <a:xfrm>
            <a:off x="4005130" y="5686088"/>
            <a:ext cx="3246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2800" b="1" dirty="0">
                <a:solidFill>
                  <a:srgbClr val="64BFF5"/>
                </a:solidFill>
              </a:rPr>
              <a:t>羽毛球發球機</a:t>
            </a:r>
            <a:r>
              <a:rPr lang="en-US" altLang="zh-TW" sz="2800" b="1" dirty="0">
                <a:solidFill>
                  <a:srgbClr val="64BFF5"/>
                </a:solidFill>
              </a:rPr>
              <a:t>DIY</a:t>
            </a:r>
            <a:endParaRPr lang="zh-TW" altLang="en-US" sz="2800" b="1" dirty="0">
              <a:solidFill>
                <a:srgbClr val="64BFF5"/>
              </a:solidFill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EE17014E-DABC-4C98-B0C6-08741963E8DC}"/>
              </a:ext>
            </a:extLst>
          </p:cNvPr>
          <p:cNvCxnSpPr/>
          <p:nvPr/>
        </p:nvCxnSpPr>
        <p:spPr>
          <a:xfrm>
            <a:off x="4005130" y="5609888"/>
            <a:ext cx="3246120" cy="0"/>
          </a:xfrm>
          <a:prstGeom prst="line">
            <a:avLst/>
          </a:prstGeom>
          <a:ln w="412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1301FD8D-3E9B-4266-B30A-D21DC20CFE9C}"/>
              </a:ext>
            </a:extLst>
          </p:cNvPr>
          <p:cNvSpPr txBox="1"/>
          <p:nvPr/>
        </p:nvSpPr>
        <p:spPr>
          <a:xfrm>
            <a:off x="4005130" y="6057899"/>
            <a:ext cx="37033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ln w="0"/>
                <a:solidFill>
                  <a:srgbClr val="64BF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六年忠班</a:t>
            </a:r>
            <a:r>
              <a:rPr lang="zh-TW" altLang="en-US" sz="4400" b="1" dirty="0">
                <a:ln w="0"/>
                <a:solidFill>
                  <a:srgbClr val="64BF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    澄</a:t>
            </a:r>
            <a:endParaRPr lang="en-US" altLang="zh-TW" sz="4000" b="1" dirty="0">
              <a:ln w="0"/>
              <a:solidFill>
                <a:srgbClr val="64BFF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DAD25C00-744A-4E14-9D82-6C3F80C3321E}"/>
              </a:ext>
            </a:extLst>
          </p:cNvPr>
          <p:cNvGrpSpPr/>
          <p:nvPr/>
        </p:nvGrpSpPr>
        <p:grpSpPr>
          <a:xfrm>
            <a:off x="0" y="-17640"/>
            <a:ext cx="9144000" cy="459899"/>
            <a:chOff x="0" y="-17640"/>
            <a:chExt cx="9144000" cy="459899"/>
          </a:xfrm>
        </p:grpSpPr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29358B68-29E1-4E6D-9127-BB80C0C94CA9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0B531C15-89C9-4324-9FFE-DE6785C0481D}"/>
                </a:ext>
              </a:extLst>
            </p:cNvPr>
            <p:cNvSpPr/>
            <p:nvPr/>
          </p:nvSpPr>
          <p:spPr>
            <a:xfrm>
              <a:off x="0" y="42149"/>
              <a:ext cx="914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sz="2000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花蓮縣北昌國小￭</a:t>
              </a:r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8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E6AAB58F-8FA4-412A-924A-B64058DED087}"/>
              </a:ext>
            </a:extLst>
          </p:cNvPr>
          <p:cNvSpPr txBox="1"/>
          <p:nvPr/>
        </p:nvSpPr>
        <p:spPr>
          <a:xfrm>
            <a:off x="6525541" y="10891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資料蒐集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97F360E5-DA2E-4537-A0CB-0E7C15B01BA8}"/>
              </a:ext>
            </a:extLst>
          </p:cNvPr>
          <p:cNvSpPr txBox="1"/>
          <p:nvPr/>
        </p:nvSpPr>
        <p:spPr>
          <a:xfrm>
            <a:off x="6525541" y="184979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材料購買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80315D7B-1FDD-46AD-81CC-2EF36586B35C}"/>
              </a:ext>
            </a:extLst>
          </p:cNvPr>
          <p:cNvSpPr txBox="1"/>
          <p:nvPr/>
        </p:nvSpPr>
        <p:spPr>
          <a:xfrm>
            <a:off x="6525541" y="337110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抓球裝置、支架製作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9C1A2EDC-289A-4D91-8FF5-C9C4660FBFC5}"/>
              </a:ext>
            </a:extLst>
          </p:cNvPr>
          <p:cNvSpPr txBox="1"/>
          <p:nvPr/>
        </p:nvSpPr>
        <p:spPr>
          <a:xfrm>
            <a:off x="6525541" y="261637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發球系統調整與組裝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90B060DC-FEFC-47D1-B833-CDCDDEEAC2FC}"/>
              </a:ext>
            </a:extLst>
          </p:cNvPr>
          <p:cNvSpPr txBox="1"/>
          <p:nvPr/>
        </p:nvSpPr>
        <p:spPr>
          <a:xfrm>
            <a:off x="6525541" y="413175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抓球系統調整與組裝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50150677-7DF5-4EEA-BC63-C8B21A13D085}"/>
              </a:ext>
            </a:extLst>
          </p:cNvPr>
          <p:cNvSpPr txBox="1"/>
          <p:nvPr/>
        </p:nvSpPr>
        <p:spPr>
          <a:xfrm>
            <a:off x="6525541" y="489240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性能測試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8F41C485-772C-4D8C-A91F-A0791875B28C}"/>
              </a:ext>
            </a:extLst>
          </p:cNvPr>
          <p:cNvSpPr txBox="1"/>
          <p:nvPr/>
        </p:nvSpPr>
        <p:spPr>
          <a:xfrm>
            <a:off x="6525541" y="565306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整體機構組裝與微調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="" xmlns:a16="http://schemas.microsoft.com/office/drawing/2014/main" id="{C44005FE-C2C5-4EDA-8953-6E83F2347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088"/>
          <a:stretch/>
        </p:blipFill>
        <p:spPr>
          <a:xfrm>
            <a:off x="1847511" y="1360511"/>
            <a:ext cx="1606444" cy="277283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1CDB92F6-37BA-4565-AC77-8BE2B5156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4" r="11998"/>
          <a:stretch/>
        </p:blipFill>
        <p:spPr>
          <a:xfrm>
            <a:off x="1212802" y="14599"/>
            <a:ext cx="2245488" cy="179893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095EE694-D9EE-4BDD-A0B5-8CF7982B1A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60" b="28101"/>
          <a:stretch/>
        </p:blipFill>
        <p:spPr>
          <a:xfrm>
            <a:off x="-46249" y="1798930"/>
            <a:ext cx="1964473" cy="233441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="" xmlns:a16="http://schemas.microsoft.com/office/drawing/2014/main" id="{1033D846-7E11-4EDD-BAC9-537BC4981D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655"/>
          <a:stretch/>
        </p:blipFill>
        <p:spPr>
          <a:xfrm>
            <a:off x="7419" y="4105649"/>
            <a:ext cx="4879528" cy="274200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="" xmlns:a16="http://schemas.microsoft.com/office/drawing/2014/main" id="{B2D475F0-2685-4D03-8B84-9C24B26641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61" r="33544"/>
          <a:stretch/>
        </p:blipFill>
        <p:spPr>
          <a:xfrm>
            <a:off x="-24712" y="22880"/>
            <a:ext cx="1875099" cy="1778738"/>
          </a:xfrm>
          <a:prstGeom prst="rect">
            <a:avLst/>
          </a:prstGeom>
        </p:spPr>
      </p:pic>
      <p:cxnSp>
        <p:nvCxnSpPr>
          <p:cNvPr id="22" name="直線單箭頭接點 21">
            <a:extLst>
              <a:ext uri="{FF2B5EF4-FFF2-40B4-BE49-F238E27FC236}">
                <a16:creationId xmlns="" xmlns:a16="http://schemas.microsoft.com/office/drawing/2014/main" id="{43505C22-793F-41FF-AEE9-1B223682FDF4}"/>
              </a:ext>
            </a:extLst>
          </p:cNvPr>
          <p:cNvCxnSpPr>
            <a:cxnSpLocks/>
          </p:cNvCxnSpPr>
          <p:nvPr/>
        </p:nvCxnSpPr>
        <p:spPr>
          <a:xfrm>
            <a:off x="5712727" y="275781"/>
            <a:ext cx="0" cy="6397553"/>
          </a:xfrm>
          <a:prstGeom prst="straightConnector1">
            <a:avLst/>
          </a:prstGeom>
          <a:ln w="63500">
            <a:solidFill>
              <a:srgbClr val="C4F3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流程圖: 接點 22">
            <a:extLst>
              <a:ext uri="{FF2B5EF4-FFF2-40B4-BE49-F238E27FC236}">
                <a16:creationId xmlns="" xmlns:a16="http://schemas.microsoft.com/office/drawing/2014/main" id="{699A2992-83F0-428E-9133-BA93E954B508}"/>
              </a:ext>
            </a:extLst>
          </p:cNvPr>
          <p:cNvSpPr/>
          <p:nvPr/>
        </p:nvSpPr>
        <p:spPr>
          <a:xfrm>
            <a:off x="5604727" y="1165811"/>
            <a:ext cx="216000" cy="216000"/>
          </a:xfrm>
          <a:prstGeom prst="flowChartConnector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流程圖: 接點 23">
            <a:extLst>
              <a:ext uri="{FF2B5EF4-FFF2-40B4-BE49-F238E27FC236}">
                <a16:creationId xmlns="" xmlns:a16="http://schemas.microsoft.com/office/drawing/2014/main" id="{9F992768-1B52-4D7D-A6BB-D3A42AC1E249}"/>
              </a:ext>
            </a:extLst>
          </p:cNvPr>
          <p:cNvSpPr/>
          <p:nvPr/>
        </p:nvSpPr>
        <p:spPr>
          <a:xfrm>
            <a:off x="5604727" y="1926463"/>
            <a:ext cx="216000" cy="216000"/>
          </a:xfrm>
          <a:prstGeom prst="flowChartConnector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流程圖: 接點 24">
            <a:extLst>
              <a:ext uri="{FF2B5EF4-FFF2-40B4-BE49-F238E27FC236}">
                <a16:creationId xmlns="" xmlns:a16="http://schemas.microsoft.com/office/drawing/2014/main" id="{6BCC2928-601A-4C81-A23D-65DA1971030E}"/>
              </a:ext>
            </a:extLst>
          </p:cNvPr>
          <p:cNvSpPr/>
          <p:nvPr/>
        </p:nvSpPr>
        <p:spPr>
          <a:xfrm>
            <a:off x="5604727" y="2693036"/>
            <a:ext cx="216000" cy="216000"/>
          </a:xfrm>
          <a:prstGeom prst="flowChartConnector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流程圖: 接點 25">
            <a:extLst>
              <a:ext uri="{FF2B5EF4-FFF2-40B4-BE49-F238E27FC236}">
                <a16:creationId xmlns="" xmlns:a16="http://schemas.microsoft.com/office/drawing/2014/main" id="{B8A7C2AF-B05F-46BB-B66E-97660E1C4D04}"/>
              </a:ext>
            </a:extLst>
          </p:cNvPr>
          <p:cNvSpPr/>
          <p:nvPr/>
        </p:nvSpPr>
        <p:spPr>
          <a:xfrm>
            <a:off x="5604727" y="3447767"/>
            <a:ext cx="216000" cy="216000"/>
          </a:xfrm>
          <a:prstGeom prst="flowChartConnector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流程圖: 接點 26">
            <a:extLst>
              <a:ext uri="{FF2B5EF4-FFF2-40B4-BE49-F238E27FC236}">
                <a16:creationId xmlns="" xmlns:a16="http://schemas.microsoft.com/office/drawing/2014/main" id="{A87369A0-0223-4052-9D8A-BFD38B646BC0}"/>
              </a:ext>
            </a:extLst>
          </p:cNvPr>
          <p:cNvSpPr/>
          <p:nvPr/>
        </p:nvSpPr>
        <p:spPr>
          <a:xfrm>
            <a:off x="5604727" y="4208419"/>
            <a:ext cx="216000" cy="216000"/>
          </a:xfrm>
          <a:prstGeom prst="flowChartConnector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流程圖: 接點 27">
            <a:extLst>
              <a:ext uri="{FF2B5EF4-FFF2-40B4-BE49-F238E27FC236}">
                <a16:creationId xmlns="" xmlns:a16="http://schemas.microsoft.com/office/drawing/2014/main" id="{46F622BD-F28E-4672-8A31-536F0FC8DB5D}"/>
              </a:ext>
            </a:extLst>
          </p:cNvPr>
          <p:cNvSpPr/>
          <p:nvPr/>
        </p:nvSpPr>
        <p:spPr>
          <a:xfrm>
            <a:off x="5604727" y="4969072"/>
            <a:ext cx="216000" cy="216000"/>
          </a:xfrm>
          <a:prstGeom prst="flowChartConnector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流程圖: 接點 28">
            <a:extLst>
              <a:ext uri="{FF2B5EF4-FFF2-40B4-BE49-F238E27FC236}">
                <a16:creationId xmlns="" xmlns:a16="http://schemas.microsoft.com/office/drawing/2014/main" id="{9D836EAD-0ECB-442B-B42F-CDE6EAEEF2C8}"/>
              </a:ext>
            </a:extLst>
          </p:cNvPr>
          <p:cNvSpPr/>
          <p:nvPr/>
        </p:nvSpPr>
        <p:spPr>
          <a:xfrm>
            <a:off x="5604727" y="5729726"/>
            <a:ext cx="216000" cy="216000"/>
          </a:xfrm>
          <a:prstGeom prst="flowChartConnector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>
            <a:extLst>
              <a:ext uri="{FF2B5EF4-FFF2-40B4-BE49-F238E27FC236}">
                <a16:creationId xmlns="" xmlns:a16="http://schemas.microsoft.com/office/drawing/2014/main" id="{A577B071-3C13-4147-9BB3-FF0F0EB56FAF}"/>
              </a:ext>
            </a:extLst>
          </p:cNvPr>
          <p:cNvCxnSpPr>
            <a:stCxn id="23" idx="6"/>
            <a:endCxn id="5" idx="1"/>
          </p:cNvCxnSpPr>
          <p:nvPr/>
        </p:nvCxnSpPr>
        <p:spPr>
          <a:xfrm>
            <a:off x="5820727" y="1273811"/>
            <a:ext cx="704814" cy="0"/>
          </a:xfrm>
          <a:prstGeom prst="line">
            <a:avLst/>
          </a:prstGeom>
          <a:ln>
            <a:solidFill>
              <a:srgbClr val="E849D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="" xmlns:a16="http://schemas.microsoft.com/office/drawing/2014/main" id="{3A4AF46E-16D4-47C7-B491-8414826A705C}"/>
              </a:ext>
            </a:extLst>
          </p:cNvPr>
          <p:cNvCxnSpPr>
            <a:stCxn id="24" idx="6"/>
            <a:endCxn id="6" idx="1"/>
          </p:cNvCxnSpPr>
          <p:nvPr/>
        </p:nvCxnSpPr>
        <p:spPr>
          <a:xfrm>
            <a:off x="5820727" y="2034463"/>
            <a:ext cx="704814" cy="0"/>
          </a:xfrm>
          <a:prstGeom prst="line">
            <a:avLst/>
          </a:prstGeom>
          <a:ln>
            <a:solidFill>
              <a:srgbClr val="E849D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="" xmlns:a16="http://schemas.microsoft.com/office/drawing/2014/main" id="{B196D31F-B8EF-454C-AA36-8F64D52A6EE4}"/>
              </a:ext>
            </a:extLst>
          </p:cNvPr>
          <p:cNvCxnSpPr>
            <a:stCxn id="25" idx="6"/>
            <a:endCxn id="8" idx="1"/>
          </p:cNvCxnSpPr>
          <p:nvPr/>
        </p:nvCxnSpPr>
        <p:spPr>
          <a:xfrm>
            <a:off x="5820727" y="2801036"/>
            <a:ext cx="704814" cy="0"/>
          </a:xfrm>
          <a:prstGeom prst="line">
            <a:avLst/>
          </a:prstGeom>
          <a:ln>
            <a:solidFill>
              <a:srgbClr val="E849D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="" xmlns:a16="http://schemas.microsoft.com/office/drawing/2014/main" id="{CED10AAA-299F-4656-8415-6B7FDD4393B1}"/>
              </a:ext>
            </a:extLst>
          </p:cNvPr>
          <p:cNvCxnSpPr>
            <a:stCxn id="26" idx="6"/>
            <a:endCxn id="7" idx="1"/>
          </p:cNvCxnSpPr>
          <p:nvPr/>
        </p:nvCxnSpPr>
        <p:spPr>
          <a:xfrm>
            <a:off x="5820727" y="3555767"/>
            <a:ext cx="704814" cy="0"/>
          </a:xfrm>
          <a:prstGeom prst="line">
            <a:avLst/>
          </a:prstGeom>
          <a:ln>
            <a:solidFill>
              <a:srgbClr val="E849D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="" xmlns:a16="http://schemas.microsoft.com/office/drawing/2014/main" id="{025F62C6-07AF-41B8-ADB7-D45B7F68E495}"/>
              </a:ext>
            </a:extLst>
          </p:cNvPr>
          <p:cNvCxnSpPr>
            <a:stCxn id="27" idx="6"/>
            <a:endCxn id="10" idx="1"/>
          </p:cNvCxnSpPr>
          <p:nvPr/>
        </p:nvCxnSpPr>
        <p:spPr>
          <a:xfrm>
            <a:off x="5820727" y="4316419"/>
            <a:ext cx="704814" cy="0"/>
          </a:xfrm>
          <a:prstGeom prst="line">
            <a:avLst/>
          </a:prstGeom>
          <a:ln>
            <a:solidFill>
              <a:srgbClr val="E849D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="" xmlns:a16="http://schemas.microsoft.com/office/drawing/2014/main" id="{8FC07346-CE5E-4B2C-B03B-5920D3F62EB2}"/>
              </a:ext>
            </a:extLst>
          </p:cNvPr>
          <p:cNvCxnSpPr>
            <a:stCxn id="28" idx="6"/>
            <a:endCxn id="11" idx="1"/>
          </p:cNvCxnSpPr>
          <p:nvPr/>
        </p:nvCxnSpPr>
        <p:spPr>
          <a:xfrm>
            <a:off x="5820727" y="5077072"/>
            <a:ext cx="704814" cy="0"/>
          </a:xfrm>
          <a:prstGeom prst="line">
            <a:avLst/>
          </a:prstGeom>
          <a:ln>
            <a:solidFill>
              <a:srgbClr val="E849D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="" xmlns:a16="http://schemas.microsoft.com/office/drawing/2014/main" id="{76EBD613-39F2-4FF5-BB95-FFEE75B576D8}"/>
              </a:ext>
            </a:extLst>
          </p:cNvPr>
          <p:cNvCxnSpPr>
            <a:stCxn id="29" idx="6"/>
            <a:endCxn id="12" idx="1"/>
          </p:cNvCxnSpPr>
          <p:nvPr/>
        </p:nvCxnSpPr>
        <p:spPr>
          <a:xfrm>
            <a:off x="5820727" y="5837726"/>
            <a:ext cx="704814" cy="0"/>
          </a:xfrm>
          <a:prstGeom prst="line">
            <a:avLst/>
          </a:prstGeom>
          <a:ln>
            <a:solidFill>
              <a:srgbClr val="E849D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群組 49">
            <a:extLst>
              <a:ext uri="{FF2B5EF4-FFF2-40B4-BE49-F238E27FC236}">
                <a16:creationId xmlns="" xmlns:a16="http://schemas.microsoft.com/office/drawing/2014/main" id="{3FEF28E9-86D1-42B2-88C0-C656012A5CED}"/>
              </a:ext>
            </a:extLst>
          </p:cNvPr>
          <p:cNvGrpSpPr/>
          <p:nvPr/>
        </p:nvGrpSpPr>
        <p:grpSpPr>
          <a:xfrm>
            <a:off x="0" y="-17640"/>
            <a:ext cx="9144000" cy="429121"/>
            <a:chOff x="0" y="-17640"/>
            <a:chExt cx="9144000" cy="429121"/>
          </a:xfrm>
        </p:grpSpPr>
        <p:sp>
          <p:nvSpPr>
            <p:cNvPr id="51" name="矩形 50">
              <a:extLst>
                <a:ext uri="{FF2B5EF4-FFF2-40B4-BE49-F238E27FC236}">
                  <a16:creationId xmlns="" xmlns:a16="http://schemas.microsoft.com/office/drawing/2014/main" id="{B171EE1E-4C36-4DC1-A46B-C5F175F1D23B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2" name="矩形 51">
              <a:extLst>
                <a:ext uri="{FF2B5EF4-FFF2-40B4-BE49-F238E27FC236}">
                  <a16:creationId xmlns="" xmlns:a16="http://schemas.microsoft.com/office/drawing/2014/main" id="{4FFA5869-D028-4BDF-80E3-1CA496A19696}"/>
                </a:ext>
              </a:extLst>
            </p:cNvPr>
            <p:cNvSpPr/>
            <p:nvPr/>
          </p:nvSpPr>
          <p:spPr>
            <a:xfrm>
              <a:off x="0" y="4214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r>
                <a:rPr lang="zh-TW" altLang="en-US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￭羽你打球￭羽毛球發球機￭六年忠班葉澄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文字方塊 53">
            <a:extLst>
              <a:ext uri="{FF2B5EF4-FFF2-40B4-BE49-F238E27FC236}">
                <a16:creationId xmlns="" xmlns:a16="http://schemas.microsoft.com/office/drawing/2014/main" id="{587A4FB3-BCDE-4780-B03F-C6DCDE4EA4F2}"/>
              </a:ext>
            </a:extLst>
          </p:cNvPr>
          <p:cNvSpPr txBox="1"/>
          <p:nvPr/>
        </p:nvSpPr>
        <p:spPr>
          <a:xfrm>
            <a:off x="3509972" y="422752"/>
            <a:ext cx="3015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6000" b="1">
                <a:solidFill>
                  <a:srgbClr val="00CC99"/>
                </a:solidFill>
              </a:defRPr>
            </a:lvl1pPr>
          </a:lstStyle>
          <a:p>
            <a:r>
              <a:rPr lang="zh-TW" altLang="en-US" sz="4000" dirty="0"/>
              <a:t>製  作  流  程</a:t>
            </a:r>
          </a:p>
        </p:txBody>
      </p:sp>
    </p:spTree>
    <p:extLst>
      <p:ext uri="{BB962C8B-B14F-4D97-AF65-F5344CB8AC3E}">
        <p14:creationId xmlns:p14="http://schemas.microsoft.com/office/powerpoint/2010/main" val="35168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20220828181931">
            <a:hlinkClick r:id="" action="ppaction://media"/>
            <a:extLst>
              <a:ext uri="{FF2B5EF4-FFF2-40B4-BE49-F238E27FC236}">
                <a16:creationId xmlns="" xmlns:a16="http://schemas.microsoft.com/office/drawing/2014/main" id="{2617F9CD-9366-4444-96E9-E39E6F5588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="" xmlns:a16="http://schemas.microsoft.com/office/drawing/2014/main" id="{57410585-0AEB-4B57-ABAE-ACF4FDD9EE75}"/>
              </a:ext>
            </a:extLst>
          </p:cNvPr>
          <p:cNvGrpSpPr/>
          <p:nvPr/>
        </p:nvGrpSpPr>
        <p:grpSpPr>
          <a:xfrm>
            <a:off x="0" y="-17640"/>
            <a:ext cx="9144000" cy="429121"/>
            <a:chOff x="0" y="-17640"/>
            <a:chExt cx="9144000" cy="429121"/>
          </a:xfrm>
        </p:grpSpPr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E0E08545-DCA8-49C9-B84A-74095A7DB5E8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9BB24BAE-65E1-4C0C-B00B-280877F55E55}"/>
                </a:ext>
              </a:extLst>
            </p:cNvPr>
            <p:cNvSpPr/>
            <p:nvPr/>
          </p:nvSpPr>
          <p:spPr>
            <a:xfrm>
              <a:off x="0" y="4214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r>
                <a:rPr lang="zh-TW" altLang="en-US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￭羽你打球￭羽毛球發球機￭六年忠班葉澄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F7B3007B-4AAC-43D0-B0D5-2B7092809AF4}"/>
              </a:ext>
            </a:extLst>
          </p:cNvPr>
          <p:cNvSpPr txBox="1"/>
          <p:nvPr/>
        </p:nvSpPr>
        <p:spPr>
          <a:xfrm>
            <a:off x="2259957" y="606663"/>
            <a:ext cx="46240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00CC99"/>
                </a:solidFill>
              </a:rPr>
              <a:t>成 品 展 示</a:t>
            </a:r>
          </a:p>
        </p:txBody>
      </p:sp>
      <p:pic>
        <p:nvPicPr>
          <p:cNvPr id="7" name="Picture 2" descr="ᐅ Badminton- Ausrüstung, Regeln, Techniken und Punktevergabe">
            <a:extLst>
              <a:ext uri="{FF2B5EF4-FFF2-40B4-BE49-F238E27FC236}">
                <a16:creationId xmlns="" xmlns:a16="http://schemas.microsoft.com/office/drawing/2014/main" id="{37F10FC6-9465-4931-A356-16E27F4BB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/>
        </p:blipFill>
        <p:spPr bwMode="auto">
          <a:xfrm>
            <a:off x="0" y="411480"/>
            <a:ext cx="2326640" cy="12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07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="" xmlns:a16="http://schemas.microsoft.com/office/drawing/2014/main" id="{545847F8-4A85-4710-B829-EEF4875B767F}"/>
              </a:ext>
            </a:extLst>
          </p:cNvPr>
          <p:cNvGrpSpPr/>
          <p:nvPr/>
        </p:nvGrpSpPr>
        <p:grpSpPr>
          <a:xfrm>
            <a:off x="0" y="-17640"/>
            <a:ext cx="9144000" cy="429121"/>
            <a:chOff x="0" y="-17640"/>
            <a:chExt cx="9144000" cy="429121"/>
          </a:xfrm>
        </p:grpSpPr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B38ED731-8C92-49F4-B53D-E431B9AB86DA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537ACA0D-8CBB-4A29-B9A9-53D45E6BC37C}"/>
                </a:ext>
              </a:extLst>
            </p:cNvPr>
            <p:cNvSpPr/>
            <p:nvPr/>
          </p:nvSpPr>
          <p:spPr>
            <a:xfrm>
              <a:off x="0" y="4214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r>
                <a:rPr lang="zh-TW" altLang="en-US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￭羽你打球￭羽毛球發球機￭六年忠班葉澄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2" descr="ᐅ Badminton- Ausrüstung, Regeln, Techniken und Punktevergabe">
            <a:extLst>
              <a:ext uri="{FF2B5EF4-FFF2-40B4-BE49-F238E27FC236}">
                <a16:creationId xmlns="" xmlns:a16="http://schemas.microsoft.com/office/drawing/2014/main" id="{4ED3DB19-AC76-4F8F-A99D-450113C8B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053"/>
            <a:ext cx="2326640" cy="130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76A2999C-D19A-4B53-9E37-5E3EDDBB5DB4}"/>
              </a:ext>
            </a:extLst>
          </p:cNvPr>
          <p:cNvSpPr txBox="1"/>
          <p:nvPr/>
        </p:nvSpPr>
        <p:spPr>
          <a:xfrm>
            <a:off x="1986698" y="736203"/>
            <a:ext cx="46240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00CC99"/>
                </a:solidFill>
              </a:rPr>
              <a:t>未 來 展 望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052328C4-63B1-440B-A196-ABF505040A54}"/>
              </a:ext>
            </a:extLst>
          </p:cNvPr>
          <p:cNvSpPr txBox="1"/>
          <p:nvPr/>
        </p:nvSpPr>
        <p:spPr>
          <a:xfrm>
            <a:off x="5878186" y="10473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實際運用於羽球練習 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064794D9-5106-445E-A2A7-7813B31954ED}"/>
              </a:ext>
            </a:extLst>
          </p:cNvPr>
          <p:cNvSpPr txBox="1"/>
          <p:nvPr/>
        </p:nvSpPr>
        <p:spPr>
          <a:xfrm>
            <a:off x="2381682" y="467750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可試著研究讓羽球隨機發出不同的球路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C508D886-A389-4492-9956-207A8290C1CE}"/>
              </a:ext>
            </a:extLst>
          </p:cNvPr>
          <p:cNvSpPr txBox="1"/>
          <p:nvPr/>
        </p:nvSpPr>
        <p:spPr>
          <a:xfrm>
            <a:off x="2381682" y="38527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可用遙控調整發球的速度和頻率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4AD1B835-8277-4521-9A0E-C813F0F5D112}"/>
              </a:ext>
            </a:extLst>
          </p:cNvPr>
          <p:cNvSpPr txBox="1"/>
          <p:nvPr/>
        </p:nvSpPr>
        <p:spPr>
          <a:xfrm>
            <a:off x="2381682" y="236092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增加儲存羽毛球的數量，可以一次練個夠</a:t>
            </a:r>
          </a:p>
        </p:txBody>
      </p:sp>
      <p:sp>
        <p:nvSpPr>
          <p:cNvPr id="15" name="椭圆 15">
            <a:extLst>
              <a:ext uri="{FF2B5EF4-FFF2-40B4-BE49-F238E27FC236}">
                <a16:creationId xmlns="" xmlns:a16="http://schemas.microsoft.com/office/drawing/2014/main" id="{5DD5C8D1-2245-461C-9077-B18BBA17E1BF}"/>
              </a:ext>
            </a:extLst>
          </p:cNvPr>
          <p:cNvSpPr/>
          <p:nvPr/>
        </p:nvSpPr>
        <p:spPr>
          <a:xfrm>
            <a:off x="341453" y="4241886"/>
            <a:ext cx="588755" cy="588755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8">
            <a:extLst>
              <a:ext uri="{FF2B5EF4-FFF2-40B4-BE49-F238E27FC236}">
                <a16:creationId xmlns="" xmlns:a16="http://schemas.microsoft.com/office/drawing/2014/main" id="{C4AE0FCF-DA95-4BBD-9E10-4B43D7DF0035}"/>
              </a:ext>
            </a:extLst>
          </p:cNvPr>
          <p:cNvSpPr txBox="1"/>
          <p:nvPr/>
        </p:nvSpPr>
        <p:spPr>
          <a:xfrm>
            <a:off x="420066" y="4243876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苹方 细体" panose="020B0200000000000000" pitchFamily="34" charset="-122"/>
                <a:ea typeface="苹方 细体" panose="020B0200000000000000" pitchFamily="34" charset="-122"/>
              </a:rPr>
              <a:t>2</a:t>
            </a:r>
            <a:endParaRPr lang="zh-CN" altLang="en-US" sz="3200" dirty="0">
              <a:solidFill>
                <a:schemeClr val="bg1"/>
              </a:solidFill>
              <a:latin typeface="苹方 细体" panose="020B0200000000000000" pitchFamily="34" charset="-122"/>
              <a:ea typeface="苹方 细体" panose="020B0200000000000000" pitchFamily="34" charset="-122"/>
            </a:endParaRPr>
          </a:p>
        </p:txBody>
      </p:sp>
      <p:sp>
        <p:nvSpPr>
          <p:cNvPr id="19" name="椭圆 13">
            <a:extLst>
              <a:ext uri="{FF2B5EF4-FFF2-40B4-BE49-F238E27FC236}">
                <a16:creationId xmlns="" xmlns:a16="http://schemas.microsoft.com/office/drawing/2014/main" id="{2DE9104D-5206-4669-9ABE-714C5EF1A869}"/>
              </a:ext>
            </a:extLst>
          </p:cNvPr>
          <p:cNvSpPr/>
          <p:nvPr/>
        </p:nvSpPr>
        <p:spPr>
          <a:xfrm>
            <a:off x="341453" y="2312101"/>
            <a:ext cx="588755" cy="588755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7">
            <a:extLst>
              <a:ext uri="{FF2B5EF4-FFF2-40B4-BE49-F238E27FC236}">
                <a16:creationId xmlns="" xmlns:a16="http://schemas.microsoft.com/office/drawing/2014/main" id="{14596DC9-6282-4C81-99F5-1FF24200A659}"/>
              </a:ext>
            </a:extLst>
          </p:cNvPr>
          <p:cNvSpPr txBox="1"/>
          <p:nvPr/>
        </p:nvSpPr>
        <p:spPr>
          <a:xfrm>
            <a:off x="410033" y="2346524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苹方 细体" panose="020B0200000000000000" pitchFamily="34" charset="-122"/>
                <a:ea typeface="苹方 细体" panose="020B0200000000000000" pitchFamily="34" charset="-122"/>
              </a:rPr>
              <a:t>1</a:t>
            </a:r>
            <a:endParaRPr lang="zh-CN" altLang="en-US" sz="3200" dirty="0">
              <a:solidFill>
                <a:schemeClr val="bg1"/>
              </a:solidFill>
              <a:latin typeface="苹方 细体" panose="020B0200000000000000" pitchFamily="34" charset="-122"/>
              <a:ea typeface="苹方 细体" panose="020B0200000000000000" pitchFamily="34" charset="-122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="" xmlns:a16="http://schemas.microsoft.com/office/drawing/2014/main" id="{C3C51580-8D14-44AE-B7E5-75D3DB2AA651}"/>
              </a:ext>
            </a:extLst>
          </p:cNvPr>
          <p:cNvSpPr txBox="1"/>
          <p:nvPr/>
        </p:nvSpPr>
        <p:spPr>
          <a:xfrm>
            <a:off x="1163320" y="2298403"/>
            <a:ext cx="180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2"/>
                </a:solidFill>
              </a:rPr>
              <a:t>硬體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="" xmlns:a16="http://schemas.microsoft.com/office/drawing/2014/main" id="{7720F720-9AAD-4721-BBF7-A44165653C57}"/>
              </a:ext>
            </a:extLst>
          </p:cNvPr>
          <p:cNvSpPr txBox="1"/>
          <p:nvPr/>
        </p:nvSpPr>
        <p:spPr>
          <a:xfrm>
            <a:off x="1163320" y="4214415"/>
            <a:ext cx="180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2"/>
                </a:solidFill>
              </a:rPr>
              <a:t>軟體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="" xmlns:a16="http://schemas.microsoft.com/office/drawing/2014/main" id="{0297C82D-8F44-469D-B50A-3C6C90E48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4" t="52554" r="22023" b="4543"/>
          <a:stretch/>
        </p:blipFill>
        <p:spPr>
          <a:xfrm>
            <a:off x="6766290" y="3683042"/>
            <a:ext cx="2095130" cy="29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FA4586FA-2D66-4A24-BFF7-4717E8D6D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8"/>
          <a:stretch/>
        </p:blipFill>
        <p:spPr>
          <a:xfrm>
            <a:off x="0" y="-1008183"/>
            <a:ext cx="9281160" cy="560705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65D64-34B4-49D5-8993-A9B78E8CDB40}"/>
              </a:ext>
            </a:extLst>
          </p:cNvPr>
          <p:cNvSpPr/>
          <p:nvPr/>
        </p:nvSpPr>
        <p:spPr>
          <a:xfrm>
            <a:off x="0" y="4343511"/>
            <a:ext cx="9281160" cy="402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 descr="IntBadFed | International Badminton FanEDition">
            <a:extLst>
              <a:ext uri="{FF2B5EF4-FFF2-40B4-BE49-F238E27FC236}">
                <a16:creationId xmlns="" xmlns:a16="http://schemas.microsoft.com/office/drawing/2014/main" id="{1569EADD-A294-46BE-A0F6-672D749C8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0298">
            <a:off x="144194" y="4159649"/>
            <a:ext cx="3704492" cy="29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DAD25C00-744A-4E14-9D82-6C3F80C3321E}"/>
              </a:ext>
            </a:extLst>
          </p:cNvPr>
          <p:cNvGrpSpPr/>
          <p:nvPr/>
        </p:nvGrpSpPr>
        <p:grpSpPr>
          <a:xfrm>
            <a:off x="0" y="-17640"/>
            <a:ext cx="9144000" cy="459899"/>
            <a:chOff x="0" y="-17640"/>
            <a:chExt cx="9144000" cy="459899"/>
          </a:xfrm>
        </p:grpSpPr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29358B68-29E1-4E6D-9127-BB80C0C94CA9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0B531C15-89C9-4324-9FFE-DE6785C0481D}"/>
                </a:ext>
              </a:extLst>
            </p:cNvPr>
            <p:cNvSpPr/>
            <p:nvPr/>
          </p:nvSpPr>
          <p:spPr>
            <a:xfrm>
              <a:off x="0" y="42149"/>
              <a:ext cx="914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sz="2000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花蓮縣北昌國小￭</a:t>
              </a:r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="" xmlns:a16="http://schemas.microsoft.com/office/drawing/2014/main" id="{3FA33839-8A93-451E-A9BB-348690E09094}"/>
              </a:ext>
            </a:extLst>
          </p:cNvPr>
          <p:cNvSpPr txBox="1"/>
          <p:nvPr/>
        </p:nvSpPr>
        <p:spPr>
          <a:xfrm>
            <a:off x="2830936" y="1600562"/>
            <a:ext cx="4801314" cy="1938992"/>
          </a:xfrm>
          <a:prstGeom prst="rect">
            <a:avLst/>
          </a:prstGeom>
          <a:solidFill>
            <a:srgbClr val="C4F3FA">
              <a:alpha val="37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6000" b="1" dirty="0">
                <a:solidFill>
                  <a:schemeClr val="bg1"/>
                </a:solidFill>
              </a:rPr>
              <a:t>我的簡報結束</a:t>
            </a:r>
            <a:endParaRPr lang="en-US" altLang="zh-TW" sz="6000" b="1" dirty="0">
              <a:solidFill>
                <a:schemeClr val="bg1"/>
              </a:solidFill>
            </a:endParaRPr>
          </a:p>
          <a:p>
            <a:r>
              <a:rPr lang="zh-TW" altLang="en-US" sz="6000" b="1" dirty="0">
                <a:solidFill>
                  <a:schemeClr val="bg1"/>
                </a:solidFill>
              </a:rPr>
              <a:t>謝謝大家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E171C1AC-E05B-4C77-B657-56485C967829}"/>
              </a:ext>
            </a:extLst>
          </p:cNvPr>
          <p:cNvSpPr txBox="1"/>
          <p:nvPr/>
        </p:nvSpPr>
        <p:spPr>
          <a:xfrm>
            <a:off x="3639370" y="4224298"/>
            <a:ext cx="3992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8800" b="1" dirty="0">
                <a:solidFill>
                  <a:srgbClr val="E849DC"/>
                </a:solidFill>
              </a:rPr>
              <a:t>羽</a:t>
            </a:r>
            <a:r>
              <a:rPr lang="zh-TW" altLang="en-US" sz="6600" b="1" dirty="0">
                <a:solidFill>
                  <a:srgbClr val="64BFF5"/>
                </a:solidFill>
              </a:rPr>
              <a:t>你打球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="" xmlns:a16="http://schemas.microsoft.com/office/drawing/2014/main" id="{08B98D36-C976-4906-B13F-44F5F17EA8B4}"/>
              </a:ext>
            </a:extLst>
          </p:cNvPr>
          <p:cNvSpPr txBox="1"/>
          <p:nvPr/>
        </p:nvSpPr>
        <p:spPr>
          <a:xfrm>
            <a:off x="4005130" y="5686088"/>
            <a:ext cx="3246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2800" b="1" dirty="0">
                <a:solidFill>
                  <a:srgbClr val="64BFF5"/>
                </a:solidFill>
              </a:rPr>
              <a:t>羽毛球發球機</a:t>
            </a:r>
            <a:r>
              <a:rPr lang="en-US" altLang="zh-TW" sz="2800" b="1" dirty="0">
                <a:solidFill>
                  <a:srgbClr val="64BFF5"/>
                </a:solidFill>
              </a:rPr>
              <a:t>DIY</a:t>
            </a:r>
            <a:endParaRPr lang="zh-TW" altLang="en-US" sz="2800" b="1" dirty="0">
              <a:solidFill>
                <a:srgbClr val="64BFF5"/>
              </a:solidFill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="" xmlns:a16="http://schemas.microsoft.com/office/drawing/2014/main" id="{74007E77-2BD3-4012-9A2A-C08FA8951900}"/>
              </a:ext>
            </a:extLst>
          </p:cNvPr>
          <p:cNvCxnSpPr/>
          <p:nvPr/>
        </p:nvCxnSpPr>
        <p:spPr>
          <a:xfrm>
            <a:off x="4005130" y="5609888"/>
            <a:ext cx="3246120" cy="0"/>
          </a:xfrm>
          <a:prstGeom prst="line">
            <a:avLst/>
          </a:prstGeom>
          <a:ln w="412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="" xmlns:a16="http://schemas.microsoft.com/office/drawing/2014/main" id="{54A1416B-97A6-4359-833D-F0549F3965A4}"/>
              </a:ext>
            </a:extLst>
          </p:cNvPr>
          <p:cNvSpPr txBox="1"/>
          <p:nvPr/>
        </p:nvSpPr>
        <p:spPr>
          <a:xfrm>
            <a:off x="4005130" y="6057899"/>
            <a:ext cx="37033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ln w="0"/>
                <a:solidFill>
                  <a:srgbClr val="64BF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六年忠班</a:t>
            </a:r>
            <a:r>
              <a:rPr lang="zh-TW" altLang="en-US" sz="4400" b="1" dirty="0">
                <a:ln w="0"/>
                <a:solidFill>
                  <a:srgbClr val="64BF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    澄</a:t>
            </a:r>
            <a:endParaRPr lang="en-US" altLang="zh-TW" sz="4000" b="1" dirty="0">
              <a:ln w="0"/>
              <a:solidFill>
                <a:srgbClr val="64BFF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66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207EEA4-5653-4929-97F8-77EE45054D32}"/>
              </a:ext>
            </a:extLst>
          </p:cNvPr>
          <p:cNvSpPr/>
          <p:nvPr/>
        </p:nvSpPr>
        <p:spPr>
          <a:xfrm>
            <a:off x="2813708" y="603276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b="1" dirty="0" smtClean="0">
                <a:solidFill>
                  <a:srgbClr val="00CC99"/>
                </a:solidFill>
              </a:rPr>
              <a:t>大綱</a:t>
            </a:r>
            <a:endParaRPr lang="zh-TW" altLang="en-US" sz="6000" b="1" dirty="0">
              <a:solidFill>
                <a:srgbClr val="00CC99"/>
              </a:solidFill>
            </a:endParaRPr>
          </a:p>
        </p:txBody>
      </p:sp>
      <p:pic>
        <p:nvPicPr>
          <p:cNvPr id="7" name="Picture 2" descr="ᐅ Badminton- Ausrüstung, Regeln, Techniken und Punktevergabe">
            <a:extLst>
              <a:ext uri="{FF2B5EF4-FFF2-40B4-BE49-F238E27FC236}">
                <a16:creationId xmlns="" xmlns:a16="http://schemas.microsoft.com/office/drawing/2014/main" id="{2ED2D183-321C-4ED2-9F6F-882915A0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4" y="266218"/>
            <a:ext cx="2326640" cy="130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68059816-09F2-4F8B-8909-D65318CAB49F}"/>
              </a:ext>
            </a:extLst>
          </p:cNvPr>
          <p:cNvGrpSpPr/>
          <p:nvPr/>
        </p:nvGrpSpPr>
        <p:grpSpPr>
          <a:xfrm>
            <a:off x="0" y="-17640"/>
            <a:ext cx="9144000" cy="429121"/>
            <a:chOff x="0" y="-17640"/>
            <a:chExt cx="9144000" cy="429121"/>
          </a:xfrm>
        </p:grpSpPr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5C875291-0E3B-4369-9DAE-38ED3F2CCEF1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1A2E973A-700D-4BA4-A20F-BFB817612A45}"/>
                </a:ext>
              </a:extLst>
            </p:cNvPr>
            <p:cNvSpPr/>
            <p:nvPr/>
          </p:nvSpPr>
          <p:spPr>
            <a:xfrm>
              <a:off x="0" y="4214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r>
                <a:rPr lang="zh-TW" altLang="en-US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￭羽你打球￭羽毛球發球機￭六年忠班葉澄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橢圓 2">
            <a:extLst>
              <a:ext uri="{FF2B5EF4-FFF2-40B4-BE49-F238E27FC236}">
                <a16:creationId xmlns="" xmlns:a16="http://schemas.microsoft.com/office/drawing/2014/main" id="{BF25DD26-72D5-3AEB-605D-BD1DC972B5F1}"/>
              </a:ext>
            </a:extLst>
          </p:cNvPr>
          <p:cNvSpPr/>
          <p:nvPr/>
        </p:nvSpPr>
        <p:spPr>
          <a:xfrm>
            <a:off x="1167613" y="1796663"/>
            <a:ext cx="253219" cy="253219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="" xmlns:a16="http://schemas.microsoft.com/office/drawing/2014/main" id="{01805482-C71D-32BB-66B9-81692B3AD603}"/>
              </a:ext>
            </a:extLst>
          </p:cNvPr>
          <p:cNvSpPr/>
          <p:nvPr/>
        </p:nvSpPr>
        <p:spPr>
          <a:xfrm>
            <a:off x="1167613" y="3020089"/>
            <a:ext cx="253219" cy="253219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="" xmlns:a16="http://schemas.microsoft.com/office/drawing/2014/main" id="{A3D9E750-CE41-4C66-2CB3-447777882C82}"/>
              </a:ext>
            </a:extLst>
          </p:cNvPr>
          <p:cNvSpPr/>
          <p:nvPr/>
        </p:nvSpPr>
        <p:spPr>
          <a:xfrm>
            <a:off x="1167613" y="4243515"/>
            <a:ext cx="253219" cy="253219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="" xmlns:a16="http://schemas.microsoft.com/office/drawing/2014/main" id="{BBBA1CBB-99CE-E2F9-D392-18CE9D049165}"/>
              </a:ext>
            </a:extLst>
          </p:cNvPr>
          <p:cNvSpPr/>
          <p:nvPr/>
        </p:nvSpPr>
        <p:spPr>
          <a:xfrm>
            <a:off x="5085901" y="3006275"/>
            <a:ext cx="253219" cy="253219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="" xmlns:a16="http://schemas.microsoft.com/office/drawing/2014/main" id="{4F8FE5DB-4D12-4DFC-5218-A20FFAC5FA78}"/>
              </a:ext>
            </a:extLst>
          </p:cNvPr>
          <p:cNvSpPr/>
          <p:nvPr/>
        </p:nvSpPr>
        <p:spPr>
          <a:xfrm>
            <a:off x="5085902" y="1796663"/>
            <a:ext cx="253219" cy="253219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="" xmlns:a16="http://schemas.microsoft.com/office/drawing/2014/main" id="{6736340B-0BF0-EC40-6F2C-BFD897AD601F}"/>
              </a:ext>
            </a:extLst>
          </p:cNvPr>
          <p:cNvSpPr/>
          <p:nvPr/>
        </p:nvSpPr>
        <p:spPr>
          <a:xfrm>
            <a:off x="1167613" y="5461295"/>
            <a:ext cx="253219" cy="253219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="" xmlns:a16="http://schemas.microsoft.com/office/drawing/2014/main" id="{664C63A7-19A6-929E-5E90-7FE1582ED89C}"/>
              </a:ext>
            </a:extLst>
          </p:cNvPr>
          <p:cNvSpPr/>
          <p:nvPr/>
        </p:nvSpPr>
        <p:spPr>
          <a:xfrm>
            <a:off x="5093361" y="4204217"/>
            <a:ext cx="253219" cy="253219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DA18B1AE-6736-DA90-CBE1-D2C39A42ED3E}"/>
              </a:ext>
            </a:extLst>
          </p:cNvPr>
          <p:cNvSpPr/>
          <p:nvPr/>
        </p:nvSpPr>
        <p:spPr>
          <a:xfrm>
            <a:off x="1687251" y="1577041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00CC99"/>
                </a:solidFill>
              </a:rPr>
              <a:t>我的動機</a:t>
            </a:r>
            <a:endParaRPr lang="zh-TW" altLang="en-US" sz="4000" b="1" dirty="0">
              <a:solidFill>
                <a:srgbClr val="00CC99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B57DEC4F-7A54-C261-6605-A40E5B7C43B5}"/>
              </a:ext>
            </a:extLst>
          </p:cNvPr>
          <p:cNvSpPr txBox="1"/>
          <p:nvPr/>
        </p:nvSpPr>
        <p:spPr>
          <a:xfrm>
            <a:off x="1687251" y="2871792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00CC99"/>
                </a:solidFill>
              </a:rPr>
              <a:t>摘  要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AA50BF4E-0C00-219A-E2B6-E0D88F22BE54}"/>
              </a:ext>
            </a:extLst>
          </p:cNvPr>
          <p:cNvSpPr txBox="1"/>
          <p:nvPr/>
        </p:nvSpPr>
        <p:spPr>
          <a:xfrm>
            <a:off x="388778" y="4000499"/>
            <a:ext cx="4628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CC99"/>
                </a:solidFill>
              </a:rPr>
              <a:t>主要材料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BC3AD386-93D2-13BB-859A-FC123339CD2D}"/>
              </a:ext>
            </a:extLst>
          </p:cNvPr>
          <p:cNvSpPr txBox="1"/>
          <p:nvPr/>
        </p:nvSpPr>
        <p:spPr>
          <a:xfrm>
            <a:off x="1687251" y="5355746"/>
            <a:ext cx="4783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00CC99"/>
                </a:solidFill>
              </a:rPr>
              <a:t>困  境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="" xmlns:a16="http://schemas.microsoft.com/office/drawing/2014/main" id="{9B4C4418-4E90-D023-A5EB-44B5EC1E4984}"/>
              </a:ext>
            </a:extLst>
          </p:cNvPr>
          <p:cNvSpPr txBox="1"/>
          <p:nvPr/>
        </p:nvSpPr>
        <p:spPr>
          <a:xfrm>
            <a:off x="5826491" y="156073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6000" b="1">
                <a:solidFill>
                  <a:srgbClr val="00CC99"/>
                </a:solidFill>
              </a:defRPr>
            </a:lvl1pPr>
          </a:lstStyle>
          <a:p>
            <a:r>
              <a:rPr lang="zh-TW" altLang="en-US" sz="3600" dirty="0"/>
              <a:t>製作流程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="" xmlns:a16="http://schemas.microsoft.com/office/drawing/2014/main" id="{09A36CC8-754A-567B-710C-6302B3D20611}"/>
              </a:ext>
            </a:extLst>
          </p:cNvPr>
          <p:cNvSpPr txBox="1"/>
          <p:nvPr/>
        </p:nvSpPr>
        <p:spPr>
          <a:xfrm>
            <a:off x="4530110" y="2819745"/>
            <a:ext cx="4624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CC99"/>
                </a:solidFill>
              </a:rPr>
              <a:t>成品展示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="" xmlns:a16="http://schemas.microsoft.com/office/drawing/2014/main" id="{0E480FB2-032C-E90D-9D34-23F0BECD2EAB}"/>
              </a:ext>
            </a:extLst>
          </p:cNvPr>
          <p:cNvSpPr txBox="1"/>
          <p:nvPr/>
        </p:nvSpPr>
        <p:spPr>
          <a:xfrm>
            <a:off x="4530110" y="4083309"/>
            <a:ext cx="4624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CC99"/>
                </a:solidFill>
              </a:rPr>
              <a:t>未來展望</a:t>
            </a:r>
          </a:p>
        </p:txBody>
      </p:sp>
    </p:spTree>
    <p:extLst>
      <p:ext uri="{BB962C8B-B14F-4D97-AF65-F5344CB8AC3E}">
        <p14:creationId xmlns:p14="http://schemas.microsoft.com/office/powerpoint/2010/main" val="31150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207EEA4-5653-4929-97F8-77EE45054D32}"/>
              </a:ext>
            </a:extLst>
          </p:cNvPr>
          <p:cNvSpPr/>
          <p:nvPr/>
        </p:nvSpPr>
        <p:spPr>
          <a:xfrm>
            <a:off x="3699973" y="743956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rgbClr val="00CC99"/>
                </a:solidFill>
              </a:rPr>
              <a:t>我的動機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8C6C8B85-823D-41E8-B1FA-6F4F6315D6BF}"/>
              </a:ext>
            </a:extLst>
          </p:cNvPr>
          <p:cNvSpPr txBox="1"/>
          <p:nvPr/>
        </p:nvSpPr>
        <p:spPr>
          <a:xfrm>
            <a:off x="1549400" y="2099205"/>
            <a:ext cx="60452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0" i="0" dirty="0">
                <a:solidFill>
                  <a:srgbClr val="2E2E2E"/>
                </a:solidFill>
                <a:effectLst/>
                <a:latin typeface="NexusSerif"/>
              </a:rPr>
              <a:t>我</a:t>
            </a:r>
            <a:r>
              <a:rPr lang="zh-TW" altLang="en-US" sz="2800" b="1" i="0" dirty="0">
                <a:solidFill>
                  <a:srgbClr val="E849DC"/>
                </a:solidFill>
                <a:effectLst/>
                <a:latin typeface="NexusSerif"/>
              </a:rPr>
              <a:t>喜歡</a:t>
            </a:r>
            <a:r>
              <a:rPr lang="zh-TW" altLang="en-US" sz="2400" b="0" i="0" dirty="0">
                <a:solidFill>
                  <a:srgbClr val="2E2E2E"/>
                </a:solidFill>
                <a:effectLst/>
                <a:latin typeface="NexusSerif"/>
              </a:rPr>
              <a:t>打羽毛球，並且常常參加比賽。</a:t>
            </a:r>
            <a:endParaRPr lang="en-US" altLang="zh-TW" sz="2400" b="0" i="0" dirty="0">
              <a:solidFill>
                <a:srgbClr val="2E2E2E"/>
              </a:solidFill>
              <a:effectLst/>
              <a:latin typeface="NexusSerif"/>
            </a:endParaRPr>
          </a:p>
          <a:p>
            <a:endParaRPr lang="en-US" altLang="zh-TW" sz="2400" b="0" i="0" dirty="0">
              <a:solidFill>
                <a:srgbClr val="2E2E2E"/>
              </a:solidFill>
              <a:effectLst/>
              <a:latin typeface="NexusSerif"/>
            </a:endParaRPr>
          </a:p>
          <a:p>
            <a:r>
              <a:rPr lang="zh-TW" altLang="en-US" sz="2400" dirty="0">
                <a:solidFill>
                  <a:srgbClr val="2E2E2E"/>
                </a:solidFill>
                <a:latin typeface="NexusSerif"/>
              </a:rPr>
              <a:t>如果我可以設計出</a:t>
            </a:r>
            <a:r>
              <a:rPr lang="zh-TW" altLang="en-US" sz="2400" b="0" i="0" dirty="0">
                <a:solidFill>
                  <a:srgbClr val="2E2E2E"/>
                </a:solidFill>
                <a:effectLst/>
                <a:latin typeface="NexusSerif"/>
              </a:rPr>
              <a:t>一台</a:t>
            </a:r>
            <a:r>
              <a:rPr lang="zh-TW" altLang="en-US" sz="2400" dirty="0"/>
              <a:t>羽毛球發球機</a:t>
            </a:r>
            <a:r>
              <a:rPr lang="zh-TW" altLang="en-US" sz="2400" dirty="0">
                <a:solidFill>
                  <a:srgbClr val="2E2E2E"/>
                </a:solidFill>
                <a:latin typeface="NexusSerif"/>
              </a:rPr>
              <a:t>，</a:t>
            </a:r>
            <a:r>
              <a:rPr lang="zh-TW" altLang="en-US" sz="2400" b="0" i="0" dirty="0">
                <a:solidFill>
                  <a:srgbClr val="2E2E2E"/>
                </a:solidFill>
                <a:effectLst/>
                <a:latin typeface="NexusSerif"/>
              </a:rPr>
              <a:t>不但可以</a:t>
            </a:r>
            <a:r>
              <a:rPr lang="zh-TW" altLang="en-US" sz="2800" b="1" u="sng" dirty="0"/>
              <a:t>增加</a:t>
            </a:r>
            <a:r>
              <a:rPr lang="zh-TW" altLang="en-US" sz="2800" b="1" i="0" u="sng" dirty="0">
                <a:solidFill>
                  <a:srgbClr val="2E2E2E"/>
                </a:solidFill>
                <a:effectLst/>
                <a:latin typeface="NexusSerif"/>
              </a:rPr>
              <a:t>自己練習的機會</a:t>
            </a:r>
            <a:r>
              <a:rPr lang="zh-TW" altLang="en-US" sz="2400" b="0" i="0" dirty="0">
                <a:solidFill>
                  <a:srgbClr val="2E2E2E"/>
                </a:solidFill>
                <a:effectLst/>
                <a:latin typeface="NexusSerif"/>
              </a:rPr>
              <a:t>，</a:t>
            </a:r>
            <a:r>
              <a:rPr lang="zh-TW" altLang="en-US" sz="2400" dirty="0"/>
              <a:t>也可以加強練習自己不會的技巧</a:t>
            </a:r>
            <a:r>
              <a:rPr lang="zh-TW" altLang="en-US" sz="2400" b="0" i="0" dirty="0">
                <a:solidFill>
                  <a:srgbClr val="2E2E2E"/>
                </a:solidFill>
                <a:effectLst/>
                <a:latin typeface="NexusSerif"/>
              </a:rPr>
              <a:t>。</a:t>
            </a:r>
            <a:endParaRPr lang="en-US" altLang="zh-TW" sz="2400" b="0" i="0" dirty="0">
              <a:solidFill>
                <a:srgbClr val="2E2E2E"/>
              </a:solidFill>
              <a:effectLst/>
              <a:latin typeface="NexusSerif"/>
            </a:endParaRPr>
          </a:p>
          <a:p>
            <a:endParaRPr lang="en-US" altLang="zh-TW" sz="2400" dirty="0"/>
          </a:p>
          <a:p>
            <a:r>
              <a:rPr lang="zh-TW" altLang="en-US" sz="2400" dirty="0"/>
              <a:t>因此，今年暑假，我想利用麥哲倫的計劃，再加上對羽毛球的熱愛，自製一臺「</a:t>
            </a:r>
            <a:r>
              <a:rPr lang="zh-TW" altLang="en-US" sz="2800" b="1" dirty="0">
                <a:solidFill>
                  <a:srgbClr val="E849DC"/>
                </a:solidFill>
              </a:rPr>
              <a:t>羽球發球機</a:t>
            </a:r>
            <a:r>
              <a:rPr lang="zh-TW" altLang="en-US" sz="2400" dirty="0"/>
              <a:t>」。</a:t>
            </a:r>
            <a:endParaRPr lang="en-US" altLang="zh-TW" sz="2400" dirty="0">
              <a:solidFill>
                <a:srgbClr val="2E2E2E"/>
              </a:solidFill>
              <a:latin typeface="NexusSerif"/>
            </a:endParaRPr>
          </a:p>
        </p:txBody>
      </p:sp>
      <p:pic>
        <p:nvPicPr>
          <p:cNvPr id="7" name="Picture 2" descr="ᐅ Badminton- Ausrüstung, Regeln, Techniken und Punktevergabe">
            <a:extLst>
              <a:ext uri="{FF2B5EF4-FFF2-40B4-BE49-F238E27FC236}">
                <a16:creationId xmlns="" xmlns:a16="http://schemas.microsoft.com/office/drawing/2014/main" id="{2ED2D183-321C-4ED2-9F6F-882915A0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17" y="266218"/>
            <a:ext cx="2326640" cy="130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88ACEBC8-1503-4B6E-AF1E-C8E60FD8F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7" t="12656" r="17283" b="20298"/>
          <a:stretch/>
        </p:blipFill>
        <p:spPr>
          <a:xfrm>
            <a:off x="3819645" y="5280660"/>
            <a:ext cx="1351703" cy="1606277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68059816-09F2-4F8B-8909-D65318CAB49F}"/>
              </a:ext>
            </a:extLst>
          </p:cNvPr>
          <p:cNvGrpSpPr/>
          <p:nvPr/>
        </p:nvGrpSpPr>
        <p:grpSpPr>
          <a:xfrm>
            <a:off x="0" y="-17640"/>
            <a:ext cx="9144000" cy="429121"/>
            <a:chOff x="0" y="-17640"/>
            <a:chExt cx="9144000" cy="429121"/>
          </a:xfrm>
        </p:grpSpPr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5C875291-0E3B-4369-9DAE-38ED3F2CCEF1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1A2E973A-700D-4BA4-A20F-BFB817612A45}"/>
                </a:ext>
              </a:extLst>
            </p:cNvPr>
            <p:cNvSpPr/>
            <p:nvPr/>
          </p:nvSpPr>
          <p:spPr>
            <a:xfrm>
              <a:off x="0" y="4214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r>
                <a:rPr lang="zh-TW" altLang="en-US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￭羽你打球￭羽毛球發球機￭六年忠班葉澄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80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66814EA-9C8B-4B4E-A71A-D76975F9E232}"/>
              </a:ext>
            </a:extLst>
          </p:cNvPr>
          <p:cNvSpPr txBox="1"/>
          <p:nvPr/>
        </p:nvSpPr>
        <p:spPr>
          <a:xfrm>
            <a:off x="3999592" y="828941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>
                <a:solidFill>
                  <a:srgbClr val="00CC99"/>
                </a:solidFill>
              </a:rPr>
              <a:t>摘要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4C8CB2E0-2D7D-4773-B8D5-647CA937D57E}"/>
              </a:ext>
            </a:extLst>
          </p:cNvPr>
          <p:cNvSpPr txBox="1"/>
          <p:nvPr/>
        </p:nvSpPr>
        <p:spPr>
          <a:xfrm>
            <a:off x="2103120" y="2546200"/>
            <a:ext cx="584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上自然課的時候，有學習到「力」可以讓物體運動，還有馬達的應用。因此產生了製作羽毛球發球機的想法。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為了讓一人時也可以</a:t>
            </a:r>
            <a:r>
              <a:rPr lang="zh-TW" altLang="en-US" sz="2400" b="0" i="0" dirty="0">
                <a:solidFill>
                  <a:srgbClr val="2E2E2E"/>
                </a:solidFill>
                <a:effectLst/>
                <a:latin typeface="NexusSerif"/>
              </a:rPr>
              <a:t>自己練習，</a:t>
            </a:r>
            <a:r>
              <a:rPr lang="zh-TW" altLang="en-US" sz="2400" dirty="0"/>
              <a:t>最後製作出自動抓球的功能，讓羽球可以自動發球。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期許自己：未來能夠製做出一臺功能更加強大的「全自動羽球發球機」</a:t>
            </a:r>
            <a:endParaRPr lang="en-US" altLang="zh-TW" sz="2400" dirty="0"/>
          </a:p>
        </p:txBody>
      </p:sp>
      <p:sp>
        <p:nvSpPr>
          <p:cNvPr id="5" name="椭圆 13">
            <a:extLst>
              <a:ext uri="{FF2B5EF4-FFF2-40B4-BE49-F238E27FC236}">
                <a16:creationId xmlns="" xmlns:a16="http://schemas.microsoft.com/office/drawing/2014/main" id="{9B4DC975-DC90-4CAE-A9DB-F73A3F6B1DE4}"/>
              </a:ext>
            </a:extLst>
          </p:cNvPr>
          <p:cNvSpPr/>
          <p:nvPr/>
        </p:nvSpPr>
        <p:spPr>
          <a:xfrm>
            <a:off x="1448325" y="2784541"/>
            <a:ext cx="588755" cy="588755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14">
            <a:extLst>
              <a:ext uri="{FF2B5EF4-FFF2-40B4-BE49-F238E27FC236}">
                <a16:creationId xmlns="" xmlns:a16="http://schemas.microsoft.com/office/drawing/2014/main" id="{5872C44A-FF97-4574-A1C7-7646264C6E6E}"/>
              </a:ext>
            </a:extLst>
          </p:cNvPr>
          <p:cNvSpPr/>
          <p:nvPr/>
        </p:nvSpPr>
        <p:spPr>
          <a:xfrm>
            <a:off x="1448325" y="5166517"/>
            <a:ext cx="588755" cy="588755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15">
            <a:extLst>
              <a:ext uri="{FF2B5EF4-FFF2-40B4-BE49-F238E27FC236}">
                <a16:creationId xmlns="" xmlns:a16="http://schemas.microsoft.com/office/drawing/2014/main" id="{140DA405-0769-4DB1-924B-AFA460603DBF}"/>
              </a:ext>
            </a:extLst>
          </p:cNvPr>
          <p:cNvSpPr/>
          <p:nvPr/>
        </p:nvSpPr>
        <p:spPr>
          <a:xfrm>
            <a:off x="1433085" y="4059489"/>
            <a:ext cx="588755" cy="588755"/>
          </a:xfrm>
          <a:prstGeom prst="ellipse">
            <a:avLst/>
          </a:prstGeom>
          <a:solidFill>
            <a:srgbClr val="E84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7">
            <a:extLst>
              <a:ext uri="{FF2B5EF4-FFF2-40B4-BE49-F238E27FC236}">
                <a16:creationId xmlns="" xmlns:a16="http://schemas.microsoft.com/office/drawing/2014/main" id="{19DDA83E-9CFA-4C14-BC60-73D7013D5D8C}"/>
              </a:ext>
            </a:extLst>
          </p:cNvPr>
          <p:cNvSpPr txBox="1"/>
          <p:nvPr/>
        </p:nvSpPr>
        <p:spPr>
          <a:xfrm>
            <a:off x="1537781" y="2818964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苹方 细体" panose="020B0200000000000000" pitchFamily="34" charset="-122"/>
                <a:ea typeface="苹方 细体" panose="020B0200000000000000" pitchFamily="34" charset="-122"/>
              </a:rPr>
              <a:t>1</a:t>
            </a:r>
            <a:endParaRPr lang="zh-CN" altLang="en-US" sz="3200" dirty="0">
              <a:solidFill>
                <a:schemeClr val="bg1"/>
              </a:solidFill>
              <a:latin typeface="苹方 细体" panose="020B0200000000000000" pitchFamily="34" charset="-122"/>
              <a:ea typeface="苹方 细体" panose="020B0200000000000000" pitchFamily="34" charset="-122"/>
            </a:endParaRPr>
          </a:p>
        </p:txBody>
      </p:sp>
      <p:sp>
        <p:nvSpPr>
          <p:cNvPr id="9" name="文本框 18">
            <a:extLst>
              <a:ext uri="{FF2B5EF4-FFF2-40B4-BE49-F238E27FC236}">
                <a16:creationId xmlns="" xmlns:a16="http://schemas.microsoft.com/office/drawing/2014/main" id="{023A9605-058F-4DED-B40B-CB8D41DB29DD}"/>
              </a:ext>
            </a:extLst>
          </p:cNvPr>
          <p:cNvSpPr txBox="1"/>
          <p:nvPr/>
        </p:nvSpPr>
        <p:spPr>
          <a:xfrm>
            <a:off x="1522541" y="4095330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苹方 细体" panose="020B0200000000000000" pitchFamily="34" charset="-122"/>
                <a:ea typeface="苹方 细体" panose="020B0200000000000000" pitchFamily="34" charset="-122"/>
              </a:rPr>
              <a:t>2</a:t>
            </a:r>
            <a:endParaRPr lang="zh-CN" altLang="en-US" sz="3200" dirty="0">
              <a:solidFill>
                <a:schemeClr val="bg1"/>
              </a:solidFill>
              <a:latin typeface="苹方 细体" panose="020B0200000000000000" pitchFamily="34" charset="-122"/>
              <a:ea typeface="苹方 细体" panose="020B0200000000000000" pitchFamily="34" charset="-122"/>
            </a:endParaRPr>
          </a:p>
        </p:txBody>
      </p:sp>
      <p:sp>
        <p:nvSpPr>
          <p:cNvPr id="10" name="文本框 19">
            <a:extLst>
              <a:ext uri="{FF2B5EF4-FFF2-40B4-BE49-F238E27FC236}">
                <a16:creationId xmlns="" xmlns:a16="http://schemas.microsoft.com/office/drawing/2014/main" id="{CF05F1C2-9B0C-46AA-BAD0-3B1F643EA5AC}"/>
              </a:ext>
            </a:extLst>
          </p:cNvPr>
          <p:cNvSpPr txBox="1"/>
          <p:nvPr/>
        </p:nvSpPr>
        <p:spPr>
          <a:xfrm>
            <a:off x="1537781" y="5206338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苹方 细体" panose="020B0200000000000000" pitchFamily="34" charset="-122"/>
                <a:ea typeface="苹方 细体" panose="020B0200000000000000" pitchFamily="34" charset="-122"/>
              </a:rPr>
              <a:t>3</a:t>
            </a:r>
            <a:endParaRPr lang="zh-CN" altLang="en-US" sz="3200" dirty="0">
              <a:solidFill>
                <a:schemeClr val="bg1"/>
              </a:solidFill>
              <a:latin typeface="苹方 细体" panose="020B0200000000000000" pitchFamily="34" charset="-122"/>
              <a:ea typeface="苹方 细体" panose="020B0200000000000000" pitchFamily="34" charset="-122"/>
            </a:endParaRPr>
          </a:p>
        </p:txBody>
      </p:sp>
      <p:pic>
        <p:nvPicPr>
          <p:cNvPr id="11" name="Picture 2" descr="ᐅ Badminton- Ausrüstung, Regeln, Techniken und Punktevergabe">
            <a:extLst>
              <a:ext uri="{FF2B5EF4-FFF2-40B4-BE49-F238E27FC236}">
                <a16:creationId xmlns="" xmlns:a16="http://schemas.microsoft.com/office/drawing/2014/main" id="{5841DDE2-5455-400E-B86F-934DA576C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52" y="527987"/>
            <a:ext cx="2326640" cy="130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="" xmlns:a16="http://schemas.microsoft.com/office/drawing/2014/main" id="{A0E2313F-3F4C-431F-99C3-01DCF77F9ECE}"/>
              </a:ext>
            </a:extLst>
          </p:cNvPr>
          <p:cNvGrpSpPr/>
          <p:nvPr/>
        </p:nvGrpSpPr>
        <p:grpSpPr>
          <a:xfrm>
            <a:off x="0" y="-17640"/>
            <a:ext cx="9144000" cy="429121"/>
            <a:chOff x="0" y="-17640"/>
            <a:chExt cx="9144000" cy="429121"/>
          </a:xfrm>
        </p:grpSpPr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8F8D8143-C91D-4B10-B1C1-A56AB104B8F9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3DF4DD7F-8981-40BF-88CB-84A393616337}"/>
                </a:ext>
              </a:extLst>
            </p:cNvPr>
            <p:cNvSpPr/>
            <p:nvPr/>
          </p:nvSpPr>
          <p:spPr>
            <a:xfrm>
              <a:off x="0" y="4214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r>
                <a:rPr lang="zh-TW" altLang="en-US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￭羽你打球￭羽毛球發球機￭六年忠班葉澄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2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ᐅ Badminton- Ausrüstung, Regeln, Techniken und Punktevergabe">
            <a:extLst>
              <a:ext uri="{FF2B5EF4-FFF2-40B4-BE49-F238E27FC236}">
                <a16:creationId xmlns="" xmlns:a16="http://schemas.microsoft.com/office/drawing/2014/main" id="{1562DF15-5B10-447D-826C-B025ACD61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793"/>
            <a:ext cx="2326640" cy="130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表格 4">
            <a:extLst>
              <a:ext uri="{FF2B5EF4-FFF2-40B4-BE49-F238E27FC236}">
                <a16:creationId xmlns="" xmlns:a16="http://schemas.microsoft.com/office/drawing/2014/main" id="{3CC2A8AF-3DE5-4B5F-AD32-35306CC4B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636997"/>
              </p:ext>
            </p:extLst>
          </p:nvPr>
        </p:nvGraphicFramePr>
        <p:xfrm>
          <a:off x="1524000" y="1674793"/>
          <a:ext cx="6096000" cy="482092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120602344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4016744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bg1"/>
                          </a:solidFill>
                        </a:rPr>
                        <a:t>零件材料</a:t>
                      </a: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bg1"/>
                          </a:solidFill>
                        </a:rPr>
                        <a:t>價錢</a:t>
                      </a:r>
                    </a:p>
                  </a:txBody>
                  <a:tcP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364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12V</a:t>
                      </a:r>
                      <a:r>
                        <a:rPr lang="zh-TW" altLang="en-US" dirty="0"/>
                        <a:t>馬達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400</a:t>
                      </a:r>
                      <a:r>
                        <a:rPr lang="zh-TW" altLang="en-US" dirty="0"/>
                        <a:t>元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7341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12V</a:t>
                      </a:r>
                      <a:r>
                        <a:rPr lang="zh-TW" altLang="en-US" dirty="0"/>
                        <a:t>變壓器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250</a:t>
                      </a:r>
                      <a:r>
                        <a:rPr lang="zh-TW" altLang="en-US" dirty="0"/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0903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馬達調速器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200</a:t>
                      </a:r>
                      <a:r>
                        <a:rPr lang="zh-TW" altLang="en-US" dirty="0"/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328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妹妹玩壞的釣魚盤馬達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現成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5409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木板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現成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5549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爸爸工作剩餘的電線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現成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0104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羽球球桶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現成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73161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家裡壞掉電器的開關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現成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2367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不要的玩具車輪胎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現成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36090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發球機支架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現成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0851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羽毛球球架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自己加工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4900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合計</a:t>
                      </a:r>
                    </a:p>
                  </a:txBody>
                  <a:tcPr>
                    <a:solidFill>
                      <a:srgbClr val="E849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850</a:t>
                      </a:r>
                      <a:r>
                        <a:rPr lang="zh-TW" altLang="en-US" dirty="0"/>
                        <a:t>元</a:t>
                      </a:r>
                    </a:p>
                  </a:txBody>
                  <a:tcPr>
                    <a:solidFill>
                      <a:srgbClr val="E849D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3614617"/>
                  </a:ext>
                </a:extLst>
              </a:tr>
            </a:tbl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F4EE913D-31C1-4D24-A288-B617CDD0AE4A}"/>
              </a:ext>
            </a:extLst>
          </p:cNvPr>
          <p:cNvSpPr txBox="1"/>
          <p:nvPr/>
        </p:nvSpPr>
        <p:spPr>
          <a:xfrm>
            <a:off x="2040038" y="614283"/>
            <a:ext cx="46240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00CC99"/>
                </a:solidFill>
              </a:rPr>
              <a:t>主要材料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="" xmlns:a16="http://schemas.microsoft.com/office/drawing/2014/main" id="{2E7B614C-72CE-4606-98A9-E5E066778CC7}"/>
              </a:ext>
            </a:extLst>
          </p:cNvPr>
          <p:cNvGrpSpPr/>
          <p:nvPr/>
        </p:nvGrpSpPr>
        <p:grpSpPr>
          <a:xfrm>
            <a:off x="0" y="-17640"/>
            <a:ext cx="9144000" cy="429121"/>
            <a:chOff x="0" y="-17640"/>
            <a:chExt cx="9144000" cy="429121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606F9D0B-8074-4D17-A314-FA956EDB8B94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12F54052-4891-4495-9675-003B5133B569}"/>
                </a:ext>
              </a:extLst>
            </p:cNvPr>
            <p:cNvSpPr/>
            <p:nvPr/>
          </p:nvSpPr>
          <p:spPr>
            <a:xfrm>
              <a:off x="0" y="4214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r>
                <a:rPr lang="zh-TW" altLang="en-US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￭羽你打球￭羽毛球發球機￭六年忠班葉澄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7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="" xmlns:a16="http://schemas.microsoft.com/office/drawing/2014/main" id="{CC8EFD0E-A1EC-4471-97EB-90D8BBAC2721}"/>
              </a:ext>
            </a:extLst>
          </p:cNvPr>
          <p:cNvSpPr/>
          <p:nvPr/>
        </p:nvSpPr>
        <p:spPr>
          <a:xfrm>
            <a:off x="4196037" y="2116058"/>
            <a:ext cx="1080000" cy="1080000"/>
          </a:xfrm>
          <a:prstGeom prst="ellipse">
            <a:avLst/>
          </a:prstGeom>
          <a:noFill/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橢圓 5">
            <a:extLst>
              <a:ext uri="{FF2B5EF4-FFF2-40B4-BE49-F238E27FC236}">
                <a16:creationId xmlns="" xmlns:a16="http://schemas.microsoft.com/office/drawing/2014/main" id="{281EBC96-2611-4139-9B69-3B6350CE59C1}"/>
              </a:ext>
            </a:extLst>
          </p:cNvPr>
          <p:cNvSpPr/>
          <p:nvPr/>
        </p:nvSpPr>
        <p:spPr>
          <a:xfrm>
            <a:off x="4196037" y="3739118"/>
            <a:ext cx="1080000" cy="1080000"/>
          </a:xfrm>
          <a:prstGeom prst="ellipse">
            <a:avLst/>
          </a:prstGeom>
          <a:noFill/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="" xmlns:a16="http://schemas.microsoft.com/office/drawing/2014/main" id="{E1F41B3C-B5D1-4131-9056-781218526167}"/>
              </a:ext>
            </a:extLst>
          </p:cNvPr>
          <p:cNvSpPr/>
          <p:nvPr/>
        </p:nvSpPr>
        <p:spPr>
          <a:xfrm>
            <a:off x="4466037" y="3198360"/>
            <a:ext cx="540000" cy="540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橢圓 7">
            <a:extLst>
              <a:ext uri="{FF2B5EF4-FFF2-40B4-BE49-F238E27FC236}">
                <a16:creationId xmlns="" xmlns:a16="http://schemas.microsoft.com/office/drawing/2014/main" id="{A53D4447-5D36-4BD9-8EB5-570C4EFCFDB4}"/>
              </a:ext>
            </a:extLst>
          </p:cNvPr>
          <p:cNvSpPr/>
          <p:nvPr/>
        </p:nvSpPr>
        <p:spPr>
          <a:xfrm>
            <a:off x="6181022" y="3198360"/>
            <a:ext cx="540000" cy="540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橢圓 8">
            <a:extLst>
              <a:ext uri="{FF2B5EF4-FFF2-40B4-BE49-F238E27FC236}">
                <a16:creationId xmlns="" xmlns:a16="http://schemas.microsoft.com/office/drawing/2014/main" id="{3301F716-445D-47B9-B50C-1493FA1A08EB}"/>
              </a:ext>
            </a:extLst>
          </p:cNvPr>
          <p:cNvSpPr/>
          <p:nvPr/>
        </p:nvSpPr>
        <p:spPr>
          <a:xfrm>
            <a:off x="7896007" y="3198360"/>
            <a:ext cx="540000" cy="540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="" xmlns:a16="http://schemas.microsoft.com/office/drawing/2014/main" id="{8F37B6C7-CDA6-4060-817C-23098A4D705F}"/>
              </a:ext>
            </a:extLst>
          </p:cNvPr>
          <p:cNvCxnSpPr/>
          <p:nvPr/>
        </p:nvCxnSpPr>
        <p:spPr>
          <a:xfrm flipH="1">
            <a:off x="5173486" y="3429000"/>
            <a:ext cx="75940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="" xmlns:a16="http://schemas.microsoft.com/office/drawing/2014/main" id="{BBBCEB2C-C90E-4F8D-9F55-29D2989AB852}"/>
              </a:ext>
            </a:extLst>
          </p:cNvPr>
          <p:cNvCxnSpPr/>
          <p:nvPr/>
        </p:nvCxnSpPr>
        <p:spPr>
          <a:xfrm flipH="1">
            <a:off x="3520235" y="3429000"/>
            <a:ext cx="75940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="" xmlns:a16="http://schemas.microsoft.com/office/drawing/2014/main" id="{8A4BD97A-7628-42DA-BD9D-4CFF3CCEAE33}"/>
              </a:ext>
            </a:extLst>
          </p:cNvPr>
          <p:cNvCxnSpPr/>
          <p:nvPr/>
        </p:nvCxnSpPr>
        <p:spPr>
          <a:xfrm flipH="1">
            <a:off x="7009371" y="3426884"/>
            <a:ext cx="75940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84486291-BDF8-40AD-B132-299F64BDCE33}"/>
              </a:ext>
            </a:extLst>
          </p:cNvPr>
          <p:cNvSpPr txBox="1"/>
          <p:nvPr/>
        </p:nvSpPr>
        <p:spPr>
          <a:xfrm>
            <a:off x="4412872" y="233289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輪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="" xmlns:a16="http://schemas.microsoft.com/office/drawing/2014/main" id="{72F6770F-41B3-4330-BBB7-9727E012638E}"/>
              </a:ext>
            </a:extLst>
          </p:cNvPr>
          <p:cNvSpPr txBox="1"/>
          <p:nvPr/>
        </p:nvSpPr>
        <p:spPr>
          <a:xfrm>
            <a:off x="4412872" y="395595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輪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B0E18A52-DA34-4C3C-9700-B947090D82B8}"/>
              </a:ext>
            </a:extLst>
          </p:cNvPr>
          <p:cNvSpPr txBox="1"/>
          <p:nvPr/>
        </p:nvSpPr>
        <p:spPr>
          <a:xfrm>
            <a:off x="7842841" y="233289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球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="" xmlns:a16="http://schemas.microsoft.com/office/drawing/2014/main" id="{89943EB4-58C8-415A-8456-45E46E3C9C83}"/>
              </a:ext>
            </a:extLst>
          </p:cNvPr>
          <p:cNvGrpSpPr/>
          <p:nvPr/>
        </p:nvGrpSpPr>
        <p:grpSpPr>
          <a:xfrm>
            <a:off x="4282733" y="2201032"/>
            <a:ext cx="906608" cy="910049"/>
            <a:chOff x="3299282" y="2201032"/>
            <a:chExt cx="906608" cy="910049"/>
          </a:xfrm>
        </p:grpSpPr>
        <p:sp>
          <p:nvSpPr>
            <p:cNvPr id="17" name="拱形 16">
              <a:extLst>
                <a:ext uri="{FF2B5EF4-FFF2-40B4-BE49-F238E27FC236}">
                  <a16:creationId xmlns="" xmlns:a16="http://schemas.microsoft.com/office/drawing/2014/main" id="{39D67846-41E1-4FF3-ACBB-59F35DC03D56}"/>
                </a:ext>
              </a:extLst>
            </p:cNvPr>
            <p:cNvSpPr/>
            <p:nvPr/>
          </p:nvSpPr>
          <p:spPr>
            <a:xfrm>
              <a:off x="3299282" y="2201032"/>
              <a:ext cx="906608" cy="910049"/>
            </a:xfrm>
            <a:prstGeom prst="blockArc">
              <a:avLst>
                <a:gd name="adj1" fmla="val 10800000"/>
                <a:gd name="adj2" fmla="val 8117143"/>
                <a:gd name="adj3" fmla="val 573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等腰三角形 17">
              <a:extLst>
                <a:ext uri="{FF2B5EF4-FFF2-40B4-BE49-F238E27FC236}">
                  <a16:creationId xmlns="" xmlns:a16="http://schemas.microsoft.com/office/drawing/2014/main" id="{D2BB30F8-42F1-4DA7-997B-EDE611B5BFB7}"/>
                </a:ext>
              </a:extLst>
            </p:cNvPr>
            <p:cNvSpPr/>
            <p:nvPr/>
          </p:nvSpPr>
          <p:spPr>
            <a:xfrm rot="19044340">
              <a:off x="3331579" y="2877560"/>
              <a:ext cx="186395" cy="9098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B27FCB2A-A274-4AAA-B0F8-257431BA6096}"/>
              </a:ext>
            </a:extLst>
          </p:cNvPr>
          <p:cNvGrpSpPr/>
          <p:nvPr/>
        </p:nvGrpSpPr>
        <p:grpSpPr>
          <a:xfrm flipV="1">
            <a:off x="4288977" y="3821511"/>
            <a:ext cx="906608" cy="910049"/>
            <a:chOff x="3299282" y="2201032"/>
            <a:chExt cx="906608" cy="910049"/>
          </a:xfrm>
        </p:grpSpPr>
        <p:sp>
          <p:nvSpPr>
            <p:cNvPr id="21" name="拱形 20">
              <a:extLst>
                <a:ext uri="{FF2B5EF4-FFF2-40B4-BE49-F238E27FC236}">
                  <a16:creationId xmlns="" xmlns:a16="http://schemas.microsoft.com/office/drawing/2014/main" id="{B42EF9FB-D56A-4A1D-9D61-0F860B8747A1}"/>
                </a:ext>
              </a:extLst>
            </p:cNvPr>
            <p:cNvSpPr/>
            <p:nvPr/>
          </p:nvSpPr>
          <p:spPr>
            <a:xfrm>
              <a:off x="3299282" y="2201032"/>
              <a:ext cx="906608" cy="910049"/>
            </a:xfrm>
            <a:prstGeom prst="blockArc">
              <a:avLst>
                <a:gd name="adj1" fmla="val 10800000"/>
                <a:gd name="adj2" fmla="val 8117143"/>
                <a:gd name="adj3" fmla="val 573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="" xmlns:a16="http://schemas.microsoft.com/office/drawing/2014/main" id="{4A6A2BAF-0E33-4F30-AFA8-AEC8E0A9A5BA}"/>
                </a:ext>
              </a:extLst>
            </p:cNvPr>
            <p:cNvSpPr/>
            <p:nvPr/>
          </p:nvSpPr>
          <p:spPr>
            <a:xfrm rot="19044340">
              <a:off x="3331579" y="2877560"/>
              <a:ext cx="186395" cy="9098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="" xmlns:a16="http://schemas.microsoft.com/office/drawing/2014/main" id="{3E670E78-16DC-4E43-BE02-3ABB5F045B69}"/>
              </a:ext>
            </a:extLst>
          </p:cNvPr>
          <p:cNvSpPr txBox="1"/>
          <p:nvPr/>
        </p:nvSpPr>
        <p:spPr>
          <a:xfrm>
            <a:off x="2991463" y="845913"/>
            <a:ext cx="63602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以兩個馬達帶動兩個輪子，藉由輪子的轉速和摩擦力將</a:t>
            </a:r>
            <a:r>
              <a:rPr lang="zh-TW" altLang="en-US" sz="2800" dirty="0" smtClean="0"/>
              <a:t>羽毛球快速</a:t>
            </a:r>
            <a:r>
              <a:rPr lang="zh-TW" altLang="en-US" sz="2800" dirty="0"/>
              <a:t>發射出去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="" xmlns:a16="http://schemas.microsoft.com/office/drawing/2014/main" id="{7DBFE45E-9614-4458-AFE8-6EEB71DD3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205" y="-2116"/>
            <a:ext cx="3091046" cy="6858000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="" xmlns:a16="http://schemas.microsoft.com/office/drawing/2014/main" id="{98AFA671-B38A-4889-B114-55A9ED9F9BD2}"/>
              </a:ext>
            </a:extLst>
          </p:cNvPr>
          <p:cNvSpPr txBox="1"/>
          <p:nvPr/>
        </p:nvSpPr>
        <p:spPr>
          <a:xfrm>
            <a:off x="5399932" y="4131380"/>
            <a:ext cx="3685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64BFF5"/>
                </a:solidFill>
              </a:rPr>
              <a:t>一個為順時鐘方向轉，另 一個為逆時鐘方向轉，兩個皆由內往外轉動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="" xmlns:a16="http://schemas.microsoft.com/office/drawing/2014/main" id="{602C194E-6666-4B45-BB39-683900D4D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54" t="11957" r="16623" b="19267"/>
          <a:stretch/>
        </p:blipFill>
        <p:spPr>
          <a:xfrm flipH="1">
            <a:off x="7242729" y="5720687"/>
            <a:ext cx="1312974" cy="1555386"/>
          </a:xfrm>
          <a:prstGeom prst="rect">
            <a:avLst/>
          </a:prstGeom>
        </p:spPr>
      </p:pic>
      <p:sp>
        <p:nvSpPr>
          <p:cNvPr id="35" name="語音泡泡: 圓角矩形 34">
            <a:extLst>
              <a:ext uri="{FF2B5EF4-FFF2-40B4-BE49-F238E27FC236}">
                <a16:creationId xmlns="" xmlns:a16="http://schemas.microsoft.com/office/drawing/2014/main" id="{9B311661-862C-42EE-9BED-B1C017288BB6}"/>
              </a:ext>
            </a:extLst>
          </p:cNvPr>
          <p:cNvSpPr/>
          <p:nvPr/>
        </p:nvSpPr>
        <p:spPr>
          <a:xfrm>
            <a:off x="3017802" y="4995304"/>
            <a:ext cx="3206187" cy="1555386"/>
          </a:xfrm>
          <a:prstGeom prst="wedgeRoundRectCallout">
            <a:avLst>
              <a:gd name="adj1" fmla="val 80611"/>
              <a:gd name="adj2" fmla="val -14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="" xmlns:a16="http://schemas.microsoft.com/office/drawing/2014/main" id="{14F5498B-749B-49FE-9D28-7AC3594D04FD}"/>
              </a:ext>
            </a:extLst>
          </p:cNvPr>
          <p:cNvSpPr txBox="1"/>
          <p:nvPr/>
        </p:nvSpPr>
        <p:spPr>
          <a:xfrm>
            <a:off x="3414156" y="5196038"/>
            <a:ext cx="231568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我們可以藉由調整輪子轉動的</a:t>
            </a:r>
            <a:r>
              <a:rPr lang="zh-TW" altLang="en-US" sz="2000" b="1" dirty="0">
                <a:solidFill>
                  <a:srgbClr val="E849DC"/>
                </a:solidFill>
              </a:rPr>
              <a:t>速度</a:t>
            </a:r>
            <a:r>
              <a:rPr lang="zh-TW" altLang="en-US" sz="1800" dirty="0"/>
              <a:t>，</a:t>
            </a:r>
            <a:endParaRPr lang="en-US" altLang="zh-TW" sz="1800" dirty="0"/>
          </a:p>
          <a:p>
            <a:r>
              <a:rPr lang="zh-TW" altLang="en-US" sz="1800" dirty="0"/>
              <a:t>來改變羽毛球發射的</a:t>
            </a:r>
            <a:r>
              <a:rPr lang="zh-TW" altLang="en-US" sz="2000" b="1" dirty="0">
                <a:solidFill>
                  <a:srgbClr val="E849DC"/>
                </a:solidFill>
              </a:rPr>
              <a:t>速度</a:t>
            </a:r>
            <a:r>
              <a:rPr lang="zh-TW" altLang="en-US" sz="1800" dirty="0"/>
              <a:t>和</a:t>
            </a:r>
            <a:r>
              <a:rPr lang="zh-TW" altLang="en-US" sz="2000" b="1" dirty="0">
                <a:solidFill>
                  <a:srgbClr val="E849DC"/>
                </a:solidFill>
              </a:rPr>
              <a:t>距離</a:t>
            </a:r>
            <a:endParaRPr lang="zh-TW" altLang="en-US" b="1" dirty="0">
              <a:solidFill>
                <a:srgbClr val="E849DC"/>
              </a:solidFill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="" xmlns:a16="http://schemas.microsoft.com/office/drawing/2014/main" id="{5135FC82-2BCD-43E2-8996-389CFA14F82C}"/>
              </a:ext>
            </a:extLst>
          </p:cNvPr>
          <p:cNvGrpSpPr/>
          <p:nvPr/>
        </p:nvGrpSpPr>
        <p:grpSpPr>
          <a:xfrm>
            <a:off x="0" y="-17640"/>
            <a:ext cx="9144000" cy="429121"/>
            <a:chOff x="0" y="-17640"/>
            <a:chExt cx="9144000" cy="429121"/>
          </a:xfrm>
        </p:grpSpPr>
        <p:sp>
          <p:nvSpPr>
            <p:cNvPr id="41" name="矩形 40">
              <a:extLst>
                <a:ext uri="{FF2B5EF4-FFF2-40B4-BE49-F238E27FC236}">
                  <a16:creationId xmlns="" xmlns:a16="http://schemas.microsoft.com/office/drawing/2014/main" id="{76B1834C-F914-4C5A-9102-7149103F5A14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2" name="矩形 41">
              <a:extLst>
                <a:ext uri="{FF2B5EF4-FFF2-40B4-BE49-F238E27FC236}">
                  <a16:creationId xmlns="" xmlns:a16="http://schemas.microsoft.com/office/drawing/2014/main" id="{DD7BE5A8-759C-4020-A020-49E18974919B}"/>
                </a:ext>
              </a:extLst>
            </p:cNvPr>
            <p:cNvSpPr/>
            <p:nvPr/>
          </p:nvSpPr>
          <p:spPr>
            <a:xfrm>
              <a:off x="0" y="4214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r>
                <a:rPr lang="zh-TW" altLang="en-US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￭羽你打球￭羽毛球發球機￭六年忠班葉澄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群組 49">
            <a:extLst>
              <a:ext uri="{FF2B5EF4-FFF2-40B4-BE49-F238E27FC236}">
                <a16:creationId xmlns="" xmlns:a16="http://schemas.microsoft.com/office/drawing/2014/main" id="{3FEF28E9-86D1-42B2-88C0-C656012A5CED}"/>
              </a:ext>
            </a:extLst>
          </p:cNvPr>
          <p:cNvGrpSpPr/>
          <p:nvPr/>
        </p:nvGrpSpPr>
        <p:grpSpPr>
          <a:xfrm>
            <a:off x="0" y="-17640"/>
            <a:ext cx="9144000" cy="429121"/>
            <a:chOff x="0" y="-17640"/>
            <a:chExt cx="9144000" cy="429121"/>
          </a:xfrm>
        </p:grpSpPr>
        <p:sp>
          <p:nvSpPr>
            <p:cNvPr id="51" name="矩形 50">
              <a:extLst>
                <a:ext uri="{FF2B5EF4-FFF2-40B4-BE49-F238E27FC236}">
                  <a16:creationId xmlns="" xmlns:a16="http://schemas.microsoft.com/office/drawing/2014/main" id="{B171EE1E-4C36-4DC1-A46B-C5F175F1D23B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2" name="矩形 51">
              <a:extLst>
                <a:ext uri="{FF2B5EF4-FFF2-40B4-BE49-F238E27FC236}">
                  <a16:creationId xmlns="" xmlns:a16="http://schemas.microsoft.com/office/drawing/2014/main" id="{4FFA5869-D028-4BDF-80E3-1CA496A19696}"/>
                </a:ext>
              </a:extLst>
            </p:cNvPr>
            <p:cNvSpPr/>
            <p:nvPr/>
          </p:nvSpPr>
          <p:spPr>
            <a:xfrm>
              <a:off x="0" y="4214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r>
                <a:rPr lang="zh-TW" altLang="en-US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￭羽你打球￭羽毛球發球機￭六年忠班葉澄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文字方塊 53">
            <a:extLst>
              <a:ext uri="{FF2B5EF4-FFF2-40B4-BE49-F238E27FC236}">
                <a16:creationId xmlns="" xmlns:a16="http://schemas.microsoft.com/office/drawing/2014/main" id="{587A4FB3-BCDE-4780-B03F-C6DCDE4EA4F2}"/>
              </a:ext>
            </a:extLst>
          </p:cNvPr>
          <p:cNvSpPr txBox="1"/>
          <p:nvPr/>
        </p:nvSpPr>
        <p:spPr>
          <a:xfrm>
            <a:off x="3518631" y="492224"/>
            <a:ext cx="2106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000" b="1">
                <a:solidFill>
                  <a:srgbClr val="00CC99"/>
                </a:solidFill>
              </a:defRPr>
            </a:lvl1pPr>
          </a:lstStyle>
          <a:p>
            <a:r>
              <a:rPr lang="zh-TW" altLang="en-US" sz="5400" dirty="0"/>
              <a:t>困  境</a:t>
            </a:r>
          </a:p>
        </p:txBody>
      </p:sp>
      <p:pic>
        <p:nvPicPr>
          <p:cNvPr id="34" name="Picture 2" descr="ᐅ Badminton- Ausrüstung, Regeln, Techniken und Punktevergabe">
            <a:extLst>
              <a:ext uri="{FF2B5EF4-FFF2-40B4-BE49-F238E27FC236}">
                <a16:creationId xmlns="" xmlns:a16="http://schemas.microsoft.com/office/drawing/2014/main" id="{B2779EA6-9770-4BE0-9B06-B526DE767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"/>
            <a:ext cx="2326640" cy="130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流程圖: 接點 35">
            <a:extLst>
              <a:ext uri="{FF2B5EF4-FFF2-40B4-BE49-F238E27FC236}">
                <a16:creationId xmlns="" xmlns:a16="http://schemas.microsoft.com/office/drawing/2014/main" id="{4AA901F9-27E4-4A57-8230-F3CCB4306504}"/>
              </a:ext>
            </a:extLst>
          </p:cNvPr>
          <p:cNvSpPr/>
          <p:nvPr/>
        </p:nvSpPr>
        <p:spPr>
          <a:xfrm>
            <a:off x="346927" y="2031401"/>
            <a:ext cx="216000" cy="216000"/>
          </a:xfrm>
          <a:prstGeom prst="flowChartConnector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4B4E4A94-9590-4738-ACE9-729729A3A08A}"/>
              </a:ext>
            </a:extLst>
          </p:cNvPr>
          <p:cNvSpPr txBox="1"/>
          <p:nvPr/>
        </p:nvSpPr>
        <p:spPr>
          <a:xfrm>
            <a:off x="1223665" y="195473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球不能自動落下，需要</a:t>
            </a:r>
            <a:r>
              <a:rPr lang="zh-TW" altLang="en-US" dirty="0" smtClean="0"/>
              <a:t>有人幫忙放</a:t>
            </a:r>
            <a:r>
              <a:rPr lang="zh-TW" altLang="en-US" dirty="0"/>
              <a:t>球</a:t>
            </a:r>
          </a:p>
        </p:txBody>
      </p:sp>
      <p:sp>
        <p:nvSpPr>
          <p:cNvPr id="38" name="流程圖: 接點 37">
            <a:extLst>
              <a:ext uri="{FF2B5EF4-FFF2-40B4-BE49-F238E27FC236}">
                <a16:creationId xmlns="" xmlns:a16="http://schemas.microsoft.com/office/drawing/2014/main" id="{60E18168-D2FC-4DE1-8E54-09B4CF44D5F7}"/>
              </a:ext>
            </a:extLst>
          </p:cNvPr>
          <p:cNvSpPr/>
          <p:nvPr/>
        </p:nvSpPr>
        <p:spPr>
          <a:xfrm>
            <a:off x="346927" y="3239743"/>
            <a:ext cx="216000" cy="216000"/>
          </a:xfrm>
          <a:prstGeom prst="flowChartConnector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>
            <a:extLst>
              <a:ext uri="{FF2B5EF4-FFF2-40B4-BE49-F238E27FC236}">
                <a16:creationId xmlns="" xmlns:a16="http://schemas.microsoft.com/office/drawing/2014/main" id="{5E5E2366-F5A7-4812-917D-E36B6C3677AC}"/>
              </a:ext>
            </a:extLst>
          </p:cNvPr>
          <p:cNvSpPr txBox="1"/>
          <p:nvPr/>
        </p:nvSpPr>
        <p:spPr>
          <a:xfrm>
            <a:off x="1223665" y="316307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不知道如何</a:t>
            </a:r>
            <a:r>
              <a:rPr lang="zh-TW" altLang="en-US" dirty="0" smtClean="0"/>
              <a:t>做</a:t>
            </a:r>
            <a:r>
              <a:rPr lang="zh-TW" altLang="en-US" dirty="0"/>
              <a:t>抓球的機器</a:t>
            </a:r>
          </a:p>
        </p:txBody>
      </p:sp>
      <p:sp>
        <p:nvSpPr>
          <p:cNvPr id="44" name="流程圖: 接點 43">
            <a:extLst>
              <a:ext uri="{FF2B5EF4-FFF2-40B4-BE49-F238E27FC236}">
                <a16:creationId xmlns="" xmlns:a16="http://schemas.microsoft.com/office/drawing/2014/main" id="{88AE57D3-4586-4DFE-883C-D6DFBE531A4C}"/>
              </a:ext>
            </a:extLst>
          </p:cNvPr>
          <p:cNvSpPr/>
          <p:nvPr/>
        </p:nvSpPr>
        <p:spPr>
          <a:xfrm>
            <a:off x="1303543" y="2649814"/>
            <a:ext cx="216000" cy="21600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="" xmlns:a16="http://schemas.microsoft.com/office/drawing/2014/main" id="{59983EA5-C809-458C-BC4F-162E1B1DF6B4}"/>
              </a:ext>
            </a:extLst>
          </p:cNvPr>
          <p:cNvSpPr txBox="1"/>
          <p:nvPr/>
        </p:nvSpPr>
        <p:spPr>
          <a:xfrm>
            <a:off x="1718616" y="257314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製作抓球的機器</a:t>
            </a:r>
          </a:p>
        </p:txBody>
      </p:sp>
      <p:sp>
        <p:nvSpPr>
          <p:cNvPr id="46" name="流程圖: 接點 45">
            <a:extLst>
              <a:ext uri="{FF2B5EF4-FFF2-40B4-BE49-F238E27FC236}">
                <a16:creationId xmlns="" xmlns:a16="http://schemas.microsoft.com/office/drawing/2014/main" id="{B1E6F172-9383-405E-9F53-B610A7105281}"/>
              </a:ext>
            </a:extLst>
          </p:cNvPr>
          <p:cNvSpPr/>
          <p:nvPr/>
        </p:nvSpPr>
        <p:spPr>
          <a:xfrm>
            <a:off x="1315627" y="3932698"/>
            <a:ext cx="216000" cy="21600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="" xmlns:a16="http://schemas.microsoft.com/office/drawing/2014/main" id="{A04BDA25-FBF4-4F4D-9945-E34E856A22E2}"/>
              </a:ext>
            </a:extLst>
          </p:cNvPr>
          <p:cNvSpPr txBox="1"/>
          <p:nvPr/>
        </p:nvSpPr>
        <p:spPr>
          <a:xfrm>
            <a:off x="1718616" y="3856032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拿</a:t>
            </a:r>
            <a:r>
              <a:rPr lang="zh-TW" altLang="en-US" sz="1800" dirty="0">
                <a:solidFill>
                  <a:sysClr val="windowText" lastClr="000000"/>
                </a:solidFill>
              </a:rPr>
              <a:t>雙盤的電動釣魚盤，改裝成旋轉抓球的裝置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8" name="流程圖: 接點 47">
            <a:extLst>
              <a:ext uri="{FF2B5EF4-FFF2-40B4-BE49-F238E27FC236}">
                <a16:creationId xmlns="" xmlns:a16="http://schemas.microsoft.com/office/drawing/2014/main" id="{A68A46A1-52FD-48E0-AA3B-4D91063259A7}"/>
              </a:ext>
            </a:extLst>
          </p:cNvPr>
          <p:cNvSpPr/>
          <p:nvPr/>
        </p:nvSpPr>
        <p:spPr>
          <a:xfrm>
            <a:off x="346927" y="4615307"/>
            <a:ext cx="216000" cy="216000"/>
          </a:xfrm>
          <a:prstGeom prst="flowChartConnector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>
            <a:extLst>
              <a:ext uri="{FF2B5EF4-FFF2-40B4-BE49-F238E27FC236}">
                <a16:creationId xmlns="" xmlns:a16="http://schemas.microsoft.com/office/drawing/2014/main" id="{A3ECAB93-D504-4E1B-B0A2-6EDE39CA6D8F}"/>
              </a:ext>
            </a:extLst>
          </p:cNvPr>
          <p:cNvSpPr txBox="1"/>
          <p:nvPr/>
        </p:nvSpPr>
        <p:spPr>
          <a:xfrm>
            <a:off x="1223665" y="4538641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球掉落到馬達的</a:t>
            </a:r>
            <a:r>
              <a:rPr lang="zh-TW" altLang="en-US" dirty="0"/>
              <a:t>位置，沒辦法剛剛好落在輪子的中心</a:t>
            </a:r>
          </a:p>
        </p:txBody>
      </p:sp>
      <p:sp>
        <p:nvSpPr>
          <p:cNvPr id="53" name="橢圓 52">
            <a:extLst>
              <a:ext uri="{FF2B5EF4-FFF2-40B4-BE49-F238E27FC236}">
                <a16:creationId xmlns="" xmlns:a16="http://schemas.microsoft.com/office/drawing/2014/main" id="{D33C5605-2818-478F-8A34-911D34B5F401}"/>
              </a:ext>
            </a:extLst>
          </p:cNvPr>
          <p:cNvSpPr/>
          <p:nvPr/>
        </p:nvSpPr>
        <p:spPr>
          <a:xfrm>
            <a:off x="6929077" y="4002327"/>
            <a:ext cx="1080000" cy="1080000"/>
          </a:xfrm>
          <a:prstGeom prst="ellipse">
            <a:avLst/>
          </a:prstGeom>
          <a:noFill/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5" name="橢圓 54">
            <a:extLst>
              <a:ext uri="{FF2B5EF4-FFF2-40B4-BE49-F238E27FC236}">
                <a16:creationId xmlns="" xmlns:a16="http://schemas.microsoft.com/office/drawing/2014/main" id="{CE5B1C13-2DE8-4698-9B39-04AD0BA542E8}"/>
              </a:ext>
            </a:extLst>
          </p:cNvPr>
          <p:cNvSpPr/>
          <p:nvPr/>
        </p:nvSpPr>
        <p:spPr>
          <a:xfrm>
            <a:off x="6929077" y="5625387"/>
            <a:ext cx="1080000" cy="1080000"/>
          </a:xfrm>
          <a:prstGeom prst="ellipse">
            <a:avLst/>
          </a:prstGeom>
          <a:noFill/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9" name="文字方塊 58">
            <a:extLst>
              <a:ext uri="{FF2B5EF4-FFF2-40B4-BE49-F238E27FC236}">
                <a16:creationId xmlns="" xmlns:a16="http://schemas.microsoft.com/office/drawing/2014/main" id="{CA31110C-B5E7-4D32-B24D-16B632C66F78}"/>
              </a:ext>
            </a:extLst>
          </p:cNvPr>
          <p:cNvSpPr txBox="1"/>
          <p:nvPr/>
        </p:nvSpPr>
        <p:spPr>
          <a:xfrm>
            <a:off x="7145912" y="421916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輪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="" xmlns:a16="http://schemas.microsoft.com/office/drawing/2014/main" id="{C6C4C282-198D-4174-A658-811C1DC2EE2E}"/>
              </a:ext>
            </a:extLst>
          </p:cNvPr>
          <p:cNvSpPr txBox="1"/>
          <p:nvPr/>
        </p:nvSpPr>
        <p:spPr>
          <a:xfrm>
            <a:off x="7145912" y="584222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輪</a:t>
            </a:r>
          </a:p>
        </p:txBody>
      </p:sp>
      <p:grpSp>
        <p:nvGrpSpPr>
          <p:cNvPr id="61" name="群組 60">
            <a:extLst>
              <a:ext uri="{FF2B5EF4-FFF2-40B4-BE49-F238E27FC236}">
                <a16:creationId xmlns="" xmlns:a16="http://schemas.microsoft.com/office/drawing/2014/main" id="{F2751ACB-AC4B-4337-9BC1-E441441E03EF}"/>
              </a:ext>
            </a:extLst>
          </p:cNvPr>
          <p:cNvGrpSpPr/>
          <p:nvPr/>
        </p:nvGrpSpPr>
        <p:grpSpPr>
          <a:xfrm>
            <a:off x="7015773" y="4087301"/>
            <a:ext cx="906608" cy="910049"/>
            <a:chOff x="3299282" y="2201032"/>
            <a:chExt cx="906608" cy="910049"/>
          </a:xfrm>
        </p:grpSpPr>
        <p:sp>
          <p:nvSpPr>
            <p:cNvPr id="62" name="拱形 61">
              <a:extLst>
                <a:ext uri="{FF2B5EF4-FFF2-40B4-BE49-F238E27FC236}">
                  <a16:creationId xmlns="" xmlns:a16="http://schemas.microsoft.com/office/drawing/2014/main" id="{7350F568-6D4E-4C15-B577-5B9BFE01A9F2}"/>
                </a:ext>
              </a:extLst>
            </p:cNvPr>
            <p:cNvSpPr/>
            <p:nvPr/>
          </p:nvSpPr>
          <p:spPr>
            <a:xfrm>
              <a:off x="3299282" y="2201032"/>
              <a:ext cx="906608" cy="910049"/>
            </a:xfrm>
            <a:prstGeom prst="blockArc">
              <a:avLst>
                <a:gd name="adj1" fmla="val 10800000"/>
                <a:gd name="adj2" fmla="val 8117143"/>
                <a:gd name="adj3" fmla="val 573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3" name="等腰三角形 62">
              <a:extLst>
                <a:ext uri="{FF2B5EF4-FFF2-40B4-BE49-F238E27FC236}">
                  <a16:creationId xmlns="" xmlns:a16="http://schemas.microsoft.com/office/drawing/2014/main" id="{CE9EF5C9-FE2E-41E3-A177-E60EA175D250}"/>
                </a:ext>
              </a:extLst>
            </p:cNvPr>
            <p:cNvSpPr/>
            <p:nvPr/>
          </p:nvSpPr>
          <p:spPr>
            <a:xfrm rot="19044340">
              <a:off x="3331579" y="2877560"/>
              <a:ext cx="186395" cy="9098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="" xmlns:a16="http://schemas.microsoft.com/office/drawing/2014/main" id="{C74001D8-30B2-4302-8C0B-B7C4D5871BCF}"/>
              </a:ext>
            </a:extLst>
          </p:cNvPr>
          <p:cNvGrpSpPr/>
          <p:nvPr/>
        </p:nvGrpSpPr>
        <p:grpSpPr>
          <a:xfrm flipV="1">
            <a:off x="7022017" y="5707780"/>
            <a:ext cx="906608" cy="910049"/>
            <a:chOff x="3299282" y="2201032"/>
            <a:chExt cx="906608" cy="910049"/>
          </a:xfrm>
        </p:grpSpPr>
        <p:sp>
          <p:nvSpPr>
            <p:cNvPr id="65" name="拱形 64">
              <a:extLst>
                <a:ext uri="{FF2B5EF4-FFF2-40B4-BE49-F238E27FC236}">
                  <a16:creationId xmlns="" xmlns:a16="http://schemas.microsoft.com/office/drawing/2014/main" id="{E88049E1-58A4-4447-AE44-0D9F82FE984F}"/>
                </a:ext>
              </a:extLst>
            </p:cNvPr>
            <p:cNvSpPr/>
            <p:nvPr/>
          </p:nvSpPr>
          <p:spPr>
            <a:xfrm>
              <a:off x="3299282" y="2201032"/>
              <a:ext cx="906608" cy="910049"/>
            </a:xfrm>
            <a:prstGeom prst="blockArc">
              <a:avLst>
                <a:gd name="adj1" fmla="val 10800000"/>
                <a:gd name="adj2" fmla="val 8117143"/>
                <a:gd name="adj3" fmla="val 573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6" name="等腰三角形 65">
              <a:extLst>
                <a:ext uri="{FF2B5EF4-FFF2-40B4-BE49-F238E27FC236}">
                  <a16:creationId xmlns="" xmlns:a16="http://schemas.microsoft.com/office/drawing/2014/main" id="{07C74D1A-EA59-40D8-9463-278AC2EAAD79}"/>
                </a:ext>
              </a:extLst>
            </p:cNvPr>
            <p:cNvSpPr/>
            <p:nvPr/>
          </p:nvSpPr>
          <p:spPr>
            <a:xfrm rot="19044340">
              <a:off x="3331579" y="2877560"/>
              <a:ext cx="186395" cy="9098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7" name="橢圓 66">
            <a:extLst>
              <a:ext uri="{FF2B5EF4-FFF2-40B4-BE49-F238E27FC236}">
                <a16:creationId xmlns="" xmlns:a16="http://schemas.microsoft.com/office/drawing/2014/main" id="{12A18D78-3DF5-4D94-91BA-AFA279E0CB18}"/>
              </a:ext>
            </a:extLst>
          </p:cNvPr>
          <p:cNvSpPr/>
          <p:nvPr/>
        </p:nvSpPr>
        <p:spPr>
          <a:xfrm>
            <a:off x="7453239" y="4769136"/>
            <a:ext cx="540000" cy="540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8" name="文字方塊 67">
            <a:extLst>
              <a:ext uri="{FF2B5EF4-FFF2-40B4-BE49-F238E27FC236}">
                <a16:creationId xmlns="" xmlns:a16="http://schemas.microsoft.com/office/drawing/2014/main" id="{90C0F7F0-5614-422C-87AB-A66CB40BC952}"/>
              </a:ext>
            </a:extLst>
          </p:cNvPr>
          <p:cNvSpPr txBox="1"/>
          <p:nvPr/>
        </p:nvSpPr>
        <p:spPr>
          <a:xfrm>
            <a:off x="7961701" y="472689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球</a:t>
            </a:r>
          </a:p>
        </p:txBody>
      </p:sp>
      <p:sp>
        <p:nvSpPr>
          <p:cNvPr id="69" name="流程圖: 接點 68">
            <a:extLst>
              <a:ext uri="{FF2B5EF4-FFF2-40B4-BE49-F238E27FC236}">
                <a16:creationId xmlns="" xmlns:a16="http://schemas.microsoft.com/office/drawing/2014/main" id="{C5D64BE6-DF49-4476-8B4C-B9B0A7400E0F}"/>
              </a:ext>
            </a:extLst>
          </p:cNvPr>
          <p:cNvSpPr/>
          <p:nvPr/>
        </p:nvSpPr>
        <p:spPr>
          <a:xfrm>
            <a:off x="1303543" y="5286606"/>
            <a:ext cx="216000" cy="21600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="" xmlns:a16="http://schemas.microsoft.com/office/drawing/2014/main" id="{B91F5E33-081B-4759-8957-411272A9A1E4}"/>
              </a:ext>
            </a:extLst>
          </p:cNvPr>
          <p:cNvSpPr txBox="1"/>
          <p:nvPr/>
        </p:nvSpPr>
        <p:spPr>
          <a:xfrm>
            <a:off x="1718616" y="5209940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ysClr val="windowText" lastClr="000000"/>
                </a:solidFill>
              </a:rPr>
              <a:t>調整機器的抓球位置，讓球可以順利落在輪子的中心</a:t>
            </a:r>
          </a:p>
        </p:txBody>
      </p:sp>
      <p:sp>
        <p:nvSpPr>
          <p:cNvPr id="72" name="文字方塊 71">
            <a:extLst>
              <a:ext uri="{FF2B5EF4-FFF2-40B4-BE49-F238E27FC236}">
                <a16:creationId xmlns="" xmlns:a16="http://schemas.microsoft.com/office/drawing/2014/main" id="{0185E0BE-71F9-4C7B-BF5B-AEE21EB72D34}"/>
              </a:ext>
            </a:extLst>
          </p:cNvPr>
          <p:cNvSpPr txBox="1"/>
          <p:nvPr/>
        </p:nvSpPr>
        <p:spPr>
          <a:xfrm>
            <a:off x="586804" y="1847014"/>
            <a:ext cx="764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Q1</a:t>
            </a: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="" xmlns:a16="http://schemas.microsoft.com/office/drawing/2014/main" id="{650E1B94-BCAD-4A73-995F-E5BA290838B3}"/>
              </a:ext>
            </a:extLst>
          </p:cNvPr>
          <p:cNvSpPr txBox="1"/>
          <p:nvPr/>
        </p:nvSpPr>
        <p:spPr>
          <a:xfrm>
            <a:off x="586804" y="3055356"/>
            <a:ext cx="764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Q2</a:t>
            </a: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="" xmlns:a16="http://schemas.microsoft.com/office/drawing/2014/main" id="{B725FD40-9858-48D1-B999-0F22C666A7C0}"/>
              </a:ext>
            </a:extLst>
          </p:cNvPr>
          <p:cNvSpPr txBox="1"/>
          <p:nvPr/>
        </p:nvSpPr>
        <p:spPr>
          <a:xfrm>
            <a:off x="586804" y="4430920"/>
            <a:ext cx="764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Q3</a:t>
            </a: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87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F3C9A64E-C770-4E9D-BEB9-0A70F9BD0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78"/>
          <a:stretch/>
        </p:blipFill>
        <p:spPr>
          <a:xfrm>
            <a:off x="-39957" y="-883920"/>
            <a:ext cx="4611957" cy="423943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22C6EC1E-41A6-4E09-B09B-8D25D1866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3807" y="3367716"/>
            <a:ext cx="7730581" cy="349028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9B9551C8-28E5-42B3-B766-35E4B2669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99" r="26955"/>
          <a:stretch/>
        </p:blipFill>
        <p:spPr>
          <a:xfrm>
            <a:off x="4527737" y="-17110"/>
            <a:ext cx="4966590" cy="3490284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0C91B2E-AB99-4E83-89D4-E4369ED20D00}"/>
              </a:ext>
            </a:extLst>
          </p:cNvPr>
          <p:cNvSpPr txBox="1"/>
          <p:nvPr/>
        </p:nvSpPr>
        <p:spPr>
          <a:xfrm>
            <a:off x="1152663" y="2447776"/>
            <a:ext cx="6047853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E849DC"/>
                </a:solidFill>
              </a:rPr>
              <a:t>利用雙盤的電動釣魚盤，改裝成旋轉抓球的裝置，實現自動發球的功能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="" xmlns:a16="http://schemas.microsoft.com/office/drawing/2014/main" id="{B9C1F219-A779-4F6E-AE12-2F2516C3E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42" r="14104"/>
          <a:stretch/>
        </p:blipFill>
        <p:spPr>
          <a:xfrm>
            <a:off x="4321232" y="3367716"/>
            <a:ext cx="5090132" cy="3500443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="" xmlns:a16="http://schemas.microsoft.com/office/drawing/2014/main" id="{9220DCBE-124E-4663-A44B-28E51045DF06}"/>
              </a:ext>
            </a:extLst>
          </p:cNvPr>
          <p:cNvSpPr txBox="1"/>
          <p:nvPr/>
        </p:nvSpPr>
        <p:spPr>
          <a:xfrm>
            <a:off x="1152663" y="6392926"/>
            <a:ext cx="6337138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solidFill>
                  <a:srgbClr val="E849DC"/>
                </a:solidFill>
              </a:rPr>
              <a:t>用馬達轉動，帶動球爪將球抓入羽球的支架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="" xmlns:a16="http://schemas.microsoft.com/office/drawing/2014/main" id="{FB527C6F-0286-4A88-A362-69460A5F6C60}"/>
              </a:ext>
            </a:extLst>
          </p:cNvPr>
          <p:cNvGrpSpPr/>
          <p:nvPr/>
        </p:nvGrpSpPr>
        <p:grpSpPr>
          <a:xfrm>
            <a:off x="0" y="-17640"/>
            <a:ext cx="9144000" cy="429121"/>
            <a:chOff x="0" y="-17640"/>
            <a:chExt cx="9144000" cy="429121"/>
          </a:xfrm>
        </p:grpSpPr>
        <p:sp>
          <p:nvSpPr>
            <p:cNvPr id="24" name="矩形 23">
              <a:extLst>
                <a:ext uri="{FF2B5EF4-FFF2-40B4-BE49-F238E27FC236}">
                  <a16:creationId xmlns="" xmlns:a16="http://schemas.microsoft.com/office/drawing/2014/main" id="{EA40590A-EDE6-4279-A91D-0EFCDEE6A242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5" name="矩形 24">
              <a:extLst>
                <a:ext uri="{FF2B5EF4-FFF2-40B4-BE49-F238E27FC236}">
                  <a16:creationId xmlns="" xmlns:a16="http://schemas.microsoft.com/office/drawing/2014/main" id="{413FA58A-FB36-4AE7-95D9-7F21DC56988E}"/>
                </a:ext>
              </a:extLst>
            </p:cNvPr>
            <p:cNvSpPr/>
            <p:nvPr/>
          </p:nvSpPr>
          <p:spPr>
            <a:xfrm>
              <a:off x="0" y="4214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r>
                <a:rPr lang="zh-TW" altLang="en-US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￭羽你打球￭羽毛球發球機￭六年忠班葉澄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30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588A179-9F19-4C9D-811B-8298AD6A3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721" y="-1188720"/>
            <a:ext cx="4863481" cy="1077468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96EDE2D-E7DD-4A58-BD38-F71096EFD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760" y="-2661325"/>
            <a:ext cx="4572000" cy="1012892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CE88AA3A-6F00-45A0-978B-0EEF6A380C78}"/>
              </a:ext>
            </a:extLst>
          </p:cNvPr>
          <p:cNvSpPr txBox="1"/>
          <p:nvPr/>
        </p:nvSpPr>
        <p:spPr>
          <a:xfrm>
            <a:off x="2636520" y="521615"/>
            <a:ext cx="902811" cy="523220"/>
          </a:xfrm>
          <a:prstGeom prst="rect">
            <a:avLst/>
          </a:prstGeom>
          <a:solidFill>
            <a:srgbClr val="C4F3FA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球筒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7605CFC1-B0F2-458D-A68C-E5E24FE569AC}"/>
              </a:ext>
            </a:extLst>
          </p:cNvPr>
          <p:cNvSpPr txBox="1"/>
          <p:nvPr/>
        </p:nvSpPr>
        <p:spPr>
          <a:xfrm>
            <a:off x="325834" y="4474235"/>
            <a:ext cx="1620957" cy="523220"/>
          </a:xfrm>
          <a:prstGeom prst="rect">
            <a:avLst/>
          </a:prstGeom>
          <a:solidFill>
            <a:srgbClr val="C4F3FA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發球裝置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3FE093A4-16D4-45AF-A1E4-8714BF7B3620}"/>
              </a:ext>
            </a:extLst>
          </p:cNvPr>
          <p:cNvSpPr txBox="1"/>
          <p:nvPr/>
        </p:nvSpPr>
        <p:spPr>
          <a:xfrm>
            <a:off x="325834" y="2905780"/>
            <a:ext cx="1620957" cy="523220"/>
          </a:xfrm>
          <a:prstGeom prst="rect">
            <a:avLst/>
          </a:prstGeom>
          <a:solidFill>
            <a:srgbClr val="C4F3FA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抓球裝置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6C066D91-612B-49AF-B305-79F4CC6F51CC}"/>
              </a:ext>
            </a:extLst>
          </p:cNvPr>
          <p:cNvSpPr txBox="1"/>
          <p:nvPr/>
        </p:nvSpPr>
        <p:spPr>
          <a:xfrm>
            <a:off x="6479064" y="4212625"/>
            <a:ext cx="2339102" cy="523220"/>
          </a:xfrm>
          <a:prstGeom prst="rect">
            <a:avLst/>
          </a:prstGeom>
          <a:solidFill>
            <a:srgbClr val="C4F3FA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轉速控制裝置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3655C631-DB24-4779-9C4F-DFA599C99DD3}"/>
              </a:ext>
            </a:extLst>
          </p:cNvPr>
          <p:cNvSpPr txBox="1"/>
          <p:nvPr/>
        </p:nvSpPr>
        <p:spPr>
          <a:xfrm>
            <a:off x="7300293" y="5980465"/>
            <a:ext cx="1261884" cy="523220"/>
          </a:xfrm>
          <a:prstGeom prst="rect">
            <a:avLst/>
          </a:prstGeom>
          <a:solidFill>
            <a:srgbClr val="C4F3FA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變壓器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95F04C56-41C6-4F6F-9CB4-F1F2326FB4A8}"/>
              </a:ext>
            </a:extLst>
          </p:cNvPr>
          <p:cNvSpPr txBox="1"/>
          <p:nvPr/>
        </p:nvSpPr>
        <p:spPr>
          <a:xfrm>
            <a:off x="4635024" y="1219260"/>
            <a:ext cx="1980029" cy="523220"/>
          </a:xfrm>
          <a:prstGeom prst="rect">
            <a:avLst/>
          </a:prstGeom>
          <a:solidFill>
            <a:srgbClr val="C4F3FA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抓球用馬達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="" xmlns:a16="http://schemas.microsoft.com/office/drawing/2014/main" id="{5F41F458-FAE4-452D-8117-040BCDD9F7B9}"/>
              </a:ext>
            </a:extLst>
          </p:cNvPr>
          <p:cNvGrpSpPr/>
          <p:nvPr/>
        </p:nvGrpSpPr>
        <p:grpSpPr>
          <a:xfrm>
            <a:off x="0" y="-17640"/>
            <a:ext cx="9144000" cy="429121"/>
            <a:chOff x="0" y="-17640"/>
            <a:chExt cx="9144000" cy="429121"/>
          </a:xfrm>
        </p:grpSpPr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F85C013F-BC9C-406F-84A9-88CC2826BD5F}"/>
                </a:ext>
              </a:extLst>
            </p:cNvPr>
            <p:cNvSpPr/>
            <p:nvPr/>
          </p:nvSpPr>
          <p:spPr>
            <a:xfrm>
              <a:off x="0" y="-17640"/>
              <a:ext cx="9144000" cy="42912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026DDBFE-1184-433B-A3DE-99D3F670D69F}"/>
                </a:ext>
              </a:extLst>
            </p:cNvPr>
            <p:cNvSpPr/>
            <p:nvPr/>
          </p:nvSpPr>
          <p:spPr>
            <a:xfrm>
              <a:off x="0" y="4214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麥哲倫探索築夢計畫</a:t>
              </a:r>
              <a:r>
                <a:rPr lang="zh-TW" altLang="en-US" b="1" spc="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￭羽你打球￭羽毛球發球機￭六年忠班葉澄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53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2124</TotalTime>
  <Words>758</Words>
  <Application>Microsoft Office PowerPoint</Application>
  <PresentationFormat>如螢幕大小 (4:3)</PresentationFormat>
  <Paragraphs>117</Paragraphs>
  <Slides>13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4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Eason yeh</dc:creator>
  <cp:lastModifiedBy>bcps1</cp:lastModifiedBy>
  <cp:revision>20</cp:revision>
  <dcterms:created xsi:type="dcterms:W3CDTF">2022-08-30T08:22:27Z</dcterms:created>
  <dcterms:modified xsi:type="dcterms:W3CDTF">2022-12-28T08:36:33Z</dcterms:modified>
</cp:coreProperties>
</file>