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82" r:id="rId4"/>
    <p:sldId id="271" r:id="rId5"/>
    <p:sldId id="276" r:id="rId6"/>
    <p:sldId id="277" r:id="rId7"/>
    <p:sldId id="274" r:id="rId8"/>
    <p:sldId id="258" r:id="rId9"/>
    <p:sldId id="279" r:id="rId10"/>
    <p:sldId id="259" r:id="rId11"/>
    <p:sldId id="280" r:id="rId12"/>
    <p:sldId id="260" r:id="rId13"/>
    <p:sldId id="262" r:id="rId14"/>
    <p:sldId id="263" r:id="rId15"/>
    <p:sldId id="270" r:id="rId16"/>
    <p:sldId id="281" r:id="rId1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22135" autoAdjust="0"/>
    <p:restoredTop sz="91784" autoAdjust="0"/>
  </p:normalViewPr>
  <p:slideViewPr>
    <p:cSldViewPr>
      <p:cViewPr varScale="1">
        <p:scale>
          <a:sx n="55" d="100"/>
          <a:sy n="55" d="100"/>
        </p:scale>
        <p:origin x="-12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23F4BA-766C-40B1-BA32-42063985A532}" type="datetimeFigureOut">
              <a:rPr lang="zh-TW" altLang="en-US" smtClean="0"/>
              <a:pPr/>
              <a:t>2018/9/24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85A93B-7B8E-45C1-849E-96EDE009CDC2}"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685A93B-7B8E-45C1-849E-96EDE009CDC2}" type="slidenum">
              <a:rPr lang="zh-TW" altLang="en-US" smtClean="0"/>
              <a:pPr/>
              <a:t>1</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1EC308F-D04F-44E9-98A5-EB42B662BB88}" type="datetimeFigureOut">
              <a:rPr lang="zh-TW" altLang="en-US" smtClean="0"/>
              <a:pPr/>
              <a:t>2018/9/24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89EBE3C-95B6-418B-B60D-C840584355C9}"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C308F-D04F-44E9-98A5-EB42B662BB88}" type="datetimeFigureOut">
              <a:rPr lang="zh-TW" altLang="en-US" smtClean="0"/>
              <a:pPr/>
              <a:t>2018/9/24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EBE3C-95B6-418B-B60D-C840584355C9}"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107.08.05&#29305;&#25216;&#36852;&#26059;&#32025;&#39131;&#27231;.mp4"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107.08.05&#32025;&#31665;&#32025;&#32068;&#21512;&#39131;&#27231;.mp4" TargetMode="External"/><Relationship Id="rId5" Type="http://schemas.openxmlformats.org/officeDocument/2006/relationships/hyperlink" Target="107.08.05&#19968;&#33324;A4&#32025;&#39131;&#27231;.mp4" TargetMode="External"/><Relationship Id="rId4" Type="http://schemas.openxmlformats.org/officeDocument/2006/relationships/hyperlink" Target="107.08.05&#29275;&#30382;&#20449;&#32025;&#23556;&#36960;&#27604;&#36093;.mp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1.jpg"/>
          <p:cNvPicPr>
            <a:picLocks noChangeAspect="1"/>
          </p:cNvPicPr>
          <p:nvPr/>
        </p:nvPicPr>
        <p:blipFill>
          <a:blip r:embed="rId3"/>
          <a:stretch>
            <a:fillRect/>
          </a:stretch>
        </p:blipFill>
        <p:spPr>
          <a:xfrm>
            <a:off x="19032" y="11541"/>
            <a:ext cx="9124968" cy="6834918"/>
          </a:xfrm>
          <a:prstGeom prst="rect">
            <a:avLst/>
          </a:prstGeom>
        </p:spPr>
      </p:pic>
      <p:sp>
        <p:nvSpPr>
          <p:cNvPr id="2" name="標題 1"/>
          <p:cNvSpPr>
            <a:spLocks noGrp="1"/>
          </p:cNvSpPr>
          <p:nvPr>
            <p:ph type="ctrTitle"/>
          </p:nvPr>
        </p:nvSpPr>
        <p:spPr>
          <a:xfrm>
            <a:off x="-214314" y="5500726"/>
            <a:ext cx="8358214" cy="1214422"/>
          </a:xfrm>
        </p:spPr>
        <p:txBody>
          <a:bodyPr>
            <a:normAutofit/>
          </a:bodyPr>
          <a:lstStyle/>
          <a:p>
            <a:pPr algn="r"/>
            <a:r>
              <a:rPr lang="zh-TW" altLang="en-US" sz="3200" b="1" dirty="0" smtClean="0">
                <a:latin typeface="標楷體" pitchFamily="65" charset="-120"/>
                <a:ea typeface="標楷體" pitchFamily="65" charset="-120"/>
              </a:rPr>
              <a:t> 五忠陳致澄、 五愛蔣喆安    </a:t>
            </a:r>
            <a:r>
              <a:rPr lang="en-US" altLang="zh-TW" sz="2000" b="1" dirty="0" smtClean="0">
                <a:latin typeface="標楷體" pitchFamily="65" charset="-120"/>
                <a:ea typeface="標楷體" pitchFamily="65" charset="-120"/>
              </a:rPr>
              <a:t>107.09.05</a:t>
            </a:r>
            <a:endParaRPr lang="zh-TW" altLang="en-US" sz="2000" b="1" dirty="0">
              <a:latin typeface="標楷體" pitchFamily="65" charset="-120"/>
              <a:ea typeface="標楷體" pitchFamily="65" charset="-120"/>
            </a:endParaRPr>
          </a:p>
        </p:txBody>
      </p:sp>
      <p:sp>
        <p:nvSpPr>
          <p:cNvPr id="4" name="標題 1"/>
          <p:cNvSpPr txBox="1">
            <a:spLocks/>
          </p:cNvSpPr>
          <p:nvPr/>
        </p:nvSpPr>
        <p:spPr>
          <a:xfrm>
            <a:off x="571472" y="214290"/>
            <a:ext cx="8143932" cy="1184273"/>
          </a:xfrm>
          <a:prstGeom prst="rect">
            <a:avLst/>
          </a:prstGeom>
          <a:noFill/>
        </p:spPr>
        <p:txBody>
          <a:bodyPr vert="horz" lIns="91440" tIns="45720" rIns="91440" bIns="45720" rtlCol="0" anchor="ctr">
            <a:normAutofit fontScale="92500" lnSpcReduction="20000"/>
          </a:bodyPr>
          <a:lstStyle/>
          <a:p>
            <a:pPr algn="ctr">
              <a:spcBef>
                <a:spcPct val="0"/>
              </a:spcBef>
            </a:pPr>
            <a:r>
              <a:rPr lang="en-US" altLang="zh-TW" sz="4400" b="1" dirty="0" smtClean="0">
                <a:latin typeface="標楷體" pitchFamily="65" charset="-120"/>
                <a:ea typeface="標楷體" pitchFamily="65" charset="-120"/>
              </a:rPr>
              <a:t>107</a:t>
            </a:r>
            <a:r>
              <a:rPr lang="zh-TW" altLang="en-US" sz="4400" b="1" dirty="0" smtClean="0">
                <a:latin typeface="標楷體" pitchFamily="65" charset="-120"/>
                <a:ea typeface="標楷體" pitchFamily="65" charset="-120"/>
              </a:rPr>
              <a:t>年度 麥哲倫計畫</a:t>
            </a:r>
            <a:r>
              <a:rPr lang="en-US" altLang="zh-TW" sz="4400" b="1" dirty="0" smtClean="0">
                <a:latin typeface="標楷體" pitchFamily="65" charset="-120"/>
                <a:ea typeface="標楷體" pitchFamily="65" charset="-120"/>
              </a:rPr>
              <a:t>-</a:t>
            </a:r>
          </a:p>
          <a:p>
            <a:pPr algn="ctr">
              <a:spcBef>
                <a:spcPct val="0"/>
              </a:spcBef>
            </a:pPr>
            <a:r>
              <a:rPr lang="zh-TW" altLang="en-US" sz="4400" b="1" dirty="0" smtClean="0">
                <a:latin typeface="標楷體" pitchFamily="65" charset="-120"/>
                <a:ea typeface="標楷體" pitchFamily="65" charset="-120"/>
              </a:rPr>
              <a:t>                我</a:t>
            </a:r>
            <a:r>
              <a:rPr kumimoji="0" lang="zh-TW" altLang="en-US" sz="4400" b="1" i="0" u="none" strike="noStrike" kern="1200" cap="none" spc="0" normalizeH="0" baseline="0" noProof="0" dirty="0" smtClean="0">
                <a:ln>
                  <a:noFill/>
                </a:ln>
                <a:effectLst/>
                <a:uLnTx/>
                <a:uFillTx/>
                <a:latin typeface="標楷體" pitchFamily="65" charset="-120"/>
                <a:ea typeface="標楷體" pitchFamily="65" charset="-120"/>
                <a:cs typeface="+mj-cs"/>
              </a:rPr>
              <a:t>們來摺飛機</a:t>
            </a:r>
          </a:p>
        </p:txBody>
      </p:sp>
      <p:pic>
        <p:nvPicPr>
          <p:cNvPr id="1027" name="Picture 3"/>
          <p:cNvPicPr>
            <a:picLocks noChangeAspect="1" noChangeArrowheads="1"/>
          </p:cNvPicPr>
          <p:nvPr/>
        </p:nvPicPr>
        <p:blipFill>
          <a:blip r:embed="rId4"/>
          <a:srcRect l="24219" t="14583" r="46484" b="19791"/>
          <a:stretch>
            <a:fillRect/>
          </a:stretch>
        </p:blipFill>
        <p:spPr bwMode="auto">
          <a:xfrm>
            <a:off x="3143240" y="1357298"/>
            <a:ext cx="2786082" cy="392909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l="22266" t="13541" r="42578" b="19792"/>
          <a:stretch>
            <a:fillRect/>
          </a:stretch>
        </p:blipFill>
        <p:spPr bwMode="auto">
          <a:xfrm>
            <a:off x="6072198" y="1714488"/>
            <a:ext cx="2857520" cy="3929090"/>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l="23047" t="14583" r="50000" b="19791"/>
          <a:stretch>
            <a:fillRect/>
          </a:stretch>
        </p:blipFill>
        <p:spPr bwMode="auto">
          <a:xfrm>
            <a:off x="214282" y="1000108"/>
            <a:ext cx="2786050" cy="392909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ntr" presetSubtype="16"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amond(in)">
                                      <p:cBhvr>
                                        <p:cTn id="12" dur="1000"/>
                                        <p:tgtEl>
                                          <p:spTgt spid="1027"/>
                                        </p:tgtEl>
                                      </p:cBhvr>
                                    </p:animEffect>
                                  </p:childTnLst>
                                </p:cTn>
                              </p:par>
                              <p:par>
                                <p:cTn id="13" presetID="3" presetClass="entr" presetSubtype="1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1000"/>
                                        <p:tgtEl>
                                          <p:spTgt spid="1028"/>
                                        </p:tgtEl>
                                      </p:cBhvr>
                                    </p:animEffect>
                                  </p:childTnLst>
                                </p:cTn>
                              </p:par>
                              <p:par>
                                <p:cTn id="16" presetID="3" presetClass="entr" presetSubtype="1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blinds(horizontal)">
                                      <p:cBhvr>
                                        <p:cTn id="18" dur="1000"/>
                                        <p:tgtEl>
                                          <p:spTgt spid="1029"/>
                                        </p:tgtEl>
                                      </p:cBhvr>
                                    </p:animEffect>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000" fill="hold"/>
                                        <p:tgtEl>
                                          <p:spTgt spid="2"/>
                                        </p:tgtEl>
                                        <p:attrNameLst>
                                          <p:attrName>ppt_x</p:attrName>
                                        </p:attrNameLst>
                                      </p:cBhvr>
                                      <p:tavLst>
                                        <p:tav tm="0">
                                          <p:val>
                                            <p:strVal val="1+#ppt_w/2"/>
                                          </p:val>
                                        </p:tav>
                                        <p:tav tm="100000">
                                          <p:val>
                                            <p:strVal val="#ppt_x"/>
                                          </p:val>
                                        </p:tav>
                                      </p:tavLst>
                                    </p:anim>
                                    <p:anim calcmode="lin" valueType="num">
                                      <p:cBhvr additive="base">
                                        <p:cTn id="2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srcRect l="4297" t="9375" r="48242" b="43750"/>
          <a:stretch>
            <a:fillRect/>
          </a:stretch>
        </p:blipFill>
        <p:spPr bwMode="auto">
          <a:xfrm>
            <a:off x="4404753" y="3429000"/>
            <a:ext cx="4739247" cy="3462294"/>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a:srcRect l="4687" t="8333" r="54883" b="28125"/>
          <a:stretch>
            <a:fillRect/>
          </a:stretch>
        </p:blipFill>
        <p:spPr bwMode="auto">
          <a:xfrm>
            <a:off x="0" y="3429000"/>
            <a:ext cx="4500562" cy="3500462"/>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l="6640" t="9375" r="54688" b="30208"/>
          <a:stretch>
            <a:fillRect/>
          </a:stretch>
        </p:blipFill>
        <p:spPr bwMode="auto">
          <a:xfrm>
            <a:off x="4500562" y="0"/>
            <a:ext cx="4643438" cy="3520026"/>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l="6054" t="14583" r="50000" b="28125"/>
          <a:stretch>
            <a:fillRect/>
          </a:stretch>
        </p:blipFill>
        <p:spPr bwMode="auto">
          <a:xfrm>
            <a:off x="0" y="-214338"/>
            <a:ext cx="4572000" cy="3714776"/>
          </a:xfrm>
          <a:prstGeom prst="rect">
            <a:avLst/>
          </a:prstGeom>
          <a:noFill/>
          <a:ln w="9525">
            <a:noFill/>
            <a:miter lim="800000"/>
            <a:headEnd/>
            <a:tailEnd/>
          </a:ln>
          <a:effectLst/>
        </p:spPr>
      </p:pic>
      <p:pic>
        <p:nvPicPr>
          <p:cNvPr id="6" name="Picture 4"/>
          <p:cNvPicPr>
            <a:picLocks noChangeAspect="1" noChangeArrowheads="1"/>
          </p:cNvPicPr>
          <p:nvPr/>
        </p:nvPicPr>
        <p:blipFill>
          <a:blip r:embed="rId2"/>
          <a:srcRect l="4297" t="9375" r="48242" b="43750"/>
          <a:stretch>
            <a:fillRect/>
          </a:stretch>
        </p:blipFill>
        <p:spPr bwMode="auto">
          <a:xfrm>
            <a:off x="1" y="-500090"/>
            <a:ext cx="9144000" cy="73913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diamond(in)">
                                      <p:cBhvr>
                                        <p:cTn id="7" dur="2000"/>
                                        <p:tgtEl>
                                          <p:spTgt spid="3077"/>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diamond(in)">
                                      <p:cBhvr>
                                        <p:cTn id="11" dur="2000"/>
                                        <p:tgtEl>
                                          <p:spTgt spid="3075"/>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diamond(in)">
                                      <p:cBhvr>
                                        <p:cTn id="15" dur="2000"/>
                                        <p:tgtEl>
                                          <p:spTgt spid="3074"/>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diamond(in)">
                                      <p:cBhvr>
                                        <p:cTn id="19" dur="2000"/>
                                        <p:tgtEl>
                                          <p:spTgt spid="3076"/>
                                        </p:tgtEl>
                                      </p:cBhvr>
                                    </p:animEffect>
                                  </p:childTnLst>
                                </p:cTn>
                              </p:par>
                            </p:childTnLst>
                          </p:cTn>
                        </p:par>
                        <p:par>
                          <p:cTn id="20" fill="hold">
                            <p:stCondLst>
                              <p:cond delay="8000"/>
                            </p:stCondLst>
                            <p:childTnLst>
                              <p:par>
                                <p:cTn id="21" presetID="3"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1.jpg"/>
          <p:cNvPicPr>
            <a:picLocks noChangeAspect="1"/>
          </p:cNvPicPr>
          <p:nvPr/>
        </p:nvPicPr>
        <p:blipFill>
          <a:blip r:embed="rId2"/>
          <a:stretch>
            <a:fillRect/>
          </a:stretch>
        </p:blipFill>
        <p:spPr>
          <a:xfrm>
            <a:off x="19032" y="11541"/>
            <a:ext cx="9124968" cy="6834918"/>
          </a:xfrm>
          <a:prstGeom prst="rect">
            <a:avLst/>
          </a:prstGeom>
        </p:spPr>
      </p:pic>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影片分享</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a:xfrm>
            <a:off x="500034" y="3028961"/>
            <a:ext cx="6500858" cy="614353"/>
          </a:xfrm>
        </p:spPr>
        <p:txBody>
          <a:bodyPr>
            <a:noAutofit/>
          </a:bodyPr>
          <a:lstStyle/>
          <a:p>
            <a:pPr>
              <a:buNone/>
            </a:pPr>
            <a:r>
              <a:rPr lang="en-US" altLang="zh-TW" dirty="0" smtClean="0">
                <a:solidFill>
                  <a:srgbClr val="0033CC"/>
                </a:solidFill>
                <a:latin typeface="標楷體" pitchFamily="65" charset="-120"/>
                <a:ea typeface="標楷體" pitchFamily="65" charset="-120"/>
              </a:rPr>
              <a:t>3.</a:t>
            </a:r>
            <a:r>
              <a:rPr lang="en-US" altLang="zh-TW" dirty="0" smtClean="0">
                <a:solidFill>
                  <a:srgbClr val="0033CC"/>
                </a:solidFill>
                <a:latin typeface="標楷體" pitchFamily="65" charset="-120"/>
                <a:ea typeface="標楷體" pitchFamily="65" charset="-120"/>
                <a:hlinkClick r:id="rId3" action="ppaction://hlinkfile"/>
              </a:rPr>
              <a:t>107.08.05</a:t>
            </a:r>
            <a:r>
              <a:rPr lang="zh-TW" altLang="en-US" dirty="0" smtClean="0">
                <a:solidFill>
                  <a:srgbClr val="0033CC"/>
                </a:solidFill>
                <a:latin typeface="標楷體" pitchFamily="65" charset="-120"/>
                <a:ea typeface="標楷體" pitchFamily="65" charset="-120"/>
                <a:hlinkClick r:id="rId3" action="ppaction://hlinkfile"/>
              </a:rPr>
              <a:t>特技迴旋紙飛機</a:t>
            </a:r>
            <a:r>
              <a:rPr lang="en-US" altLang="zh-TW" dirty="0" smtClean="0">
                <a:solidFill>
                  <a:srgbClr val="0033CC"/>
                </a:solidFill>
                <a:latin typeface="標楷體" pitchFamily="65" charset="-120"/>
                <a:ea typeface="標楷體" pitchFamily="65" charset="-120"/>
                <a:hlinkClick r:id="rId3" action="ppaction://hlinkfile"/>
              </a:rPr>
              <a:t>.mp4</a:t>
            </a:r>
            <a:r>
              <a:rPr lang="zh-TW" altLang="en-US" dirty="0" smtClean="0">
                <a:solidFill>
                  <a:srgbClr val="0033CC"/>
                </a:solidFill>
                <a:latin typeface="標楷體" pitchFamily="65" charset="-120"/>
                <a:ea typeface="標楷體" pitchFamily="65" charset="-120"/>
              </a:rPr>
              <a:t> </a:t>
            </a:r>
            <a:endParaRPr lang="zh-TW" altLang="en-US" dirty="0">
              <a:solidFill>
                <a:srgbClr val="0033CC"/>
              </a:solidFill>
              <a:latin typeface="標楷體" pitchFamily="65" charset="-120"/>
              <a:ea typeface="標楷體" pitchFamily="65" charset="-120"/>
            </a:endParaRPr>
          </a:p>
        </p:txBody>
      </p:sp>
      <p:sp>
        <p:nvSpPr>
          <p:cNvPr id="6" name="內容版面配置區 2"/>
          <p:cNvSpPr txBox="1">
            <a:spLocks/>
          </p:cNvSpPr>
          <p:nvPr/>
        </p:nvSpPr>
        <p:spPr>
          <a:xfrm>
            <a:off x="500034" y="2243143"/>
            <a:ext cx="6500858" cy="614353"/>
          </a:xfrm>
          <a:prstGeom prst="rect">
            <a:avLst/>
          </a:prstGeom>
          <a:solidFill>
            <a:srgbClr val="FFFF00"/>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ltLang="zh-TW" sz="3200" dirty="0" smtClean="0">
                <a:solidFill>
                  <a:schemeClr val="accent6">
                    <a:lumMod val="50000"/>
                  </a:schemeClr>
                </a:solidFill>
                <a:latin typeface="標楷體" pitchFamily="65" charset="-120"/>
                <a:ea typeface="標楷體" pitchFamily="65" charset="-120"/>
              </a:rPr>
              <a:t>2</a:t>
            </a:r>
            <a:r>
              <a:rPr kumimoji="0" lang="en-US" altLang="zh-TW" sz="3200" b="0" i="0" u="none" strike="noStrike" kern="1200" cap="none" spc="0" normalizeH="0" baseline="0" noProof="0" dirty="0" smtClean="0">
                <a:ln>
                  <a:noFill/>
                </a:ln>
                <a:solidFill>
                  <a:schemeClr val="accent6">
                    <a:lumMod val="50000"/>
                  </a:schemeClr>
                </a:solidFill>
                <a:effectLst/>
                <a:uLnTx/>
                <a:uFillTx/>
                <a:latin typeface="標楷體" pitchFamily="65" charset="-120"/>
                <a:ea typeface="標楷體" pitchFamily="65" charset="-120"/>
              </a:rPr>
              <a:t>.</a:t>
            </a:r>
            <a:r>
              <a:rPr kumimoji="0" lang="en-US" altLang="zh-TW" sz="3200" b="0" i="0" u="none" strike="noStrike" kern="1200" cap="none" spc="0" normalizeH="0" baseline="0" noProof="0" dirty="0" smtClean="0">
                <a:ln>
                  <a:noFill/>
                </a:ln>
                <a:solidFill>
                  <a:schemeClr val="accent6">
                    <a:lumMod val="50000"/>
                  </a:schemeClr>
                </a:solidFill>
                <a:effectLst/>
                <a:uLnTx/>
                <a:uFillTx/>
                <a:latin typeface="標楷體" pitchFamily="65" charset="-120"/>
                <a:ea typeface="標楷體" pitchFamily="65" charset="-120"/>
                <a:hlinkClick r:id="rId4" action="ppaction://hlinkfile"/>
              </a:rPr>
              <a:t>107.08.05</a:t>
            </a:r>
            <a:r>
              <a:rPr kumimoji="0" lang="zh-TW" altLang="en-US" sz="3200" b="0" i="0" u="none" strike="noStrike" kern="1200" cap="none" spc="0" normalizeH="0" baseline="0" noProof="0" dirty="0" smtClean="0">
                <a:ln>
                  <a:noFill/>
                </a:ln>
                <a:solidFill>
                  <a:schemeClr val="accent6">
                    <a:lumMod val="50000"/>
                  </a:schemeClr>
                </a:solidFill>
                <a:effectLst/>
                <a:uLnTx/>
                <a:uFillTx/>
                <a:latin typeface="標楷體" pitchFamily="65" charset="-120"/>
                <a:ea typeface="標楷體" pitchFamily="65" charset="-120"/>
                <a:hlinkClick r:id="rId4" action="ppaction://hlinkfile"/>
              </a:rPr>
              <a:t>牛皮信紙射遠比賽</a:t>
            </a:r>
            <a:r>
              <a:rPr kumimoji="0" lang="en-US" altLang="zh-TW" sz="3200" b="0" i="0" u="none" strike="noStrike" kern="1200" cap="none" spc="0" normalizeH="0" baseline="0" noProof="0" dirty="0" smtClean="0">
                <a:ln>
                  <a:noFill/>
                </a:ln>
                <a:solidFill>
                  <a:schemeClr val="accent6">
                    <a:lumMod val="50000"/>
                  </a:schemeClr>
                </a:solidFill>
                <a:effectLst/>
                <a:uLnTx/>
                <a:uFillTx/>
                <a:latin typeface="標楷體" pitchFamily="65" charset="-120"/>
                <a:ea typeface="標楷體" pitchFamily="65" charset="-120"/>
                <a:hlinkClick r:id="rId4" action="ppaction://hlinkfile"/>
              </a:rPr>
              <a:t>.mp4</a:t>
            </a:r>
            <a:endParaRPr kumimoji="0" lang="zh-TW" altLang="en-US" sz="3200" b="0" i="0" u="none" strike="noStrike" kern="1200" cap="none" spc="0" normalizeH="0" baseline="0" noProof="0" dirty="0">
              <a:ln>
                <a:noFill/>
              </a:ln>
              <a:solidFill>
                <a:schemeClr val="accent6">
                  <a:lumMod val="50000"/>
                </a:schemeClr>
              </a:solidFill>
              <a:effectLst/>
              <a:uLnTx/>
              <a:uFillTx/>
              <a:latin typeface="標楷體" pitchFamily="65" charset="-120"/>
              <a:ea typeface="標楷體" pitchFamily="65" charset="-120"/>
            </a:endParaRPr>
          </a:p>
        </p:txBody>
      </p:sp>
      <p:sp>
        <p:nvSpPr>
          <p:cNvPr id="7" name="內容版面配置區 2"/>
          <p:cNvSpPr txBox="1">
            <a:spLocks/>
          </p:cNvSpPr>
          <p:nvPr/>
        </p:nvSpPr>
        <p:spPr>
          <a:xfrm>
            <a:off x="500034" y="1357298"/>
            <a:ext cx="6572296" cy="61435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1.</a:t>
            </a: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rPr>
              <a:t> </a:t>
            </a: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hlinkClick r:id="rId5" action="ppaction://hlinkfile"/>
              </a:rPr>
              <a:t>107.08.05</a:t>
            </a: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hlinkClick r:id="rId5" action="ppaction://hlinkfile"/>
              </a:rPr>
              <a:t>一般</a:t>
            </a: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hlinkClick r:id="rId5" action="ppaction://hlinkfile"/>
              </a:rPr>
              <a:t>A4</a:t>
            </a: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hlinkClick r:id="rId5" action="ppaction://hlinkfile"/>
              </a:rPr>
              <a:t>紙飛機</a:t>
            </a: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hlinkClick r:id="rId5" action="ppaction://hlinkfile"/>
              </a:rPr>
              <a:t>.mp4</a:t>
            </a:r>
            <a:endParaRPr kumimoji="0" lang="zh-TW" altLang="en-US" sz="3200" b="0" i="0" u="none" strike="noStrike" kern="1200" cap="none" spc="0" normalizeH="0" baseline="0" noProof="0" dirty="0">
              <a:ln>
                <a:noFill/>
              </a:ln>
              <a:solidFill>
                <a:schemeClr val="tx1"/>
              </a:solidFill>
              <a:effectLst/>
              <a:uLnTx/>
              <a:uFillTx/>
              <a:latin typeface="標楷體" pitchFamily="65" charset="-120"/>
              <a:ea typeface="標楷體" pitchFamily="65" charset="-120"/>
            </a:endParaRPr>
          </a:p>
        </p:txBody>
      </p:sp>
      <p:sp>
        <p:nvSpPr>
          <p:cNvPr id="8" name="內容版面配置區 2"/>
          <p:cNvSpPr txBox="1">
            <a:spLocks/>
          </p:cNvSpPr>
          <p:nvPr/>
        </p:nvSpPr>
        <p:spPr>
          <a:xfrm>
            <a:off x="500034" y="3857628"/>
            <a:ext cx="6500858" cy="614353"/>
          </a:xfrm>
          <a:prstGeom prst="rect">
            <a:avLst/>
          </a:prstGeom>
          <a:solidFill>
            <a:srgbClr val="FFFF00"/>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3200" b="0" i="0" u="none" strike="noStrike" kern="1200" cap="none" spc="0" normalizeH="0" baseline="0" noProof="0" dirty="0" smtClean="0">
                <a:ln>
                  <a:noFill/>
                </a:ln>
                <a:solidFill>
                  <a:schemeClr val="accent6">
                    <a:lumMod val="50000"/>
                  </a:schemeClr>
                </a:solidFill>
                <a:effectLst/>
                <a:uLnTx/>
                <a:uFillTx/>
                <a:latin typeface="標楷體" pitchFamily="65" charset="-120"/>
                <a:ea typeface="標楷體" pitchFamily="65" charset="-120"/>
              </a:rPr>
              <a:t>4.</a:t>
            </a:r>
            <a:r>
              <a:rPr kumimoji="0" lang="en-US" altLang="zh-TW" sz="3200" b="0" i="0" u="none" strike="noStrike" kern="1200" cap="none" spc="0" normalizeH="0" baseline="0" noProof="0" dirty="0" smtClean="0">
                <a:ln>
                  <a:noFill/>
                </a:ln>
                <a:solidFill>
                  <a:schemeClr val="accent6">
                    <a:lumMod val="50000"/>
                  </a:schemeClr>
                </a:solidFill>
                <a:effectLst/>
                <a:uLnTx/>
                <a:uFillTx/>
                <a:latin typeface="標楷體" pitchFamily="65" charset="-120"/>
                <a:ea typeface="標楷體" pitchFamily="65" charset="-120"/>
                <a:hlinkClick r:id="rId6" action="ppaction://hlinkfile"/>
              </a:rPr>
              <a:t>107.08.05</a:t>
            </a:r>
            <a:r>
              <a:rPr kumimoji="0" lang="zh-TW" altLang="en-US" sz="3200" b="0" i="0" u="none" strike="noStrike" kern="1200" cap="none" spc="0" normalizeH="0" baseline="0" noProof="0" dirty="0" smtClean="0">
                <a:ln>
                  <a:noFill/>
                </a:ln>
                <a:solidFill>
                  <a:schemeClr val="accent6">
                    <a:lumMod val="50000"/>
                  </a:schemeClr>
                </a:solidFill>
                <a:effectLst/>
                <a:uLnTx/>
                <a:uFillTx/>
                <a:latin typeface="標楷體" pitchFamily="65" charset="-120"/>
                <a:ea typeface="標楷體" pitchFamily="65" charset="-120"/>
                <a:hlinkClick r:id="rId6" action="ppaction://hlinkfile"/>
              </a:rPr>
              <a:t>紙箱紙組合飛機</a:t>
            </a:r>
            <a:r>
              <a:rPr kumimoji="0" lang="en-US" altLang="zh-TW" sz="3200" b="0" i="0" u="none" strike="noStrike" kern="1200" cap="none" spc="0" normalizeH="0" baseline="0" noProof="0" dirty="0" smtClean="0">
                <a:ln>
                  <a:noFill/>
                </a:ln>
                <a:solidFill>
                  <a:schemeClr val="accent6">
                    <a:lumMod val="50000"/>
                  </a:schemeClr>
                </a:solidFill>
                <a:effectLst/>
                <a:uLnTx/>
                <a:uFillTx/>
                <a:latin typeface="標楷體" pitchFamily="65" charset="-120"/>
                <a:ea typeface="標楷體" pitchFamily="65" charset="-120"/>
                <a:hlinkClick r:id="rId6" action="ppaction://hlinkfile"/>
              </a:rPr>
              <a:t>.mp4</a:t>
            </a:r>
            <a:endParaRPr kumimoji="0" lang="zh-TW" altLang="en-US" sz="3200" b="0" i="0" u="none" strike="noStrike" kern="1200" cap="none" spc="0" normalizeH="0" baseline="0" noProof="0" dirty="0">
              <a:ln>
                <a:noFill/>
              </a:ln>
              <a:solidFill>
                <a:schemeClr val="accent6">
                  <a:lumMod val="50000"/>
                </a:schemeClr>
              </a:solidFill>
              <a:effectLst/>
              <a:uLnTx/>
              <a:uFillTx/>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2929" t="27757" r="44336" b="51354"/>
          <a:stretch>
            <a:fillRect/>
          </a:stretch>
        </p:blipFill>
        <p:spPr bwMode="auto">
          <a:xfrm>
            <a:off x="357158" y="285728"/>
            <a:ext cx="8358246" cy="1571636"/>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2929" t="52984" r="44336" b="25000"/>
          <a:stretch>
            <a:fillRect/>
          </a:stretch>
        </p:blipFill>
        <p:spPr bwMode="auto">
          <a:xfrm>
            <a:off x="357158" y="1857364"/>
            <a:ext cx="8358246" cy="1643074"/>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2343" t="32292" r="43750" b="45833"/>
          <a:stretch>
            <a:fillRect/>
          </a:stretch>
        </p:blipFill>
        <p:spPr bwMode="auto">
          <a:xfrm>
            <a:off x="285720" y="3500438"/>
            <a:ext cx="8501122" cy="1643074"/>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l="2343" t="58334" r="43750" b="20833"/>
          <a:stretch>
            <a:fillRect/>
          </a:stretch>
        </p:blipFill>
        <p:spPr bwMode="auto">
          <a:xfrm>
            <a:off x="285720" y="5143512"/>
            <a:ext cx="8501122" cy="15001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357157" y="285726"/>
          <a:ext cx="8429684" cy="6143671"/>
        </p:xfrm>
        <a:graphic>
          <a:graphicData uri="http://schemas.openxmlformats.org/drawingml/2006/table">
            <a:tbl>
              <a:tblPr/>
              <a:tblGrid>
                <a:gridCol w="6625385"/>
                <a:gridCol w="880498"/>
                <a:gridCol w="923801"/>
              </a:tblGrid>
              <a:tr h="1634276">
                <a:tc gridSpan="3">
                  <a:txBody>
                    <a:bodyPr/>
                    <a:lstStyle/>
                    <a:p>
                      <a:pPr algn="ctr" fontAlgn="ctr"/>
                      <a:r>
                        <a:rPr lang="zh-TW" altLang="en-US" sz="5000" b="1" i="0" u="none" strike="noStrike" dirty="0">
                          <a:solidFill>
                            <a:srgbClr val="000000"/>
                          </a:solidFill>
                          <a:latin typeface="標楷體" pitchFamily="65" charset="-120"/>
                          <a:ea typeface="標楷體" pitchFamily="65" charset="-120"/>
                        </a:rPr>
                        <a:t>比賽後成果分析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hMerge="1">
                  <a:txBody>
                    <a:bodyPr/>
                    <a:lstStyle/>
                    <a:p>
                      <a:endParaRPr lang="zh-TW" altLang="en-US"/>
                    </a:p>
                  </a:txBody>
                  <a:tcPr/>
                </a:tc>
                <a:tc hMerge="1">
                  <a:txBody>
                    <a:bodyPr/>
                    <a:lstStyle/>
                    <a:p>
                      <a:endParaRPr lang="zh-TW" altLang="en-US"/>
                    </a:p>
                  </a:txBody>
                  <a:tcPr/>
                </a:tc>
              </a:tr>
              <a:tr h="1240839">
                <a:tc>
                  <a:txBody>
                    <a:bodyPr/>
                    <a:lstStyle/>
                    <a:p>
                      <a:pPr algn="l" fontAlgn="ctr"/>
                      <a:r>
                        <a:rPr lang="zh-TW" altLang="en-US" sz="3200" b="1" i="0" u="none" strike="noStrike" dirty="0" smtClean="0">
                          <a:solidFill>
                            <a:srgbClr val="000000"/>
                          </a:solidFill>
                          <a:latin typeface="標楷體" pitchFamily="65" charset="-120"/>
                          <a:ea typeface="標楷體" pitchFamily="65" charset="-120"/>
                        </a:rPr>
                        <a:t>       紙張大小均相同，</a:t>
                      </a:r>
                      <a:endParaRPr lang="en-US" altLang="zh-TW" sz="3200" b="1" i="0" u="none" strike="noStrike" dirty="0" smtClean="0">
                        <a:solidFill>
                          <a:srgbClr val="000000"/>
                        </a:solidFill>
                        <a:latin typeface="標楷體" pitchFamily="65" charset="-120"/>
                        <a:ea typeface="標楷體" pitchFamily="65" charset="-120"/>
                      </a:endParaRPr>
                    </a:p>
                    <a:p>
                      <a:pPr algn="ctr" fontAlgn="ctr"/>
                      <a:r>
                        <a:rPr lang="zh-TW" altLang="en-US" sz="3200" b="1" i="0" u="none" strike="noStrike" dirty="0" smtClean="0">
                          <a:solidFill>
                            <a:srgbClr val="000000"/>
                          </a:solidFill>
                          <a:latin typeface="標楷體" pitchFamily="65" charset="-120"/>
                          <a:ea typeface="標楷體" pitchFamily="65" charset="-120"/>
                        </a:rPr>
                        <a:t>不同</a:t>
                      </a:r>
                      <a:r>
                        <a:rPr lang="zh-TW" altLang="en-US" sz="3200" b="1" i="0" u="none" strike="noStrike" dirty="0">
                          <a:solidFill>
                            <a:srgbClr val="000000"/>
                          </a:solidFill>
                          <a:latin typeface="標楷體" pitchFamily="65" charset="-120"/>
                          <a:ea typeface="標楷體" pitchFamily="65" charset="-120"/>
                        </a:rPr>
                        <a:t>的條件影響紙飛機飛行</a:t>
                      </a:r>
                      <a:r>
                        <a:rPr lang="zh-TW" altLang="en-US" sz="3200" b="1" i="0" u="none" strike="noStrike" dirty="0" smtClean="0">
                          <a:solidFill>
                            <a:srgbClr val="000000"/>
                          </a:solidFill>
                          <a:latin typeface="標楷體" pitchFamily="65" charset="-120"/>
                          <a:ea typeface="標楷體" pitchFamily="65" charset="-120"/>
                        </a:rPr>
                        <a:t>距離？</a:t>
                      </a:r>
                      <a:endParaRPr lang="zh-TW" altLang="en-US" sz="3200" b="1" i="0" u="none" strike="noStrike" dirty="0">
                        <a:solidFill>
                          <a:srgbClr val="000000"/>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zh-TW" altLang="en-US" sz="3200" b="1" i="0" u="none" strike="noStrike" dirty="0">
                          <a:solidFill>
                            <a:srgbClr val="000000"/>
                          </a:solidFill>
                          <a:latin typeface="標楷體" pitchFamily="65" charset="-120"/>
                          <a:ea typeface="標楷體" pitchFamily="65" charset="-120"/>
                        </a:rPr>
                        <a:t>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zh-TW" altLang="en-US" sz="3200" b="1" i="0" u="none" strike="noStrike" dirty="0">
                          <a:solidFill>
                            <a:srgbClr val="000000"/>
                          </a:solidFill>
                          <a:latin typeface="標楷體" pitchFamily="65" charset="-120"/>
                          <a:ea typeface="標楷體" pitchFamily="65" charset="-120"/>
                        </a:rPr>
                        <a:t>不會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r>
              <a:tr h="817139">
                <a:tc>
                  <a:txBody>
                    <a:bodyPr/>
                    <a:lstStyle/>
                    <a:p>
                      <a:pPr algn="l" fontAlgn="ctr"/>
                      <a:r>
                        <a:rPr lang="zh-TW" altLang="en-US" sz="3200" b="1" i="0" u="none" strike="noStrike" dirty="0" smtClean="0">
                          <a:solidFill>
                            <a:srgbClr val="0033CC"/>
                          </a:solidFill>
                          <a:latin typeface="標楷體" pitchFamily="65" charset="-120"/>
                          <a:ea typeface="標楷體" pitchFamily="65" charset="-120"/>
                        </a:rPr>
                        <a:t>紙</a:t>
                      </a:r>
                      <a:r>
                        <a:rPr lang="zh-TW" altLang="en-US" sz="3200" b="1" i="0" u="none" strike="noStrike" dirty="0">
                          <a:solidFill>
                            <a:srgbClr val="0033CC"/>
                          </a:solidFill>
                          <a:latin typeface="標楷體" pitchFamily="65" charset="-120"/>
                          <a:ea typeface="標楷體" pitchFamily="65" charset="-120"/>
                        </a:rPr>
                        <a:t>飛機紙的顏色不同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3200" b="1" i="0" u="none" strike="noStrike">
                          <a:solidFill>
                            <a:srgbClr val="0033CC"/>
                          </a:solidFill>
                          <a:latin typeface="標楷體" pitchFamily="65" charset="-120"/>
                          <a:ea typeface="標楷體" pitchFamily="65" charset="-12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3200" b="1" i="0" u="none" strike="noStrike" dirty="0">
                          <a:solidFill>
                            <a:srgbClr val="0033CC"/>
                          </a:solidFill>
                          <a:latin typeface="標楷體" pitchFamily="65" charset="-120"/>
                          <a:ea typeface="標楷體" pitchFamily="65" charset="-120"/>
                        </a:rPr>
                        <a:t>不會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17139">
                <a:tc>
                  <a:txBody>
                    <a:bodyPr/>
                    <a:lstStyle/>
                    <a:p>
                      <a:pPr algn="l" fontAlgn="ctr"/>
                      <a:r>
                        <a:rPr lang="zh-TW" altLang="en-US" sz="3200" b="1" i="0" u="none" strike="noStrike" dirty="0" smtClean="0">
                          <a:solidFill>
                            <a:srgbClr val="0033CC"/>
                          </a:solidFill>
                          <a:latin typeface="標楷體" pitchFamily="65" charset="-120"/>
                          <a:ea typeface="標楷體" pitchFamily="65" charset="-120"/>
                        </a:rPr>
                        <a:t>紙</a:t>
                      </a:r>
                      <a:r>
                        <a:rPr lang="zh-TW" altLang="en-US" sz="3200" b="1" i="0" u="none" strike="noStrike" dirty="0">
                          <a:solidFill>
                            <a:srgbClr val="0033CC"/>
                          </a:solidFill>
                          <a:latin typeface="標楷體" pitchFamily="65" charset="-120"/>
                          <a:ea typeface="標楷體" pitchFamily="65" charset="-120"/>
                        </a:rPr>
                        <a:t>飛機紙的材質不同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3200" b="1" i="0" u="none" strike="noStrike" dirty="0">
                          <a:solidFill>
                            <a:srgbClr val="0033CC"/>
                          </a:solidFill>
                          <a:latin typeface="標楷體" pitchFamily="65" charset="-120"/>
                          <a:ea typeface="標楷體" pitchFamily="65" charset="-120"/>
                        </a:rPr>
                        <a:t>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3200" b="1" i="0" u="none" strike="noStrike" dirty="0">
                          <a:solidFill>
                            <a:srgbClr val="0033CC"/>
                          </a:solidFill>
                          <a:latin typeface="標楷體" pitchFamily="65" charset="-120"/>
                          <a:ea typeface="標楷體" pitchFamily="65" charset="-12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17139">
                <a:tc>
                  <a:txBody>
                    <a:bodyPr/>
                    <a:lstStyle/>
                    <a:p>
                      <a:pPr algn="l" fontAlgn="ctr"/>
                      <a:r>
                        <a:rPr lang="zh-TW" altLang="en-US" sz="3200" b="1" i="0" u="none" strike="noStrike" dirty="0" smtClean="0">
                          <a:solidFill>
                            <a:srgbClr val="0033CC"/>
                          </a:solidFill>
                          <a:latin typeface="標楷體" pitchFamily="65" charset="-120"/>
                          <a:ea typeface="標楷體" pitchFamily="65" charset="-120"/>
                        </a:rPr>
                        <a:t>紙</a:t>
                      </a:r>
                      <a:r>
                        <a:rPr lang="zh-TW" altLang="en-US" sz="3200" b="1" i="0" u="none" strike="noStrike" dirty="0">
                          <a:solidFill>
                            <a:srgbClr val="0033CC"/>
                          </a:solidFill>
                          <a:latin typeface="標楷體" pitchFamily="65" charset="-120"/>
                          <a:ea typeface="標楷體" pitchFamily="65" charset="-120"/>
                        </a:rPr>
                        <a:t>飛機的摺法形式不同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3200" b="1" i="0" u="none" strike="noStrike" dirty="0">
                          <a:solidFill>
                            <a:srgbClr val="0033CC"/>
                          </a:solidFill>
                          <a:latin typeface="標楷體" pitchFamily="65" charset="-120"/>
                          <a:ea typeface="標楷體" pitchFamily="65" charset="-120"/>
                        </a:rPr>
                        <a:t>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3200" b="1" i="0" u="none" strike="noStrike" dirty="0">
                          <a:solidFill>
                            <a:srgbClr val="0033CC"/>
                          </a:solidFill>
                          <a:latin typeface="標楷體" pitchFamily="65" charset="-120"/>
                          <a:ea typeface="標楷體" pitchFamily="65" charset="-12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17139">
                <a:tc>
                  <a:txBody>
                    <a:bodyPr/>
                    <a:lstStyle/>
                    <a:p>
                      <a:pPr algn="l" fontAlgn="ctr"/>
                      <a:r>
                        <a:rPr lang="zh-TW" altLang="en-US" sz="3200" b="1" i="0" u="none" strike="noStrike" dirty="0" smtClean="0">
                          <a:solidFill>
                            <a:srgbClr val="0033CC"/>
                          </a:solidFill>
                          <a:latin typeface="標楷體" pitchFamily="65" charset="-120"/>
                          <a:ea typeface="標楷體" pitchFamily="65" charset="-120"/>
                        </a:rPr>
                        <a:t>男生</a:t>
                      </a:r>
                      <a:r>
                        <a:rPr lang="zh-TW" altLang="en-US" sz="3200" b="1" i="0" u="none" strike="noStrike" dirty="0">
                          <a:solidFill>
                            <a:srgbClr val="0033CC"/>
                          </a:solidFill>
                          <a:latin typeface="標楷體" pitchFamily="65" charset="-120"/>
                          <a:ea typeface="標楷體" pitchFamily="65" charset="-120"/>
                        </a:rPr>
                        <a:t>與女生力氣與投射紙飛機技巧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3200" b="1" i="0" u="none" strike="noStrike">
                          <a:solidFill>
                            <a:srgbClr val="0033CC"/>
                          </a:solidFill>
                          <a:latin typeface="標楷體" pitchFamily="65" charset="-120"/>
                          <a:ea typeface="標楷體" pitchFamily="65" charset="-120"/>
                        </a:rPr>
                        <a:t>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3200" b="1" i="0" u="none" strike="noStrike" dirty="0">
                          <a:solidFill>
                            <a:srgbClr val="0033CC"/>
                          </a:solidFill>
                          <a:latin typeface="標楷體" pitchFamily="65" charset="-120"/>
                          <a:ea typeface="標楷體" pitchFamily="65" charset="-12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a:srcRect l="2343" t="32292" r="53125" b="32291"/>
          <a:stretch>
            <a:fillRect/>
          </a:stretch>
        </p:blipFill>
        <p:spPr bwMode="auto">
          <a:xfrm>
            <a:off x="285720" y="357166"/>
            <a:ext cx="8534740" cy="61436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l="21875" t="13541" r="37109" b="34375"/>
          <a:stretch>
            <a:fillRect/>
          </a:stretch>
        </p:blipFill>
        <p:spPr bwMode="auto">
          <a:xfrm>
            <a:off x="0" y="-24"/>
            <a:ext cx="9144000" cy="6858024"/>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16586" t="16667" r="45913" b="19230"/>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par>
                          <p:cTn id="8" fill="hold">
                            <p:stCondLst>
                              <p:cond delay="1000"/>
                            </p:stCondLst>
                            <p:childTnLst>
                              <p:par>
                                <p:cTn id="9" presetID="2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1.jpg"/>
          <p:cNvPicPr>
            <a:picLocks noChangeAspect="1"/>
          </p:cNvPicPr>
          <p:nvPr/>
        </p:nvPicPr>
        <p:blipFill>
          <a:blip r:embed="rId2"/>
          <a:stretch>
            <a:fillRect/>
          </a:stretch>
        </p:blipFill>
        <p:spPr>
          <a:xfrm>
            <a:off x="19032" y="11541"/>
            <a:ext cx="9124968" cy="6834918"/>
          </a:xfrm>
          <a:prstGeom prst="rect">
            <a:avLst/>
          </a:prstGeom>
        </p:spPr>
      </p:pic>
      <p:sp>
        <p:nvSpPr>
          <p:cNvPr id="2" name="標題 1"/>
          <p:cNvSpPr>
            <a:spLocks noGrp="1"/>
          </p:cNvSpPr>
          <p:nvPr>
            <p:ph type="title"/>
          </p:nvPr>
        </p:nvSpPr>
        <p:spPr>
          <a:xfrm>
            <a:off x="1357290" y="4786330"/>
            <a:ext cx="6072230" cy="1143000"/>
          </a:xfrm>
        </p:spPr>
        <p:txBody>
          <a:bodyPr>
            <a:normAutofit/>
          </a:bodyPr>
          <a:lstStyle/>
          <a:p>
            <a:r>
              <a:rPr lang="zh-TW" altLang="en-US" sz="5400" dirty="0" smtClean="0">
                <a:latin typeface="標楷體" pitchFamily="65" charset="-120"/>
                <a:ea typeface="標楷體" pitchFamily="65" charset="-120"/>
              </a:rPr>
              <a:t>謝謝您的聆聽</a:t>
            </a:r>
            <a:r>
              <a:rPr lang="zh-TW" altLang="en-US" sz="5400" dirty="0" smtClean="0">
                <a:latin typeface="標楷體" pitchFamily="65" charset="-120"/>
                <a:ea typeface="標楷體" pitchFamily="65" charset="-120"/>
              </a:rPr>
              <a:t>！</a:t>
            </a:r>
            <a:endParaRPr lang="zh-TW" altLang="en-US" sz="5400" dirty="0">
              <a:latin typeface="標楷體" pitchFamily="65" charset="-120"/>
              <a:ea typeface="標楷體" pitchFamily="65" charset="-120"/>
            </a:endParaRPr>
          </a:p>
        </p:txBody>
      </p:sp>
      <p:sp>
        <p:nvSpPr>
          <p:cNvPr id="6" name="文字方塊 5"/>
          <p:cNvSpPr txBox="1"/>
          <p:nvPr/>
        </p:nvSpPr>
        <p:spPr>
          <a:xfrm>
            <a:off x="642910" y="928670"/>
            <a:ext cx="7858180" cy="3785652"/>
          </a:xfrm>
          <a:prstGeom prst="rect">
            <a:avLst/>
          </a:prstGeom>
          <a:noFill/>
        </p:spPr>
        <p:txBody>
          <a:bodyPr wrap="square" rtlCol="0">
            <a:spAutoFit/>
          </a:bodyPr>
          <a:lstStyle/>
          <a:p>
            <a:r>
              <a:rPr lang="zh-TW" altLang="en-US" sz="4000" dirty="0" smtClean="0">
                <a:latin typeface="標楷體" pitchFamily="65" charset="-120"/>
                <a:ea typeface="標楷體" pitchFamily="65" charset="-120"/>
              </a:rPr>
              <a:t>    利用暑假時間和致澄一起完成麥哲倫，我們各自構想如何摺飛機，再約時間一起完成麥哲倫計畫，摺飛機、射飛機比賽過程都很有趣，也發現不同紙材做出來的飛機，會影響飛機飛的速度和距離遠近。</a:t>
            </a:r>
            <a:endParaRPr lang="zh-TW" altLang="en-US" sz="4000" dirty="0">
              <a:latin typeface="標楷體" pitchFamily="65" charset="-120"/>
              <a:ea typeface="標楷體" pitchFamily="65" charset="-120"/>
            </a:endParaRPr>
          </a:p>
        </p:txBody>
      </p:sp>
      <p:sp>
        <p:nvSpPr>
          <p:cNvPr id="7" name="標題 3"/>
          <p:cNvSpPr txBox="1">
            <a:spLocks/>
          </p:cNvSpPr>
          <p:nvPr/>
        </p:nvSpPr>
        <p:spPr>
          <a:xfrm>
            <a:off x="1571604" y="71414"/>
            <a:ext cx="5715040" cy="9286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5400" b="1" i="0" u="none"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rPr>
              <a:t>心  得</a:t>
            </a:r>
            <a:endParaRPr kumimoji="0" lang="zh-TW" altLang="en-US" sz="5400" b="1" i="0" u="none"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1.jpg"/>
          <p:cNvPicPr>
            <a:picLocks noChangeAspect="1"/>
          </p:cNvPicPr>
          <p:nvPr/>
        </p:nvPicPr>
        <p:blipFill>
          <a:blip r:embed="rId2"/>
          <a:stretch>
            <a:fillRect/>
          </a:stretch>
        </p:blipFill>
        <p:spPr>
          <a:xfrm>
            <a:off x="19032" y="11541"/>
            <a:ext cx="9124968" cy="6834918"/>
          </a:xfrm>
          <a:prstGeom prst="rect">
            <a:avLst/>
          </a:prstGeom>
        </p:spPr>
      </p:pic>
      <p:sp>
        <p:nvSpPr>
          <p:cNvPr id="7" name="標題 3"/>
          <p:cNvSpPr txBox="1">
            <a:spLocks/>
          </p:cNvSpPr>
          <p:nvPr/>
        </p:nvSpPr>
        <p:spPr>
          <a:xfrm>
            <a:off x="1357290" y="285728"/>
            <a:ext cx="5715040" cy="9286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5400" b="1" i="0" u="none"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rPr>
              <a:t>『</a:t>
            </a:r>
            <a:r>
              <a:rPr kumimoji="0" lang="zh-TW" altLang="en-US" sz="5400" b="1" i="0" u="none"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rPr>
              <a:t>空中飛人</a:t>
            </a:r>
            <a:r>
              <a:rPr kumimoji="0" lang="en-US" altLang="zh-TW" sz="5400" b="1" i="0" u="none"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rPr>
              <a:t>』</a:t>
            </a:r>
            <a:r>
              <a:rPr kumimoji="0" lang="zh-TW" altLang="en-US" sz="5400" b="1" i="0" u="none"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rPr>
              <a:t>之夢</a:t>
            </a:r>
            <a:endParaRPr kumimoji="0" lang="zh-TW" altLang="en-US" sz="5400" b="1" i="0" u="none"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endParaRPr>
          </a:p>
        </p:txBody>
      </p:sp>
      <p:sp>
        <p:nvSpPr>
          <p:cNvPr id="9" name="文字方塊 8"/>
          <p:cNvSpPr txBox="1"/>
          <p:nvPr/>
        </p:nvSpPr>
        <p:spPr>
          <a:xfrm>
            <a:off x="500034" y="1214422"/>
            <a:ext cx="7572428" cy="4401205"/>
          </a:xfrm>
          <a:prstGeom prst="rect">
            <a:avLst/>
          </a:prstGeom>
          <a:noFill/>
        </p:spPr>
        <p:txBody>
          <a:bodyPr wrap="square" rtlCol="0">
            <a:spAutoFit/>
          </a:bodyPr>
          <a:lstStyle/>
          <a:p>
            <a:r>
              <a:rPr lang="zh-TW" altLang="en-US" sz="4000" dirty="0" smtClean="0">
                <a:latin typeface="標楷體" pitchFamily="65" charset="-120"/>
                <a:ea typeface="標楷體" pitchFamily="65" charset="-120"/>
              </a:rPr>
              <a:t>    從小就嚮往可以在天空飛行，</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夢想當一位機師，所以，對於飛機非常感興趣，去年完成木製的螺旋飛機。今年和喆安一起挑戰用紙來摺飛機並比賽哪種飛機飛得遠或速度哪個快？</a:t>
            </a:r>
            <a:endParaRPr lang="en-US" altLang="zh-TW" sz="4000" dirty="0" smtClean="0">
              <a:latin typeface="標楷體" pitchFamily="65" charset="-120"/>
              <a:ea typeface="標楷體" pitchFamily="65" charset="-120"/>
            </a:endParaRPr>
          </a:p>
          <a:p>
            <a:r>
              <a:rPr lang="zh-TW" altLang="en-US" sz="4000" dirty="0" smtClean="0">
                <a:latin typeface="標楷體" pitchFamily="65" charset="-120"/>
                <a:ea typeface="標楷體" pitchFamily="65" charset="-120"/>
              </a:rPr>
              <a:t>現在就跟大家分享我們的麥哲倫。</a:t>
            </a:r>
            <a:endParaRPr lang="zh-TW" altLang="en-US" sz="40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1.jpg"/>
          <p:cNvPicPr>
            <a:picLocks noChangeAspect="1"/>
          </p:cNvPicPr>
          <p:nvPr/>
        </p:nvPicPr>
        <p:blipFill>
          <a:blip r:embed="rId2"/>
          <a:stretch>
            <a:fillRect/>
          </a:stretch>
        </p:blipFill>
        <p:spPr>
          <a:xfrm>
            <a:off x="19032" y="11541"/>
            <a:ext cx="9124968" cy="6834918"/>
          </a:xfrm>
          <a:prstGeom prst="rect">
            <a:avLst/>
          </a:prstGeom>
        </p:spPr>
      </p:pic>
      <p:sp>
        <p:nvSpPr>
          <p:cNvPr id="4" name="標題 3"/>
          <p:cNvSpPr>
            <a:spLocks noGrp="1"/>
          </p:cNvSpPr>
          <p:nvPr>
            <p:ph type="ctrTitle"/>
          </p:nvPr>
        </p:nvSpPr>
        <p:spPr>
          <a:xfrm>
            <a:off x="285720" y="-142900"/>
            <a:ext cx="8286808" cy="1357322"/>
          </a:xfrm>
          <a:noFill/>
        </p:spPr>
        <p:txBody>
          <a:bodyPr vert="horz" lIns="91440" tIns="45720" rIns="91440" bIns="45720" rtlCol="0" anchor="ctr">
            <a:normAutofit/>
          </a:bodyPr>
          <a:lstStyle/>
          <a:p>
            <a:r>
              <a:rPr lang="en-US" altLang="zh-TW" b="1" dirty="0" smtClean="0">
                <a:latin typeface="標楷體" pitchFamily="65" charset="-120"/>
                <a:ea typeface="標楷體" pitchFamily="65" charset="-120"/>
                <a:cs typeface="+mn-cs"/>
              </a:rPr>
              <a:t>107</a:t>
            </a:r>
            <a:r>
              <a:rPr lang="zh-TW" altLang="en-US" b="1" dirty="0" smtClean="0">
                <a:latin typeface="標楷體" pitchFamily="65" charset="-120"/>
                <a:ea typeface="標楷體" pitchFamily="65" charset="-120"/>
                <a:cs typeface="+mn-cs"/>
              </a:rPr>
              <a:t>年暑假共同合作麥哲倫</a:t>
            </a:r>
            <a:r>
              <a:rPr lang="zh-TW" altLang="en-US" b="1" dirty="0">
                <a:latin typeface="標楷體" pitchFamily="65" charset="-120"/>
                <a:ea typeface="標楷體" pitchFamily="65" charset="-120"/>
                <a:cs typeface="+mn-cs"/>
              </a:rPr>
              <a:t>計畫</a:t>
            </a:r>
          </a:p>
        </p:txBody>
      </p:sp>
      <p:sp>
        <p:nvSpPr>
          <p:cNvPr id="7" name="標題 3"/>
          <p:cNvSpPr txBox="1">
            <a:spLocks/>
          </p:cNvSpPr>
          <p:nvPr/>
        </p:nvSpPr>
        <p:spPr>
          <a:xfrm>
            <a:off x="71406" y="785794"/>
            <a:ext cx="5715040" cy="92869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800" b="1" i="0" u="none"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rPr>
              <a:t>一、我們一起摺紙飛機</a:t>
            </a:r>
          </a:p>
        </p:txBody>
      </p:sp>
      <p:sp>
        <p:nvSpPr>
          <p:cNvPr id="8" name="標題 3"/>
          <p:cNvSpPr txBox="1">
            <a:spLocks/>
          </p:cNvSpPr>
          <p:nvPr/>
        </p:nvSpPr>
        <p:spPr>
          <a:xfrm>
            <a:off x="714316" y="1500174"/>
            <a:ext cx="8072526" cy="1285884"/>
          </a:xfrm>
          <a:prstGeom prst="rect">
            <a:avLst/>
          </a:prstGeom>
        </p:spPr>
        <p:txBody>
          <a:bodyPr vert="horz" lIns="91440" tIns="45720" rIns="91440" bIns="45720" rtlCol="0" anchor="ctr">
            <a:normAutofit/>
          </a:bodyPr>
          <a:lstStyle/>
          <a:p>
            <a:pPr lvl="0">
              <a:spcBef>
                <a:spcPct val="0"/>
              </a:spcBef>
            </a:pPr>
            <a:r>
              <a:rPr kumimoji="0" lang="en-US" altLang="zh-TW" sz="3300" b="0" i="0" u="none" strike="noStrike" kern="1200" cap="none" spc="0" normalizeH="0" baseline="0" noProof="0" dirty="0" smtClean="0">
                <a:ln>
                  <a:noFill/>
                </a:ln>
                <a:effectLst/>
                <a:uLnTx/>
                <a:uFillTx/>
                <a:latin typeface="標楷體" pitchFamily="65" charset="-120"/>
                <a:ea typeface="標楷體" pitchFamily="65" charset="-120"/>
                <a:cs typeface="+mj-cs"/>
              </a:rPr>
              <a:t>1</a:t>
            </a:r>
            <a:r>
              <a:rPr kumimoji="0" lang="zh-TW" altLang="en-US" sz="3300" b="0" i="0" u="none" strike="noStrike" kern="1200" cap="none" spc="0" normalizeH="0" baseline="0" noProof="0" dirty="0" smtClean="0">
                <a:ln>
                  <a:noFill/>
                </a:ln>
                <a:effectLst/>
                <a:uLnTx/>
                <a:uFillTx/>
                <a:latin typeface="標楷體" pitchFamily="65" charset="-120"/>
                <a:ea typeface="標楷體" pitchFamily="65" charset="-120"/>
                <a:cs typeface="+mj-cs"/>
              </a:rPr>
              <a:t>、</a:t>
            </a:r>
            <a:r>
              <a:rPr lang="zh-TW" altLang="en-US" sz="3300" dirty="0" smtClean="0">
                <a:latin typeface="標楷體" pitchFamily="65" charset="-120"/>
                <a:ea typeface="標楷體" pitchFamily="65" charset="-120"/>
                <a:cs typeface="+mj-cs"/>
              </a:rPr>
              <a:t>用不同材質，</a:t>
            </a:r>
            <a:r>
              <a:rPr lang="zh-TW" altLang="en-US" sz="3300" dirty="0" smtClean="0">
                <a:latin typeface="標楷體" pitchFamily="65" charset="-120"/>
                <a:ea typeface="標楷體" pitchFamily="65" charset="-120"/>
              </a:rPr>
              <a:t>大小都</a:t>
            </a:r>
            <a:r>
              <a:rPr lang="zh-TW" altLang="en-US" sz="3300" dirty="0">
                <a:latin typeface="標楷體" pitchFamily="65" charset="-120"/>
                <a:ea typeface="標楷體" pitchFamily="65" charset="-120"/>
              </a:rPr>
              <a:t>相同</a:t>
            </a:r>
            <a:r>
              <a:rPr lang="zh-TW" altLang="en-US" sz="3300" dirty="0" smtClean="0">
                <a:latin typeface="標楷體" pitchFamily="65" charset="-120"/>
                <a:ea typeface="標楷體" pitchFamily="65" charset="-120"/>
              </a:rPr>
              <a:t>紙</a:t>
            </a:r>
            <a:r>
              <a:rPr kumimoji="0" lang="zh-TW" altLang="en-US" sz="3300" b="0" i="0" u="none" strike="noStrike" kern="1200" cap="none" spc="0" normalizeH="0" baseline="0" noProof="0" dirty="0" smtClean="0">
                <a:ln>
                  <a:noFill/>
                </a:ln>
                <a:effectLst/>
                <a:uLnTx/>
                <a:uFillTx/>
                <a:latin typeface="標楷體" pitchFamily="65" charset="-120"/>
                <a:ea typeface="標楷體" pitchFamily="65" charset="-120"/>
                <a:cs typeface="+mj-cs"/>
              </a:rPr>
              <a:t>摺紙飛機。</a:t>
            </a:r>
            <a:endParaRPr kumimoji="0" lang="en-US" altLang="zh-TW" sz="3300" b="0" i="0" u="none" strike="noStrike" kern="1200" cap="none" spc="0" normalizeH="0" baseline="0" noProof="0" dirty="0" smtClean="0">
              <a:ln>
                <a:noFill/>
              </a:ln>
              <a:effectLst/>
              <a:uLnTx/>
              <a:uFillTx/>
              <a:latin typeface="標楷體" pitchFamily="65" charset="-120"/>
              <a:ea typeface="標楷體" pitchFamily="65" charset="-120"/>
              <a:cs typeface="+mj-cs"/>
            </a:endParaRPr>
          </a:p>
          <a:p>
            <a:pPr lvl="0">
              <a:spcBef>
                <a:spcPct val="0"/>
              </a:spcBef>
            </a:pPr>
            <a:r>
              <a:rPr kumimoji="0" lang="zh-TW" altLang="en-US" sz="2000" b="0" i="0" u="none" strike="noStrike" kern="1200" cap="none" spc="0" normalizeH="0" baseline="0" noProof="0" dirty="0" smtClean="0">
                <a:ln>
                  <a:noFill/>
                </a:ln>
                <a:effectLst/>
                <a:uLnTx/>
                <a:uFillTx/>
                <a:latin typeface="標楷體" pitchFamily="65" charset="-120"/>
                <a:ea typeface="標楷體" pitchFamily="65" charset="-120"/>
                <a:cs typeface="+mj-cs"/>
              </a:rPr>
              <a:t>     </a:t>
            </a:r>
            <a:r>
              <a:rPr kumimoji="0" lang="zh-TW" altLang="en-US" sz="2500" b="0" i="0" u="none" strike="noStrike" kern="1200" cap="none" spc="0" normalizeH="0" baseline="0" noProof="0" dirty="0" smtClean="0">
                <a:ln>
                  <a:noFill/>
                </a:ln>
                <a:effectLst/>
                <a:uLnTx/>
                <a:uFillTx/>
                <a:latin typeface="標楷體" pitchFamily="65" charset="-120"/>
                <a:ea typeface="標楷體" pitchFamily="65" charset="-120"/>
                <a:cs typeface="+mj-cs"/>
              </a:rPr>
              <a:t> </a:t>
            </a:r>
            <a:r>
              <a:rPr kumimoji="0" lang="en-US" altLang="zh-TW" sz="2500" b="0" i="0" u="none" strike="noStrike" kern="1200" cap="none" spc="0" normalizeH="0" baseline="0" noProof="0" dirty="0" smtClean="0">
                <a:ln>
                  <a:noFill/>
                </a:ln>
                <a:effectLst/>
                <a:uLnTx/>
                <a:uFillTx/>
                <a:latin typeface="標楷體" pitchFamily="65" charset="-120"/>
                <a:ea typeface="標楷體" pitchFamily="65" charset="-120"/>
                <a:cs typeface="+mj-cs"/>
              </a:rPr>
              <a:t>(</a:t>
            </a:r>
            <a:r>
              <a:rPr kumimoji="0" lang="zh-TW" altLang="en-US" sz="2500" b="0" i="0" u="none" strike="noStrike" kern="1200" cap="none" spc="0" normalizeH="0" baseline="0" noProof="0" dirty="0" smtClean="0">
                <a:ln>
                  <a:noFill/>
                </a:ln>
                <a:effectLst/>
                <a:uLnTx/>
                <a:uFillTx/>
                <a:latin typeface="標楷體" pitchFamily="65" charset="-120"/>
                <a:ea typeface="標楷體" pitchFamily="65" charset="-120"/>
                <a:cs typeface="+mj-cs"/>
              </a:rPr>
              <a:t>列印用紙、報紙</a:t>
            </a:r>
            <a:r>
              <a:rPr lang="zh-TW" altLang="en-US" sz="2500" dirty="0" smtClean="0">
                <a:latin typeface="標楷體" pitchFamily="65" charset="-120"/>
                <a:ea typeface="標楷體" pitchFamily="65" charset="-120"/>
              </a:rPr>
              <a:t>、</a:t>
            </a:r>
            <a:r>
              <a:rPr lang="zh-TW" altLang="en-US" sz="2500" dirty="0">
                <a:latin typeface="標楷體" pitchFamily="65" charset="-120"/>
                <a:ea typeface="標楷體" pitchFamily="65" charset="-120"/>
                <a:cs typeface="+mj-cs"/>
              </a:rPr>
              <a:t>月曆</a:t>
            </a:r>
            <a:r>
              <a:rPr lang="zh-TW" altLang="en-US" sz="2500" dirty="0" smtClean="0">
                <a:latin typeface="標楷體" pitchFamily="65" charset="-120"/>
                <a:ea typeface="標楷體" pitchFamily="65" charset="-120"/>
                <a:cs typeface="+mj-cs"/>
              </a:rPr>
              <a:t>紙、牛皮信紙、紙箱紙</a:t>
            </a:r>
            <a:r>
              <a:rPr lang="en-US" altLang="zh-TW" sz="2500" dirty="0" smtClean="0">
                <a:latin typeface="標楷體" pitchFamily="65" charset="-120"/>
                <a:ea typeface="標楷體" pitchFamily="65" charset="-120"/>
                <a:cs typeface="+mj-cs"/>
              </a:rPr>
              <a:t>)</a:t>
            </a:r>
            <a:r>
              <a:rPr lang="zh-TW" altLang="en-US" sz="2500" dirty="0" smtClean="0">
                <a:latin typeface="標楷體" pitchFamily="65" charset="-120"/>
                <a:ea typeface="標楷體" pitchFamily="65" charset="-120"/>
                <a:cs typeface="+mj-cs"/>
              </a:rPr>
              <a:t> </a:t>
            </a:r>
            <a:endParaRPr lang="zh-TW" altLang="en-US" sz="2500" dirty="0">
              <a:latin typeface="標楷體" pitchFamily="65" charset="-120"/>
              <a:ea typeface="標楷體" pitchFamily="65" charset="-120"/>
              <a:cs typeface="+mj-cs"/>
            </a:endParaRPr>
          </a:p>
        </p:txBody>
      </p:sp>
      <p:pic>
        <p:nvPicPr>
          <p:cNvPr id="2052" name="Picture 4"/>
          <p:cNvPicPr>
            <a:picLocks noChangeAspect="1" noChangeArrowheads="1"/>
          </p:cNvPicPr>
          <p:nvPr/>
        </p:nvPicPr>
        <p:blipFill>
          <a:blip r:embed="rId3"/>
          <a:srcRect l="22266" t="11458" r="26758" b="23958"/>
          <a:stretch>
            <a:fillRect/>
          </a:stretch>
        </p:blipFill>
        <p:spPr bwMode="auto">
          <a:xfrm>
            <a:off x="214282" y="2714620"/>
            <a:ext cx="4429156" cy="285752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l="31250" t="14583" r="28906" b="25000"/>
          <a:stretch>
            <a:fillRect/>
          </a:stretch>
        </p:blipFill>
        <p:spPr bwMode="auto">
          <a:xfrm>
            <a:off x="4786314" y="2714620"/>
            <a:ext cx="4143404" cy="28575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5" presetClass="entr" presetSubtype="1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checkerboard(across)">
                                      <p:cBhvr>
                                        <p:cTn id="19" dur="500"/>
                                        <p:tgtEl>
                                          <p:spTgt spid="2052"/>
                                        </p:tgtEl>
                                      </p:cBhvr>
                                    </p:animEffect>
                                  </p:childTnLst>
                                </p:cTn>
                              </p:par>
                            </p:childTnLst>
                          </p:cTn>
                        </p:par>
                        <p:par>
                          <p:cTn id="20" fill="hold">
                            <p:stCondLst>
                              <p:cond delay="1500"/>
                            </p:stCondLst>
                            <p:childTnLst>
                              <p:par>
                                <p:cTn id="21" presetID="5" presetClass="entr" presetSubtype="10" fill="hold" nodeType="after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checkerboard(across)">
                                      <p:cBhvr>
                                        <p:cTn id="23"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1.jpg"/>
          <p:cNvPicPr>
            <a:picLocks noChangeAspect="1"/>
          </p:cNvPicPr>
          <p:nvPr/>
        </p:nvPicPr>
        <p:blipFill>
          <a:blip r:embed="rId2"/>
          <a:stretch>
            <a:fillRect/>
          </a:stretch>
        </p:blipFill>
        <p:spPr>
          <a:xfrm>
            <a:off x="19032" y="11541"/>
            <a:ext cx="9124968" cy="6834918"/>
          </a:xfrm>
          <a:prstGeom prst="rect">
            <a:avLst/>
          </a:prstGeom>
        </p:spPr>
      </p:pic>
      <p:sp>
        <p:nvSpPr>
          <p:cNvPr id="9" name="標題 3"/>
          <p:cNvSpPr txBox="1">
            <a:spLocks/>
          </p:cNvSpPr>
          <p:nvPr/>
        </p:nvSpPr>
        <p:spPr>
          <a:xfrm>
            <a:off x="928662" y="214290"/>
            <a:ext cx="7286676" cy="107157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TW" sz="33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2</a:t>
            </a:r>
            <a:r>
              <a:rPr kumimoji="0" lang="zh-TW" altLang="en-US" sz="33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a:t>
            </a:r>
            <a:r>
              <a:rPr kumimoji="0" lang="zh-TW" altLang="en-US" sz="4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摺不</a:t>
            </a:r>
            <a:r>
              <a:rPr lang="zh-TW" altLang="en-US" sz="4000" dirty="0">
                <a:latin typeface="標楷體" pitchFamily="65" charset="-120"/>
                <a:ea typeface="標楷體" pitchFamily="65" charset="-120"/>
                <a:cs typeface="+mj-cs"/>
              </a:rPr>
              <a:t>同</a:t>
            </a:r>
            <a:r>
              <a:rPr kumimoji="0" lang="zh-TW" altLang="en-US" sz="4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飛機形狀</a:t>
            </a:r>
            <a:endParaRPr kumimoji="0" lang="en-US" altLang="zh-TW" sz="4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zh-TW" altLang="en-US" sz="4000" dirty="0">
                <a:latin typeface="標楷體" pitchFamily="65" charset="-120"/>
                <a:ea typeface="標楷體" pitchFamily="65" charset="-120"/>
                <a:cs typeface="+mj-cs"/>
              </a:rPr>
              <a:t> </a:t>
            </a:r>
            <a:r>
              <a:rPr lang="zh-TW" altLang="en-US" sz="4000" dirty="0" smtClean="0">
                <a:latin typeface="標楷體" pitchFamily="65" charset="-120"/>
                <a:ea typeface="標楷體" pitchFamily="65" charset="-120"/>
                <a:cs typeface="+mj-cs"/>
              </a:rPr>
              <a:t>  </a:t>
            </a:r>
            <a:r>
              <a:rPr kumimoji="0" lang="zh-TW" altLang="en-US" sz="4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看</a:t>
            </a:r>
            <a:r>
              <a:rPr lang="zh-TW" altLang="en-US" sz="4000" dirty="0" smtClean="0">
                <a:latin typeface="標楷體" pitchFamily="65" charset="-120"/>
                <a:ea typeface="標楷體" pitchFamily="65" charset="-120"/>
                <a:cs typeface="+mj-cs"/>
              </a:rPr>
              <a:t>看誰的</a:t>
            </a:r>
            <a:r>
              <a:rPr kumimoji="0" lang="zh-TW" altLang="en-US" sz="4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摺紙飛機飛的最遠。</a:t>
            </a:r>
          </a:p>
        </p:txBody>
      </p:sp>
      <p:pic>
        <p:nvPicPr>
          <p:cNvPr id="3075" name="Picture 3"/>
          <p:cNvPicPr>
            <a:picLocks noChangeAspect="1" noChangeArrowheads="1"/>
          </p:cNvPicPr>
          <p:nvPr/>
        </p:nvPicPr>
        <p:blipFill>
          <a:blip r:embed="rId3"/>
          <a:srcRect l="25781" t="14583" r="27929" b="27083"/>
          <a:stretch>
            <a:fillRect/>
          </a:stretch>
        </p:blipFill>
        <p:spPr bwMode="auto">
          <a:xfrm>
            <a:off x="214282" y="1500174"/>
            <a:ext cx="2857520" cy="4357718"/>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l="24219" t="13541" r="27734" b="25000"/>
          <a:stretch>
            <a:fillRect/>
          </a:stretch>
        </p:blipFill>
        <p:spPr bwMode="auto">
          <a:xfrm>
            <a:off x="3214678" y="1500174"/>
            <a:ext cx="2786082" cy="4357718"/>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a:srcRect l="28320" t="12500" r="44727" b="12500"/>
          <a:stretch>
            <a:fillRect/>
          </a:stretch>
        </p:blipFill>
        <p:spPr bwMode="auto">
          <a:xfrm>
            <a:off x="6143636" y="1428736"/>
            <a:ext cx="2786082" cy="43577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checkerboard(across)">
                                      <p:cBhvr>
                                        <p:cTn id="11" dur="500"/>
                                        <p:tgtEl>
                                          <p:spTgt spid="3075"/>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checkerboard(across)">
                                      <p:cBhvr>
                                        <p:cTn id="15" dur="500"/>
                                        <p:tgtEl>
                                          <p:spTgt spid="3076"/>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checkerboard(across)">
                                      <p:cBhvr>
                                        <p:cTn id="1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1.jpg"/>
          <p:cNvPicPr>
            <a:picLocks noChangeAspect="1"/>
          </p:cNvPicPr>
          <p:nvPr/>
        </p:nvPicPr>
        <p:blipFill>
          <a:blip r:embed="rId2"/>
          <a:stretch>
            <a:fillRect/>
          </a:stretch>
        </p:blipFill>
        <p:spPr>
          <a:xfrm>
            <a:off x="19032" y="11541"/>
            <a:ext cx="9124968" cy="6834918"/>
          </a:xfrm>
          <a:prstGeom prst="rect">
            <a:avLst/>
          </a:prstGeom>
        </p:spPr>
      </p:pic>
      <p:sp>
        <p:nvSpPr>
          <p:cNvPr id="5" name="標題 3"/>
          <p:cNvSpPr txBox="1">
            <a:spLocks/>
          </p:cNvSpPr>
          <p:nvPr/>
        </p:nvSpPr>
        <p:spPr>
          <a:xfrm>
            <a:off x="4929190" y="142852"/>
            <a:ext cx="4071966" cy="1142984"/>
          </a:xfrm>
          <a:prstGeom prst="rect">
            <a:avLst/>
          </a:prstGeom>
        </p:spPr>
        <p:txBody>
          <a:bodyPr vert="horz" lIns="91440" tIns="45720" rIns="91440" bIns="45720" rtlCol="0" anchor="ctr">
            <a:noAutofit/>
          </a:bodyPr>
          <a:lstStyle/>
          <a:p>
            <a:pPr lvl="0">
              <a:spcBef>
                <a:spcPct val="0"/>
              </a:spcBef>
            </a:pPr>
            <a:r>
              <a:rPr lang="zh-TW" altLang="en-US" sz="3300" dirty="0">
                <a:solidFill>
                  <a:srgbClr val="0033CC"/>
                </a:solidFill>
                <a:latin typeface="標楷體" pitchFamily="65" charset="-120"/>
                <a:ea typeface="標楷體" pitchFamily="65" charset="-120"/>
              </a:rPr>
              <a:t>陳致澄 ： </a:t>
            </a:r>
            <a:endParaRPr lang="en-US" altLang="zh-TW" sz="3300" dirty="0" smtClean="0">
              <a:solidFill>
                <a:srgbClr val="0033CC"/>
              </a:solidFill>
              <a:latin typeface="標楷體" pitchFamily="65" charset="-120"/>
              <a:ea typeface="標楷體" pitchFamily="65" charset="-120"/>
            </a:endParaRPr>
          </a:p>
          <a:p>
            <a:pPr lvl="0">
              <a:spcBef>
                <a:spcPct val="0"/>
              </a:spcBef>
            </a:pPr>
            <a:r>
              <a:rPr lang="zh-TW" altLang="en-US" sz="3300" dirty="0" smtClean="0">
                <a:solidFill>
                  <a:srgbClr val="0033CC"/>
                </a:solidFill>
                <a:latin typeface="標楷體" pitchFamily="65" charset="-120"/>
                <a:ea typeface="標楷體" pitchFamily="65" charset="-120"/>
              </a:rPr>
              <a:t>摺</a:t>
            </a:r>
            <a:r>
              <a:rPr lang="zh-TW" altLang="en-US" sz="3300" u="sng" dirty="0" smtClean="0">
                <a:solidFill>
                  <a:srgbClr val="0033CC"/>
                </a:solidFill>
                <a:latin typeface="標楷體" pitchFamily="65" charset="-120"/>
                <a:ea typeface="標楷體" pitchFamily="65" charset="-120"/>
              </a:rPr>
              <a:t>滑翔式紙</a:t>
            </a:r>
            <a:r>
              <a:rPr lang="zh-TW" altLang="en-US" sz="3300" u="sng" dirty="0">
                <a:solidFill>
                  <a:srgbClr val="0033CC"/>
                </a:solidFill>
                <a:latin typeface="標楷體" pitchFamily="65" charset="-120"/>
                <a:ea typeface="標楷體" pitchFamily="65" charset="-120"/>
              </a:rPr>
              <a:t>飛機</a:t>
            </a:r>
            <a:endParaRPr kumimoji="0" lang="zh-TW" altLang="en-US" sz="3300" b="0" i="0" u="sng"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endParaRPr>
          </a:p>
        </p:txBody>
      </p:sp>
      <p:sp>
        <p:nvSpPr>
          <p:cNvPr id="6" name="標題 3"/>
          <p:cNvSpPr txBox="1">
            <a:spLocks/>
          </p:cNvSpPr>
          <p:nvPr/>
        </p:nvSpPr>
        <p:spPr>
          <a:xfrm>
            <a:off x="214282" y="1428736"/>
            <a:ext cx="4500594" cy="1143008"/>
          </a:xfrm>
          <a:prstGeom prst="rect">
            <a:avLst/>
          </a:prstGeom>
        </p:spPr>
        <p:txBody>
          <a:bodyPr vert="horz" lIns="91440" tIns="45720" rIns="91440" bIns="45720" rtlCol="0" anchor="ctr">
            <a:noAutofit/>
          </a:bodyPr>
          <a:lstStyle/>
          <a:p>
            <a:pPr lvl="0">
              <a:spcBef>
                <a:spcPct val="0"/>
              </a:spcBef>
            </a:pPr>
            <a:r>
              <a:rPr lang="zh-TW" altLang="en-US" sz="3300" dirty="0" smtClean="0">
                <a:solidFill>
                  <a:srgbClr val="00B050"/>
                </a:solidFill>
                <a:latin typeface="標楷體" pitchFamily="65" charset="-120"/>
                <a:ea typeface="標楷體" pitchFamily="65" charset="-120"/>
              </a:rPr>
              <a:t>蔣喆安 ： </a:t>
            </a:r>
            <a:endParaRPr lang="en-US" altLang="zh-TW" sz="3300" dirty="0" smtClean="0">
              <a:solidFill>
                <a:srgbClr val="00B050"/>
              </a:solidFill>
              <a:latin typeface="標楷體" pitchFamily="65" charset="-120"/>
              <a:ea typeface="標楷體" pitchFamily="65" charset="-120"/>
            </a:endParaRPr>
          </a:p>
          <a:p>
            <a:pPr lvl="0">
              <a:spcBef>
                <a:spcPct val="0"/>
              </a:spcBef>
            </a:pPr>
            <a:r>
              <a:rPr lang="zh-TW" altLang="en-US" sz="3300" dirty="0" smtClean="0">
                <a:solidFill>
                  <a:srgbClr val="00B050"/>
                </a:solidFill>
                <a:latin typeface="標楷體" pitchFamily="65" charset="-120"/>
                <a:ea typeface="標楷體" pitchFamily="65" charset="-120"/>
              </a:rPr>
              <a:t>摺</a:t>
            </a:r>
            <a:r>
              <a:rPr lang="zh-TW" altLang="en-US" sz="3300" u="sng" dirty="0" smtClean="0">
                <a:solidFill>
                  <a:srgbClr val="00B050"/>
                </a:solidFill>
                <a:latin typeface="標楷體" pitchFamily="65" charset="-120"/>
                <a:ea typeface="標楷體" pitchFamily="65" charset="-120"/>
              </a:rPr>
              <a:t>三角翼戰鬥式紙</a:t>
            </a:r>
            <a:r>
              <a:rPr lang="zh-TW" altLang="en-US" sz="3300" u="sng" dirty="0">
                <a:solidFill>
                  <a:srgbClr val="00B050"/>
                </a:solidFill>
                <a:latin typeface="標楷體" pitchFamily="65" charset="-120"/>
                <a:ea typeface="標楷體" pitchFamily="65" charset="-120"/>
              </a:rPr>
              <a:t>飛機</a:t>
            </a:r>
            <a:endParaRPr kumimoji="0" lang="zh-TW" altLang="en-US" sz="3300" b="0" i="0" u="sng" strike="noStrike" kern="1200" cap="none" spc="0" normalizeH="0" baseline="0" noProof="0" dirty="0" smtClean="0">
              <a:ln>
                <a:noFill/>
              </a:ln>
              <a:solidFill>
                <a:srgbClr val="00B050"/>
              </a:solidFill>
              <a:effectLst/>
              <a:uLnTx/>
              <a:uFillTx/>
              <a:latin typeface="標楷體" pitchFamily="65" charset="-120"/>
              <a:ea typeface="標楷體" pitchFamily="65" charset="-120"/>
              <a:cs typeface="+mj-cs"/>
            </a:endParaRPr>
          </a:p>
        </p:txBody>
      </p:sp>
      <p:pic>
        <p:nvPicPr>
          <p:cNvPr id="7" name="Picture 2"/>
          <p:cNvPicPr>
            <a:picLocks noChangeAspect="1" noChangeArrowheads="1"/>
          </p:cNvPicPr>
          <p:nvPr/>
        </p:nvPicPr>
        <p:blipFill>
          <a:blip r:embed="rId3"/>
          <a:srcRect l="22500" t="11903" r="26363" b="29090"/>
          <a:stretch>
            <a:fillRect/>
          </a:stretch>
        </p:blipFill>
        <p:spPr bwMode="auto">
          <a:xfrm>
            <a:off x="142844" y="2717478"/>
            <a:ext cx="5429288" cy="3640480"/>
          </a:xfrm>
          <a:prstGeom prst="rect">
            <a:avLst/>
          </a:prstGeom>
          <a:noFill/>
          <a:ln w="9525">
            <a:noFill/>
            <a:miter lim="800000"/>
            <a:headEnd/>
            <a:tailEnd/>
          </a:ln>
          <a:effectLst/>
        </p:spPr>
      </p:pic>
      <p:sp>
        <p:nvSpPr>
          <p:cNvPr id="8" name="標題 3"/>
          <p:cNvSpPr txBox="1">
            <a:spLocks/>
          </p:cNvSpPr>
          <p:nvPr/>
        </p:nvSpPr>
        <p:spPr>
          <a:xfrm>
            <a:off x="4929190" y="1500174"/>
            <a:ext cx="4071966" cy="1071570"/>
          </a:xfrm>
          <a:prstGeom prst="rect">
            <a:avLst/>
          </a:prstGeom>
        </p:spPr>
        <p:txBody>
          <a:bodyPr vert="horz" lIns="91440" tIns="45720" rIns="91440" bIns="45720" rtlCol="0" anchor="ctr">
            <a:noAutofit/>
          </a:bodyPr>
          <a:lstStyle/>
          <a:p>
            <a:pPr lvl="0">
              <a:spcBef>
                <a:spcPct val="0"/>
              </a:spcBef>
            </a:pPr>
            <a:r>
              <a:rPr lang="zh-TW" altLang="en-US" sz="3300" dirty="0" smtClean="0">
                <a:solidFill>
                  <a:srgbClr val="FF00FF"/>
                </a:solidFill>
                <a:latin typeface="標楷體" pitchFamily="65" charset="-120"/>
                <a:ea typeface="標楷體" pitchFamily="65" charset="-120"/>
                <a:cs typeface="+mj-cs"/>
              </a:rPr>
              <a:t>陳虹諾 ： </a:t>
            </a:r>
            <a:endParaRPr lang="en-US" altLang="zh-TW" sz="3300" dirty="0" smtClean="0">
              <a:solidFill>
                <a:srgbClr val="FF00FF"/>
              </a:solidFill>
              <a:latin typeface="標楷體" pitchFamily="65" charset="-120"/>
              <a:ea typeface="標楷體" pitchFamily="65" charset="-120"/>
              <a:cs typeface="+mj-cs"/>
            </a:endParaRPr>
          </a:p>
          <a:p>
            <a:pPr lvl="0">
              <a:spcBef>
                <a:spcPct val="0"/>
              </a:spcBef>
            </a:pPr>
            <a:r>
              <a:rPr lang="zh-TW" altLang="en-US" sz="3300" dirty="0" smtClean="0">
                <a:solidFill>
                  <a:srgbClr val="FF00FF"/>
                </a:solidFill>
                <a:latin typeface="標楷體" pitchFamily="65" charset="-120"/>
                <a:ea typeface="標楷體" pitchFamily="65" charset="-120"/>
              </a:rPr>
              <a:t>摺</a:t>
            </a:r>
            <a:r>
              <a:rPr lang="zh-TW" altLang="en-US" sz="3300" u="sng" dirty="0" smtClean="0">
                <a:solidFill>
                  <a:srgbClr val="FF00FF"/>
                </a:solidFill>
                <a:latin typeface="標楷體" pitchFamily="65" charset="-120"/>
                <a:ea typeface="標楷體" pitchFamily="65" charset="-120"/>
              </a:rPr>
              <a:t>滑翔式紙</a:t>
            </a:r>
            <a:r>
              <a:rPr lang="zh-TW" altLang="en-US" sz="3300" u="sng" dirty="0">
                <a:solidFill>
                  <a:srgbClr val="FF00FF"/>
                </a:solidFill>
                <a:latin typeface="標楷體" pitchFamily="65" charset="-120"/>
                <a:ea typeface="標楷體" pitchFamily="65" charset="-120"/>
              </a:rPr>
              <a:t>飛機</a:t>
            </a:r>
            <a:endParaRPr kumimoji="0" lang="zh-TW" altLang="en-US" sz="3300" b="0" i="0" u="sng" strike="noStrike" kern="1200" cap="none" spc="0" normalizeH="0" baseline="0" noProof="0" dirty="0" smtClean="0">
              <a:ln>
                <a:noFill/>
              </a:ln>
              <a:solidFill>
                <a:srgbClr val="FF00FF"/>
              </a:solidFill>
              <a:effectLst/>
              <a:uLnTx/>
              <a:uFillTx/>
              <a:latin typeface="標楷體" pitchFamily="65" charset="-120"/>
              <a:ea typeface="標楷體" pitchFamily="65" charset="-120"/>
              <a:cs typeface="+mj-cs"/>
            </a:endParaRPr>
          </a:p>
        </p:txBody>
      </p:sp>
      <p:pic>
        <p:nvPicPr>
          <p:cNvPr id="4098" name="Picture 2"/>
          <p:cNvPicPr>
            <a:picLocks noChangeAspect="1" noChangeArrowheads="1"/>
          </p:cNvPicPr>
          <p:nvPr/>
        </p:nvPicPr>
        <p:blipFill>
          <a:blip r:embed="rId4"/>
          <a:srcRect l="29297" t="14583" r="32617" b="23958"/>
          <a:stretch>
            <a:fillRect/>
          </a:stretch>
        </p:blipFill>
        <p:spPr bwMode="auto">
          <a:xfrm>
            <a:off x="5786446" y="2714620"/>
            <a:ext cx="3148115" cy="3643338"/>
          </a:xfrm>
          <a:prstGeom prst="rect">
            <a:avLst/>
          </a:prstGeom>
          <a:noFill/>
          <a:ln w="9525">
            <a:noFill/>
            <a:miter lim="800000"/>
            <a:headEnd/>
            <a:tailEnd/>
          </a:ln>
          <a:effectLst/>
        </p:spPr>
      </p:pic>
      <p:sp>
        <p:nvSpPr>
          <p:cNvPr id="10" name="標題 3"/>
          <p:cNvSpPr txBox="1">
            <a:spLocks/>
          </p:cNvSpPr>
          <p:nvPr/>
        </p:nvSpPr>
        <p:spPr>
          <a:xfrm>
            <a:off x="357158" y="142852"/>
            <a:ext cx="3643338" cy="107157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zh-TW" sz="3300" dirty="0" smtClean="0">
                <a:latin typeface="標楷體" pitchFamily="65" charset="-120"/>
                <a:ea typeface="標楷體" pitchFamily="65" charset="-120"/>
                <a:cs typeface="+mj-cs"/>
              </a:rPr>
              <a:t>3</a:t>
            </a:r>
            <a:r>
              <a:rPr kumimoji="0" lang="zh-TW" altLang="en-US" sz="33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、摺紙挑戰</a:t>
            </a:r>
            <a:endParaRPr kumimoji="0" lang="en-US" altLang="zh-TW" sz="33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5"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5" presetClass="entr" presetSubtype="1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checkerboard(across)">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1.jpg"/>
          <p:cNvPicPr>
            <a:picLocks noChangeAspect="1"/>
          </p:cNvPicPr>
          <p:nvPr/>
        </p:nvPicPr>
        <p:blipFill>
          <a:blip r:embed="rId2"/>
          <a:stretch>
            <a:fillRect/>
          </a:stretch>
        </p:blipFill>
        <p:spPr>
          <a:xfrm>
            <a:off x="19032" y="11541"/>
            <a:ext cx="9124968" cy="6834918"/>
          </a:xfrm>
          <a:prstGeom prst="rect">
            <a:avLst/>
          </a:prstGeom>
        </p:spPr>
      </p:pic>
      <p:pic>
        <p:nvPicPr>
          <p:cNvPr id="6146" name="Picture 2"/>
          <p:cNvPicPr>
            <a:picLocks noChangeAspect="1" noChangeArrowheads="1"/>
          </p:cNvPicPr>
          <p:nvPr/>
        </p:nvPicPr>
        <p:blipFill>
          <a:blip r:embed="rId3"/>
          <a:srcRect l="8789" t="16666" r="41992" b="18750"/>
          <a:stretch>
            <a:fillRect/>
          </a:stretch>
        </p:blipFill>
        <p:spPr bwMode="auto">
          <a:xfrm>
            <a:off x="142844" y="1428736"/>
            <a:ext cx="4357718" cy="4931918"/>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a:srcRect t="12500" r="63086" b="9375"/>
          <a:stretch>
            <a:fillRect/>
          </a:stretch>
        </p:blipFill>
        <p:spPr bwMode="auto">
          <a:xfrm>
            <a:off x="4643438" y="1428736"/>
            <a:ext cx="4286280" cy="4929222"/>
          </a:xfrm>
          <a:prstGeom prst="rect">
            <a:avLst/>
          </a:prstGeom>
          <a:noFill/>
          <a:ln w="9525">
            <a:noFill/>
            <a:miter lim="800000"/>
            <a:headEnd/>
            <a:tailEnd/>
          </a:ln>
          <a:effectLst/>
        </p:spPr>
      </p:pic>
      <p:sp>
        <p:nvSpPr>
          <p:cNvPr id="8" name="標題 3"/>
          <p:cNvSpPr txBox="1">
            <a:spLocks/>
          </p:cNvSpPr>
          <p:nvPr/>
        </p:nvSpPr>
        <p:spPr>
          <a:xfrm>
            <a:off x="142844" y="285728"/>
            <a:ext cx="7286676" cy="857256"/>
          </a:xfrm>
          <a:prstGeom prst="rect">
            <a:avLst/>
          </a:prstGeom>
        </p:spPr>
        <p:txBody>
          <a:bodyPr vert="horz" lIns="91440" tIns="45720" rIns="91440" bIns="45720" rtlCol="0" anchor="ctr">
            <a:noAutofit/>
          </a:bodyPr>
          <a:lstStyle/>
          <a:p>
            <a:pPr lvl="0" algn="ctr">
              <a:spcBef>
                <a:spcPct val="0"/>
              </a:spcBef>
            </a:pPr>
            <a:r>
              <a:rPr lang="zh-TW" altLang="en-US" sz="3800" dirty="0" smtClean="0">
                <a:solidFill>
                  <a:srgbClr val="0033CC"/>
                </a:solidFill>
                <a:latin typeface="標楷體" pitchFamily="65" charset="-120"/>
                <a:ea typeface="標楷體" pitchFamily="65" charset="-120"/>
              </a:rPr>
              <a:t>二、運用紙箱組合</a:t>
            </a:r>
            <a:r>
              <a:rPr lang="zh-TW" altLang="en-US" sz="3800" u="sng" dirty="0" smtClean="0">
                <a:solidFill>
                  <a:srgbClr val="0033CC"/>
                </a:solidFill>
                <a:latin typeface="標楷體" pitchFamily="65" charset="-120"/>
                <a:ea typeface="標楷體" pitchFamily="65" charset="-120"/>
              </a:rPr>
              <a:t>紙</a:t>
            </a:r>
            <a:r>
              <a:rPr lang="zh-TW" altLang="en-US" sz="3800" u="sng" dirty="0">
                <a:solidFill>
                  <a:srgbClr val="0033CC"/>
                </a:solidFill>
                <a:latin typeface="標楷體" pitchFamily="65" charset="-120"/>
                <a:ea typeface="標楷體" pitchFamily="65" charset="-120"/>
              </a:rPr>
              <a:t>飛機</a:t>
            </a:r>
            <a:endParaRPr kumimoji="0" lang="zh-TW" altLang="en-US" sz="3800" b="0" i="0" u="sng"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endParaRPr>
          </a:p>
        </p:txBody>
      </p:sp>
      <p:pic>
        <p:nvPicPr>
          <p:cNvPr id="6" name="Picture 3"/>
          <p:cNvPicPr>
            <a:picLocks noChangeAspect="1" noChangeArrowheads="1"/>
          </p:cNvPicPr>
          <p:nvPr/>
        </p:nvPicPr>
        <p:blipFill>
          <a:blip r:embed="rId5"/>
          <a:srcRect l="29492" t="16666" r="40625" b="21875"/>
          <a:stretch>
            <a:fillRect/>
          </a:stretch>
        </p:blipFill>
        <p:spPr bwMode="auto">
          <a:xfrm>
            <a:off x="4714876" y="1357298"/>
            <a:ext cx="4214842" cy="4929222"/>
          </a:xfrm>
          <a:prstGeom prst="rect">
            <a:avLst/>
          </a:prstGeom>
          <a:noFill/>
          <a:ln w="9525">
            <a:noFill/>
            <a:miter lim="800000"/>
            <a:headEnd/>
            <a:tailEnd/>
          </a:ln>
          <a:effectLst/>
        </p:spPr>
      </p:pic>
      <p:pic>
        <p:nvPicPr>
          <p:cNvPr id="7" name="Picture 2"/>
          <p:cNvPicPr>
            <a:picLocks noChangeAspect="1" noChangeArrowheads="1"/>
          </p:cNvPicPr>
          <p:nvPr/>
        </p:nvPicPr>
        <p:blipFill>
          <a:blip r:embed="rId6"/>
          <a:srcRect l="1758" t="9374" r="63672" b="9375"/>
          <a:stretch>
            <a:fillRect/>
          </a:stretch>
        </p:blipFill>
        <p:spPr bwMode="auto">
          <a:xfrm>
            <a:off x="214282" y="1285859"/>
            <a:ext cx="4214842" cy="5000661"/>
          </a:xfrm>
          <a:prstGeom prst="rect">
            <a:avLst/>
          </a:prstGeom>
          <a:noFill/>
          <a:ln w="9525">
            <a:noFill/>
            <a:miter lim="800000"/>
            <a:headEnd/>
            <a:tailEnd/>
          </a:ln>
          <a:effectLst/>
        </p:spPr>
      </p:pic>
      <p:pic>
        <p:nvPicPr>
          <p:cNvPr id="9" name="Picture 2"/>
          <p:cNvPicPr>
            <a:picLocks noChangeAspect="1" noChangeArrowheads="1"/>
          </p:cNvPicPr>
          <p:nvPr/>
        </p:nvPicPr>
        <p:blipFill>
          <a:blip r:embed="rId7"/>
          <a:srcRect l="1758" t="7291" r="47266" b="30208"/>
          <a:stretch>
            <a:fillRect/>
          </a:stretch>
        </p:blipFill>
        <p:spPr bwMode="auto">
          <a:xfrm>
            <a:off x="214282" y="1285860"/>
            <a:ext cx="8715436" cy="507209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checkerboard(across)">
                                      <p:cBhvr>
                                        <p:cTn id="11" dur="3000"/>
                                        <p:tgtEl>
                                          <p:spTgt spid="6146"/>
                                        </p:tgtEl>
                                      </p:cBhvr>
                                    </p:animEffect>
                                  </p:childTnLst>
                                </p:cTn>
                              </p:par>
                            </p:childTnLst>
                          </p:cTn>
                        </p:par>
                        <p:par>
                          <p:cTn id="12" fill="hold">
                            <p:stCondLst>
                              <p:cond delay="3500"/>
                            </p:stCondLst>
                            <p:childTnLst>
                              <p:par>
                                <p:cTn id="13" presetID="5" presetClass="entr" presetSubtype="10" fill="hold" nodeType="afterEffect">
                                  <p:stCondLst>
                                    <p:cond delay="0"/>
                                  </p:stCondLst>
                                  <p:childTnLst>
                                    <p:set>
                                      <p:cBhvr>
                                        <p:cTn id="14" dur="1" fill="hold">
                                          <p:stCondLst>
                                            <p:cond delay="0"/>
                                          </p:stCondLst>
                                        </p:cTn>
                                        <p:tgtEl>
                                          <p:spTgt spid="6149"/>
                                        </p:tgtEl>
                                        <p:attrNameLst>
                                          <p:attrName>style.visibility</p:attrName>
                                        </p:attrNameLst>
                                      </p:cBhvr>
                                      <p:to>
                                        <p:strVal val="visible"/>
                                      </p:to>
                                    </p:set>
                                    <p:animEffect transition="in" filter="checkerboard(across)">
                                      <p:cBhvr>
                                        <p:cTn id="15" dur="3000"/>
                                        <p:tgtEl>
                                          <p:spTgt spid="6149"/>
                                        </p:tgtEl>
                                      </p:cBhvr>
                                    </p:animEffect>
                                  </p:childTnLst>
                                </p:cTn>
                              </p:par>
                            </p:childTnLst>
                          </p:cTn>
                        </p:par>
                        <p:par>
                          <p:cTn id="16" fill="hold">
                            <p:stCondLst>
                              <p:cond delay="6500"/>
                            </p:stCondLst>
                            <p:childTnLst>
                              <p:par>
                                <p:cTn id="17" presetID="8"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childTnLst>
                          </p:cTn>
                        </p:par>
                        <p:par>
                          <p:cTn id="20" fill="hold">
                            <p:stCondLst>
                              <p:cond delay="8500"/>
                            </p:stCondLst>
                            <p:childTnLst>
                              <p:par>
                                <p:cTn id="21" presetID="8"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amond(in)">
                                      <p:cBhvr>
                                        <p:cTn id="23" dur="2000"/>
                                        <p:tgtEl>
                                          <p:spTgt spid="6"/>
                                        </p:tgtEl>
                                      </p:cBhvr>
                                    </p:animEffect>
                                  </p:childTnLst>
                                </p:cTn>
                              </p:par>
                            </p:childTnLst>
                          </p:cTn>
                        </p:par>
                        <p:par>
                          <p:cTn id="24" fill="hold">
                            <p:stCondLst>
                              <p:cond delay="10500"/>
                            </p:stCondLst>
                            <p:childTnLst>
                              <p:par>
                                <p:cTn id="25" presetID="8"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1.jpg"/>
          <p:cNvPicPr>
            <a:picLocks noChangeAspect="1"/>
          </p:cNvPicPr>
          <p:nvPr/>
        </p:nvPicPr>
        <p:blipFill>
          <a:blip r:embed="rId2"/>
          <a:stretch>
            <a:fillRect/>
          </a:stretch>
        </p:blipFill>
        <p:spPr>
          <a:xfrm>
            <a:off x="19032" y="11541"/>
            <a:ext cx="9124968" cy="6834918"/>
          </a:xfrm>
          <a:prstGeom prst="rect">
            <a:avLst/>
          </a:prstGeom>
        </p:spPr>
      </p:pic>
      <p:sp>
        <p:nvSpPr>
          <p:cNvPr id="5" name="標題 3"/>
          <p:cNvSpPr txBox="1">
            <a:spLocks/>
          </p:cNvSpPr>
          <p:nvPr/>
        </p:nvSpPr>
        <p:spPr>
          <a:xfrm>
            <a:off x="428596" y="714356"/>
            <a:ext cx="7500990" cy="928694"/>
          </a:xfrm>
          <a:prstGeom prst="rect">
            <a:avLst/>
          </a:prstGeom>
        </p:spPr>
        <p:txBody>
          <a:bodyPr vert="horz" lIns="91440" tIns="45720" rIns="91440" bIns="45720" rtlCol="0" anchor="ctr">
            <a:normAutofit/>
          </a:bodyPr>
          <a:lstStyle/>
          <a:p>
            <a:pPr lvl="0">
              <a:spcBef>
                <a:spcPct val="0"/>
              </a:spcBef>
            </a:pPr>
            <a:r>
              <a:rPr kumimoji="0" lang="zh-TW" altLang="en-US" sz="3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看</a:t>
            </a:r>
            <a:r>
              <a:rPr lang="zh-TW" altLang="en-US" sz="3000" dirty="0" smtClean="0">
                <a:latin typeface="標楷體" pitchFamily="65" charset="-120"/>
                <a:ea typeface="標楷體" pitchFamily="65" charset="-120"/>
                <a:cs typeface="+mj-cs"/>
              </a:rPr>
              <a:t>看誰</a:t>
            </a:r>
            <a:r>
              <a:rPr kumimoji="0" lang="zh-TW" altLang="en-US" sz="3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摺</a:t>
            </a:r>
            <a:r>
              <a:rPr lang="zh-TW" altLang="en-US" sz="3000" dirty="0" smtClean="0">
                <a:latin typeface="標楷體" pitchFamily="65" charset="-120"/>
                <a:ea typeface="標楷體" pitchFamily="65" charset="-120"/>
                <a:cs typeface="+mj-cs"/>
              </a:rPr>
              <a:t>的</a:t>
            </a:r>
            <a:r>
              <a:rPr kumimoji="0" lang="zh-TW" altLang="en-US" sz="3000" b="0" i="0" u="sng"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特技</a:t>
            </a:r>
            <a:r>
              <a:rPr lang="zh-TW" altLang="en-US" sz="3000" u="sng" dirty="0" smtClean="0">
                <a:latin typeface="標楷體" pitchFamily="65" charset="-120"/>
                <a:ea typeface="標楷體" pitchFamily="65" charset="-120"/>
              </a:rPr>
              <a:t>迴旋紙</a:t>
            </a:r>
            <a:r>
              <a:rPr kumimoji="0" lang="zh-TW" altLang="en-US" sz="3000" b="0" i="0" u="sng"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飛機</a:t>
            </a:r>
            <a:r>
              <a:rPr kumimoji="0" lang="zh-TW" altLang="en-US" sz="3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可以飛回手上。</a:t>
            </a:r>
          </a:p>
        </p:txBody>
      </p:sp>
      <p:pic>
        <p:nvPicPr>
          <p:cNvPr id="5122" name="Picture 2"/>
          <p:cNvPicPr>
            <a:picLocks noChangeAspect="1" noChangeArrowheads="1"/>
          </p:cNvPicPr>
          <p:nvPr/>
        </p:nvPicPr>
        <p:blipFill>
          <a:blip r:embed="rId3"/>
          <a:srcRect l="29883" t="15625" r="24414" b="29166"/>
          <a:stretch>
            <a:fillRect/>
          </a:stretch>
        </p:blipFill>
        <p:spPr bwMode="auto">
          <a:xfrm>
            <a:off x="4000496" y="1714488"/>
            <a:ext cx="4929222" cy="4857784"/>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l="24805" t="13541" r="38867" b="13541"/>
          <a:stretch>
            <a:fillRect/>
          </a:stretch>
        </p:blipFill>
        <p:spPr bwMode="auto">
          <a:xfrm>
            <a:off x="357158" y="1714488"/>
            <a:ext cx="3551489" cy="4857784"/>
          </a:xfrm>
          <a:prstGeom prst="rect">
            <a:avLst/>
          </a:prstGeom>
          <a:noFill/>
          <a:ln w="9525">
            <a:noFill/>
            <a:miter lim="800000"/>
            <a:headEnd/>
            <a:tailEnd/>
          </a:ln>
          <a:effectLst/>
        </p:spPr>
      </p:pic>
      <p:sp>
        <p:nvSpPr>
          <p:cNvPr id="6" name="標題 3"/>
          <p:cNvSpPr txBox="1">
            <a:spLocks/>
          </p:cNvSpPr>
          <p:nvPr/>
        </p:nvSpPr>
        <p:spPr>
          <a:xfrm>
            <a:off x="214282" y="71414"/>
            <a:ext cx="3357586" cy="857256"/>
          </a:xfrm>
          <a:prstGeom prst="rect">
            <a:avLst/>
          </a:prstGeom>
        </p:spPr>
        <p:txBody>
          <a:bodyPr vert="horz" lIns="91440" tIns="45720" rIns="91440" bIns="45720" rtlCol="0" anchor="ctr">
            <a:noAutofit/>
          </a:bodyPr>
          <a:lstStyle/>
          <a:p>
            <a:pPr lvl="0">
              <a:spcBef>
                <a:spcPct val="0"/>
              </a:spcBef>
            </a:pPr>
            <a:r>
              <a:rPr kumimoji="0" lang="zh-TW" altLang="en-US" sz="3800" b="0" i="0" strike="noStrike" kern="1200" cap="none" spc="0" normalizeH="0" baseline="0" noProof="0" dirty="0" smtClean="0">
                <a:ln>
                  <a:noFill/>
                </a:ln>
                <a:solidFill>
                  <a:srgbClr val="0033CC"/>
                </a:solidFill>
                <a:effectLst/>
                <a:uLnTx/>
                <a:uFillTx/>
                <a:latin typeface="標楷體" pitchFamily="65" charset="-120"/>
                <a:ea typeface="標楷體" pitchFamily="65" charset="-120"/>
                <a:cs typeface="+mj-cs"/>
              </a:rPr>
              <a:t>三、迴旋飛機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checkerboard(across)">
                                      <p:cBhvr>
                                        <p:cTn id="19" dur="500"/>
                                        <p:tgtEl>
                                          <p:spTgt spid="5123"/>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checkerboard(across)">
                                      <p:cBhvr>
                                        <p:cTn id="2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1.jpg"/>
          <p:cNvPicPr>
            <a:picLocks noChangeAspect="1"/>
          </p:cNvPicPr>
          <p:nvPr/>
        </p:nvPicPr>
        <p:blipFill>
          <a:blip r:embed="rId2"/>
          <a:stretch>
            <a:fillRect/>
          </a:stretch>
        </p:blipFill>
        <p:spPr>
          <a:xfrm>
            <a:off x="19032" y="11541"/>
            <a:ext cx="9124968" cy="6834918"/>
          </a:xfrm>
          <a:prstGeom prst="rect">
            <a:avLst/>
          </a:prstGeom>
        </p:spPr>
      </p:pic>
      <p:pic>
        <p:nvPicPr>
          <p:cNvPr id="2050" name="Picture 2"/>
          <p:cNvPicPr>
            <a:picLocks noChangeAspect="1" noChangeArrowheads="1"/>
          </p:cNvPicPr>
          <p:nvPr/>
        </p:nvPicPr>
        <p:blipFill>
          <a:blip r:embed="rId3"/>
          <a:srcRect l="3515" t="12500" r="68360" b="10416"/>
          <a:stretch>
            <a:fillRect/>
          </a:stretch>
        </p:blipFill>
        <p:spPr bwMode="auto">
          <a:xfrm>
            <a:off x="214282" y="357166"/>
            <a:ext cx="2857520" cy="5286412"/>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l="2539" t="12500" r="72266" b="10416"/>
          <a:stretch>
            <a:fillRect/>
          </a:stretch>
        </p:blipFill>
        <p:spPr bwMode="auto">
          <a:xfrm>
            <a:off x="3143240" y="357166"/>
            <a:ext cx="2928958" cy="5286412"/>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l="781" t="12500" r="63477" b="10416"/>
          <a:stretch>
            <a:fillRect/>
          </a:stretch>
        </p:blipFill>
        <p:spPr bwMode="auto">
          <a:xfrm>
            <a:off x="6143636" y="357166"/>
            <a:ext cx="2786082" cy="5286412"/>
          </a:xfrm>
          <a:prstGeom prst="rect">
            <a:avLst/>
          </a:prstGeom>
          <a:noFill/>
          <a:ln w="9525">
            <a:noFill/>
            <a:miter lim="800000"/>
            <a:headEnd/>
            <a:tailEnd/>
          </a:ln>
          <a:effectLst/>
        </p:spPr>
      </p:pic>
      <p:sp>
        <p:nvSpPr>
          <p:cNvPr id="7" name="標題 3"/>
          <p:cNvSpPr txBox="1">
            <a:spLocks/>
          </p:cNvSpPr>
          <p:nvPr/>
        </p:nvSpPr>
        <p:spPr>
          <a:xfrm>
            <a:off x="214282" y="5572140"/>
            <a:ext cx="2857488" cy="928694"/>
          </a:xfrm>
          <a:prstGeom prst="rect">
            <a:avLst/>
          </a:prstGeom>
        </p:spPr>
        <p:txBody>
          <a:bodyPr vert="horz" lIns="91440" tIns="45720" rIns="91440" bIns="45720" rtlCol="0" anchor="ctr">
            <a:noAutofit/>
          </a:bodyPr>
          <a:lstStyle/>
          <a:p>
            <a:pPr lvl="0" algn="ctr">
              <a:spcBef>
                <a:spcPct val="0"/>
              </a:spcBef>
            </a:pPr>
            <a:r>
              <a:rPr kumimoji="0" lang="zh-TW" altLang="en-US" sz="4000" b="0" i="0"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陳致澄</a:t>
            </a:r>
          </a:p>
        </p:txBody>
      </p:sp>
      <p:sp>
        <p:nvSpPr>
          <p:cNvPr id="8" name="標題 3"/>
          <p:cNvSpPr txBox="1">
            <a:spLocks/>
          </p:cNvSpPr>
          <p:nvPr/>
        </p:nvSpPr>
        <p:spPr>
          <a:xfrm>
            <a:off x="3143240" y="5572140"/>
            <a:ext cx="2857488" cy="928694"/>
          </a:xfrm>
          <a:prstGeom prst="rect">
            <a:avLst/>
          </a:prstGeom>
        </p:spPr>
        <p:txBody>
          <a:bodyPr vert="horz" lIns="91440" tIns="45720" rIns="91440" bIns="45720" rtlCol="0" anchor="ctr">
            <a:noAutofit/>
          </a:bodyPr>
          <a:lstStyle/>
          <a:p>
            <a:pPr lvl="0" algn="ctr">
              <a:spcBef>
                <a:spcPct val="0"/>
              </a:spcBef>
            </a:pPr>
            <a:r>
              <a:rPr kumimoji="0" lang="zh-TW" altLang="en-US" sz="4000" b="0" i="0"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陳虹諾</a:t>
            </a:r>
          </a:p>
        </p:txBody>
      </p:sp>
      <p:sp>
        <p:nvSpPr>
          <p:cNvPr id="9" name="標題 3"/>
          <p:cNvSpPr txBox="1">
            <a:spLocks/>
          </p:cNvSpPr>
          <p:nvPr/>
        </p:nvSpPr>
        <p:spPr>
          <a:xfrm>
            <a:off x="6000760" y="5572140"/>
            <a:ext cx="2857488" cy="928694"/>
          </a:xfrm>
          <a:prstGeom prst="rect">
            <a:avLst/>
          </a:prstGeom>
        </p:spPr>
        <p:txBody>
          <a:bodyPr vert="horz" lIns="91440" tIns="45720" rIns="91440" bIns="45720" rtlCol="0" anchor="ctr">
            <a:noAutofit/>
          </a:bodyPr>
          <a:lstStyle/>
          <a:p>
            <a:pPr lvl="0" algn="ctr">
              <a:spcBef>
                <a:spcPct val="0"/>
              </a:spcBef>
            </a:pPr>
            <a:r>
              <a:rPr kumimoji="0" lang="zh-TW" altLang="en-US" sz="4000" b="0" i="0"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蔣喆安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8" presetClass="entr" presetSubtype="16" fill="hold" nodeType="after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diamond(in)">
                                      <p:cBhvr>
                                        <p:cTn id="14" dur="500"/>
                                        <p:tgtEl>
                                          <p:spTgt spid="205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par>
                          <p:cTn id="18" fill="hold">
                            <p:stCondLst>
                              <p:cond delay="2000"/>
                            </p:stCondLst>
                            <p:childTnLst>
                              <p:par>
                                <p:cTn id="19" presetID="5" presetClass="entr" presetSubtype="10" fill="hold" nodeType="after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checkerboard(across)">
                                      <p:cBhvr>
                                        <p:cTn id="21" dur="500"/>
                                        <p:tgtEl>
                                          <p:spTgt spid="20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1.jpg"/>
          <p:cNvPicPr>
            <a:picLocks noChangeAspect="1"/>
          </p:cNvPicPr>
          <p:nvPr/>
        </p:nvPicPr>
        <p:blipFill>
          <a:blip r:embed="rId2"/>
          <a:stretch>
            <a:fillRect/>
          </a:stretch>
        </p:blipFill>
        <p:spPr>
          <a:xfrm>
            <a:off x="19032" y="11541"/>
            <a:ext cx="9124968" cy="6834918"/>
          </a:xfrm>
          <a:prstGeom prst="rect">
            <a:avLst/>
          </a:prstGeom>
        </p:spPr>
      </p:pic>
      <p:pic>
        <p:nvPicPr>
          <p:cNvPr id="1026" name="Picture 2"/>
          <p:cNvPicPr>
            <a:picLocks noChangeAspect="1" noChangeArrowheads="1"/>
          </p:cNvPicPr>
          <p:nvPr/>
        </p:nvPicPr>
        <p:blipFill>
          <a:blip r:embed="rId3"/>
          <a:srcRect l="5273" t="9375" r="49023" b="27083"/>
          <a:stretch>
            <a:fillRect/>
          </a:stretch>
        </p:blipFill>
        <p:spPr bwMode="auto">
          <a:xfrm>
            <a:off x="428596" y="928670"/>
            <a:ext cx="8143932" cy="5072098"/>
          </a:xfrm>
          <a:prstGeom prst="rect">
            <a:avLst/>
          </a:prstGeom>
          <a:noFill/>
          <a:ln w="9525">
            <a:noFill/>
            <a:miter lim="800000"/>
            <a:headEnd/>
            <a:tailEnd/>
          </a:ln>
          <a:effectLst/>
        </p:spPr>
      </p:pic>
      <p:sp>
        <p:nvSpPr>
          <p:cNvPr id="3" name="標題 3"/>
          <p:cNvSpPr txBox="1">
            <a:spLocks/>
          </p:cNvSpPr>
          <p:nvPr/>
        </p:nvSpPr>
        <p:spPr>
          <a:xfrm>
            <a:off x="428596" y="71414"/>
            <a:ext cx="8358246" cy="928694"/>
          </a:xfrm>
          <a:prstGeom prst="rect">
            <a:avLst/>
          </a:prstGeom>
        </p:spPr>
        <p:txBody>
          <a:bodyPr vert="horz" lIns="91440" tIns="45720" rIns="91440" bIns="45720" rtlCol="0" anchor="ctr">
            <a:noAutofit/>
          </a:bodyPr>
          <a:lstStyle/>
          <a:p>
            <a:pPr lvl="0" algn="ctr">
              <a:spcBef>
                <a:spcPct val="0"/>
              </a:spcBef>
            </a:pPr>
            <a:r>
              <a:rPr lang="zh-TW" altLang="en-US" sz="4000" dirty="0" smtClean="0">
                <a:latin typeface="標楷體" pitchFamily="65" charset="-120"/>
                <a:ea typeface="標楷體" pitchFamily="65" charset="-120"/>
              </a:rPr>
              <a:t>我們準備在學校操場射紙</a:t>
            </a:r>
            <a:r>
              <a:rPr kumimoji="0" lang="zh-TW" altLang="en-US" sz="4000" b="0" i="0"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飛機</a:t>
            </a:r>
            <a:r>
              <a:rPr lang="zh-TW" altLang="en-US" sz="4000" dirty="0" smtClean="0">
                <a:latin typeface="標楷體" pitchFamily="65" charset="-120"/>
                <a:ea typeface="標楷體" pitchFamily="65" charset="-120"/>
              </a:rPr>
              <a:t>比賽</a:t>
            </a:r>
            <a:endParaRPr kumimoji="0" lang="zh-TW" altLang="en-US" sz="4000" b="0" i="0"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0"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edge">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1978</TotalTime>
  <Words>376</Words>
  <Application>Microsoft Office PowerPoint</Application>
  <PresentationFormat>如螢幕大小 (4:3)</PresentationFormat>
  <Paragraphs>53</Paragraphs>
  <Slides>16</Slides>
  <Notes>1</Notes>
  <HiddenSlides>0</HiddenSlides>
  <MMClips>0</MMClips>
  <ScaleCrop>false</ScaleCrop>
  <HeadingPairs>
    <vt:vector size="4" baseType="variant">
      <vt:variant>
        <vt:lpstr>佈景主題</vt:lpstr>
      </vt:variant>
      <vt:variant>
        <vt:i4>1</vt:i4>
      </vt:variant>
      <vt:variant>
        <vt:lpstr>投影片標題</vt:lpstr>
      </vt:variant>
      <vt:variant>
        <vt:i4>16</vt:i4>
      </vt:variant>
    </vt:vector>
  </HeadingPairs>
  <TitlesOfParts>
    <vt:vector size="17" baseType="lpstr">
      <vt:lpstr>Office 佈景主題</vt:lpstr>
      <vt:lpstr> 五忠陳致澄、 五愛蔣喆安    107.09.05</vt:lpstr>
      <vt:lpstr>投影片 2</vt:lpstr>
      <vt:lpstr>107年暑假共同合作麥哲倫計畫</vt:lpstr>
      <vt:lpstr>投影片 4</vt:lpstr>
      <vt:lpstr>投影片 5</vt:lpstr>
      <vt:lpstr>投影片 6</vt:lpstr>
      <vt:lpstr>投影片 7</vt:lpstr>
      <vt:lpstr>投影片 8</vt:lpstr>
      <vt:lpstr>投影片 9</vt:lpstr>
      <vt:lpstr>投影片 10</vt:lpstr>
      <vt:lpstr>影片分享</vt:lpstr>
      <vt:lpstr>投影片 12</vt:lpstr>
      <vt:lpstr>投影片 13</vt:lpstr>
      <vt:lpstr>投影片 14</vt:lpstr>
      <vt:lpstr>投影片 15</vt:lpstr>
      <vt:lpstr>謝謝您的聆聽！</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Windows 使用者</dc:creator>
  <cp:lastModifiedBy>Windows 使用者</cp:lastModifiedBy>
  <cp:revision>134</cp:revision>
  <dcterms:created xsi:type="dcterms:W3CDTF">2018-08-31T11:44:43Z</dcterms:created>
  <dcterms:modified xsi:type="dcterms:W3CDTF">2018-09-24T13:40:10Z</dcterms:modified>
</cp:coreProperties>
</file>