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6" r:id="rId4"/>
    <p:sldId id="261" r:id="rId5"/>
    <p:sldId id="256" r:id="rId6"/>
    <p:sldId id="263" r:id="rId7"/>
    <p:sldId id="267" r:id="rId8"/>
    <p:sldId id="271" r:id="rId9"/>
    <p:sldId id="262" r:id="rId10"/>
    <p:sldId id="270" r:id="rId11"/>
    <p:sldId id="268" r:id="rId12"/>
    <p:sldId id="269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FFFF00"/>
    <a:srgbClr val="9966FF"/>
    <a:srgbClr val="99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7EF64-D502-40A3-4425-E9527825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7BAD34-FA83-73FA-C2FF-D9D31F699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94D9D1-2D3B-E904-CFC0-1614AAA3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54BCBC-4CEB-C04C-DEB9-6DBAD87A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36C66D-2658-CB03-10C0-AD399FDD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65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E41B6D-9400-0492-505F-CC85EE84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61B49D1-5011-9BDE-255E-132A1226C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5B2F1B-F9CA-56EF-0115-ABF123A4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748B78-AC54-EC4D-54B0-044737A4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F604A5-ABB7-6F87-EEAD-CE0075D6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06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6FF452B-C616-C81D-89FD-C5AF83111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32DE222-6EEE-ED05-B89D-32FFAF922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338470-DE96-72A3-F542-770AA9D1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F8FDDE-4435-AC38-6D1A-EBE5EA7D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79605C-2D97-9767-C3A1-DF40468F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95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C95566-9CEF-2F61-906F-D34AE912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F9EFA9-65C8-FB0D-670F-778D6AAA2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02FE30-8446-9C49-437D-591F09B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C7BD5E-F1A8-53C1-A8C3-B76DDEF8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AB1CD4-9319-FEA0-E178-4B1AF1DC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10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2D7711-EC75-A7C7-FF75-6D0E030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F139CA-30DB-7974-4245-3C939882E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428F72-44E8-5993-949A-DC0759F8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981832-AED3-40BD-DA2B-94165275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6FC826-E495-E27E-9EDF-649D392D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21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25D4E-F832-CF7D-895B-2929D299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4121AE-7D6F-ECF2-455B-6CDF3081B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B8DE59-7B89-8308-71C0-B9F5EE0A3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AD35CA2-3DE4-B731-8231-99B3F8545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D6108F-4257-EF2C-E2D7-0170C71F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36D7078-C7E6-C311-2FA3-70D5EE0F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44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5BF1E9-1646-2DB7-4C01-66DF97D4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F1C1E5-F5E8-E7A2-F2B0-DC3C7D7EB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A469602-41CB-F052-CB36-0D37C6B70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90AFE9-3061-E0C2-55E7-4F5E5AD17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6530A68-028B-2738-26D9-8321A71FE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C1FF0DF-8350-655A-FDD8-721E8F21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0A2A601-77C6-40CE-750F-43491800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C512E89-E7A9-2D86-D1B1-7CADCF8C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95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45CC57-2629-C80E-FFA9-77917401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CD20DC7-A0B6-3324-7A58-66C97085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F694B93-15D0-D6E5-BC05-24EC87BD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BE1EDF-DAB8-F967-CF41-2E77A8EB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67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50C5B5D-620D-9670-58E6-6E928CE1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16D3459-212E-3860-8751-DD28A7BDB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7F4D72-33B4-1673-9DB5-620457DD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35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62B23-7246-01D9-CAE0-A0110259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1F9444-5C53-B196-3748-36938E05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03B013-5BD9-0862-1433-D2C21B5E3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17C5E7-6D46-790E-D7AE-D1A51D0E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A1C112-F4D0-DB1C-5222-03D7D030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B7E66-2E67-0E98-CC1A-83189334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3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E38431-C319-C5C3-8443-E6F29C94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F7F3645-A6AD-BE0E-2CDC-2EF7958D6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14B927-0E41-C053-7E0D-B46E97552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8B9CFC-669F-5599-054A-AA77666D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E0442C-23DB-4385-5F7F-D46A7822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B44BEC-3077-C719-759D-F2C22364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3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gahag.net/009412-floral-frame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1928EF1-CD3A-D372-1E83-6F63B166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E6F146-A005-F5D5-C5C6-4C1FE6F1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9F88AF-4BDA-66FA-1D08-51E0C6EC2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5C4A-091F-43D5-A26D-6F0DA1CEBF5D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AAE226-573E-129A-3F47-8C317F408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1A4F27-C5A8-CBD7-3236-501FF9CE5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CDEB3-845F-4F71-B915-229B5076C4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17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amishandmad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49CAA-4386-84F6-6C8B-B9E81085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020" y="475415"/>
            <a:ext cx="10515600" cy="1325563"/>
          </a:xfrm>
        </p:spPr>
        <p:txBody>
          <a:bodyPr/>
          <a:lstStyle/>
          <a:p>
            <a:r>
              <a:rPr lang="zh-TW" altLang="en-US" sz="4400" b="1" dirty="0">
                <a:solidFill>
                  <a:srgbClr val="9966FF"/>
                </a:solidFill>
              </a:rPr>
              <a:t> 第 </a:t>
            </a:r>
            <a:r>
              <a:rPr lang="en-US" altLang="zh-TW" sz="4400" b="1" dirty="0">
                <a:solidFill>
                  <a:srgbClr val="9966FF"/>
                </a:solidFill>
              </a:rPr>
              <a:t>26</a:t>
            </a:r>
            <a:r>
              <a:rPr lang="zh-TW" altLang="en-US" sz="4400" b="1" dirty="0">
                <a:solidFill>
                  <a:srgbClr val="9966FF"/>
                </a:solidFill>
              </a:rPr>
              <a:t> 屆 麥 哲 倫 成 果 發 表</a:t>
            </a:r>
            <a:br>
              <a:rPr lang="zh-TW" altLang="en-US" b="1" dirty="0"/>
            </a:br>
            <a:endParaRPr lang="zh-TW" altLang="en-US" b="1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D712E4D-9DC4-B1A1-454F-6457C352C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21" y="1344047"/>
            <a:ext cx="1807080" cy="239634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3CD774C1-A0A1-433A-3468-B3E5126D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81" y="1312052"/>
            <a:ext cx="1807080" cy="24603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1E7CE45-85D9-3CD3-08AF-96E31F518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68" y="1678159"/>
            <a:ext cx="1807081" cy="247822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EE24165-9FBA-F322-DC3E-A4A635DCDFCF}"/>
              </a:ext>
            </a:extLst>
          </p:cNvPr>
          <p:cNvSpPr txBox="1"/>
          <p:nvPr/>
        </p:nvSpPr>
        <p:spPr>
          <a:xfrm>
            <a:off x="3014632" y="4253151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i="1" u="sng" dirty="0">
                <a:solidFill>
                  <a:srgbClr val="FF33CC"/>
                </a:solidFill>
                <a:latin typeface="+mj-ea"/>
                <a:ea typeface="+mj-ea"/>
              </a:rPr>
              <a:t>歡迎來到我的甜點小天地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42C0B5D-1CF2-52E0-4E3F-CC740F242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1685" b="8651"/>
          <a:stretch/>
        </p:blipFill>
        <p:spPr>
          <a:xfrm>
            <a:off x="1096234" y="1800978"/>
            <a:ext cx="1807080" cy="2355401"/>
          </a:xfrm>
        </p:spPr>
      </p:pic>
    </p:spTree>
    <p:extLst>
      <p:ext uri="{BB962C8B-B14F-4D97-AF65-F5344CB8AC3E}">
        <p14:creationId xmlns:p14="http://schemas.microsoft.com/office/powerpoint/2010/main" val="13884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1C5BE-02F5-8570-B603-AA964A4C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333044"/>
            <a:ext cx="2676277" cy="87741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9966FF"/>
                </a:solidFill>
              </a:rPr>
              <a:t>心得</a:t>
            </a:r>
            <a:r>
              <a:rPr lang="en-US" altLang="zh-TW" sz="3200" b="1" dirty="0">
                <a:solidFill>
                  <a:srgbClr val="9966FF"/>
                </a:solidFill>
              </a:rPr>
              <a:t>:</a:t>
            </a:r>
            <a:endParaRPr lang="zh-TW" altLang="en-US" sz="3200" b="1" dirty="0">
              <a:solidFill>
                <a:srgbClr val="9966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6F08DB-0C03-E61B-7D9E-239D56D1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2210463"/>
            <a:ext cx="7832035" cy="364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/>
              <a:t>製作過程中，我覺得最難的步驟</a:t>
            </a:r>
            <a:r>
              <a:rPr lang="zh-TW" altLang="en-US" sz="2400" b="1"/>
              <a:t>是在烘焙紙</a:t>
            </a:r>
            <a:r>
              <a:rPr lang="zh-TW" altLang="en-US" sz="2400" b="1" dirty="0"/>
              <a:t>上把麵糊擠的</a:t>
            </a:r>
            <a:endParaRPr lang="en-US" altLang="zh-TW" sz="2400" b="1" dirty="0"/>
          </a:p>
          <a:p>
            <a:pPr marL="0" indent="0">
              <a:buNone/>
            </a:pPr>
            <a:r>
              <a:rPr lang="zh-TW" altLang="en-US" sz="2400" b="1" dirty="0"/>
              <a:t>很圓，在這個過程裡學到了不能輕易放棄，即使失敗了，</a:t>
            </a:r>
            <a:endParaRPr lang="en-US" altLang="zh-TW" sz="2400" b="1" dirty="0"/>
          </a:p>
          <a:p>
            <a:pPr marL="0" indent="0">
              <a:buNone/>
            </a:pPr>
            <a:r>
              <a:rPr lang="zh-TW" altLang="en-US" sz="2400" b="1" dirty="0"/>
              <a:t>但只要不斷的努力和嘗試，終究會成功的，所以不要一心</a:t>
            </a:r>
            <a:endParaRPr lang="en-US" altLang="zh-TW" sz="2400" b="1" dirty="0"/>
          </a:p>
          <a:p>
            <a:pPr marL="0" indent="0">
              <a:buNone/>
            </a:pPr>
            <a:r>
              <a:rPr lang="zh-TW" altLang="en-US" sz="2400" b="1" dirty="0"/>
              <a:t>只想著很難，而是要想著有什麼方法可以解決。</a:t>
            </a:r>
          </a:p>
        </p:txBody>
      </p:sp>
    </p:spTree>
    <p:extLst>
      <p:ext uri="{BB962C8B-B14F-4D97-AF65-F5344CB8AC3E}">
        <p14:creationId xmlns:p14="http://schemas.microsoft.com/office/powerpoint/2010/main" val="89395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FD1F5-4DB7-723E-394C-71A4F2B3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30" y="2766218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9600" b="1" i="1" dirty="0">
                <a:solidFill>
                  <a:srgbClr val="9966FF"/>
                </a:solidFill>
              </a:rPr>
              <a:t>謝 </a:t>
            </a:r>
            <a:r>
              <a:rPr lang="zh-TW" altLang="en-US" sz="9600" b="1" i="1" dirty="0">
                <a:solidFill>
                  <a:srgbClr val="00B0F0"/>
                </a:solidFill>
              </a:rPr>
              <a:t>謝 </a:t>
            </a:r>
            <a:r>
              <a:rPr lang="zh-TW" altLang="en-US" sz="9600" b="1" i="1" dirty="0">
                <a:solidFill>
                  <a:srgbClr val="FF33CC"/>
                </a:solidFill>
              </a:rPr>
              <a:t>聆 </a:t>
            </a:r>
            <a:r>
              <a:rPr lang="zh-TW" altLang="en-US" sz="9600" b="1" i="1" dirty="0">
                <a:solidFill>
                  <a:srgbClr val="92D050"/>
                </a:solidFill>
              </a:rPr>
              <a:t>聽</a:t>
            </a:r>
          </a:p>
        </p:txBody>
      </p:sp>
    </p:spTree>
    <p:extLst>
      <p:ext uri="{BB962C8B-B14F-4D97-AF65-F5344CB8AC3E}">
        <p14:creationId xmlns:p14="http://schemas.microsoft.com/office/powerpoint/2010/main" val="364017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D3B8AF-F232-06F5-1AD4-8E941292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29" y="2103437"/>
            <a:ext cx="5978719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33CC"/>
                </a:solidFill>
              </a:rPr>
              <a:t>參考資料</a:t>
            </a:r>
            <a:r>
              <a:rPr lang="en-US" altLang="zh-TW" sz="3200" b="1" dirty="0">
                <a:solidFill>
                  <a:srgbClr val="FF33CC"/>
                </a:solidFill>
              </a:rPr>
              <a:t>:</a:t>
            </a:r>
            <a:endParaRPr lang="zh-TW" altLang="en-US" sz="3200" b="1" dirty="0">
              <a:solidFill>
                <a:srgbClr val="FF33CC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ED2B41B-F8B0-1BF7-E9D6-286BB872B8FA}"/>
              </a:ext>
            </a:extLst>
          </p:cNvPr>
          <p:cNvSpPr txBox="1"/>
          <p:nvPr/>
        </p:nvSpPr>
        <p:spPr>
          <a:xfrm>
            <a:off x="4224131" y="3121046"/>
            <a:ext cx="64445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u="sng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hlinkClick r:id="rId2"/>
              </a:rPr>
              <a:t>https://yamishandmade.com/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 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https://onesweettooth.com/cuillere-ladyfingers-taiwanesemacarons/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r>
              <a:rPr lang="en-US" altLang="zh-TW" sz="1800" kern="100" dirty="0"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 </a:t>
            </a:r>
            <a:endParaRPr lang="zh-TW" altLang="zh-TW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37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3FA1D-0A99-DA42-CE4F-83D3C1D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06" y="48116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zh-TW" altLang="en-US" b="1" i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台 式 馬 卡 龍  </a:t>
            </a:r>
            <a:r>
              <a:rPr lang="en-US" altLang="zh-TW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小牛粒</a:t>
            </a:r>
            <a:r>
              <a:rPr lang="en-US" altLang="zh-TW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b="1" i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FE929B-2AB3-9D33-FAA9-F731EEDA3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4874" r="6671" b="3216"/>
          <a:stretch/>
        </p:blipFill>
        <p:spPr>
          <a:xfrm>
            <a:off x="1166190" y="1868556"/>
            <a:ext cx="4929810" cy="411877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7B4B92D-41F2-2327-CD17-00554142C3F0}"/>
              </a:ext>
            </a:extLst>
          </p:cNvPr>
          <p:cNvSpPr txBox="1"/>
          <p:nvPr/>
        </p:nvSpPr>
        <p:spPr>
          <a:xfrm>
            <a:off x="6601077" y="3208265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主講人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四年忠班  楊佩琳</a:t>
            </a:r>
            <a:endParaRPr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築夢團隊</a:t>
            </a:r>
            <a:r>
              <a:rPr lang="en-US" altLang="zh-TW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爸爸、媽媽和我</a:t>
            </a:r>
          </a:p>
        </p:txBody>
      </p:sp>
    </p:spTree>
    <p:extLst>
      <p:ext uri="{BB962C8B-B14F-4D97-AF65-F5344CB8AC3E}">
        <p14:creationId xmlns:p14="http://schemas.microsoft.com/office/powerpoint/2010/main" val="173825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A63B67-8483-CCEA-072B-5CFFCCB6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677" y="1099668"/>
            <a:ext cx="8520487" cy="18319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TW" altLang="en-US" sz="12800" b="1" dirty="0">
                <a:solidFill>
                  <a:srgbClr val="9900FF"/>
                </a:solidFill>
              </a:rPr>
              <a:t>動機</a:t>
            </a:r>
            <a:r>
              <a:rPr lang="en-US" altLang="zh-TW" sz="12800" b="1" dirty="0">
                <a:solidFill>
                  <a:srgbClr val="9900FF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9600" b="1" dirty="0"/>
              <a:t>因為我喜歡吃餅乾，希望自己可以製作不加香精及色素</a:t>
            </a:r>
            <a:endParaRPr lang="en-US" altLang="zh-TW" sz="9600" b="1" dirty="0"/>
          </a:p>
          <a:p>
            <a:pPr marL="0" indent="0">
              <a:buNone/>
            </a:pPr>
            <a:r>
              <a:rPr lang="zh-TW" altLang="en-US" sz="9600" b="1" dirty="0"/>
              <a:t>的健康小點心，與媽媽討論之下決定做馬卡龍</a:t>
            </a:r>
            <a:endParaRPr lang="en-US" altLang="zh-TW" sz="9600" b="1" dirty="0"/>
          </a:p>
          <a:p>
            <a:pPr marL="0" indent="0">
              <a:buNone/>
            </a:pPr>
            <a:endParaRPr lang="en-US" altLang="zh-TW" sz="12000" b="1" dirty="0"/>
          </a:p>
          <a:p>
            <a:pPr marL="0" indent="0">
              <a:buNone/>
            </a:pPr>
            <a:r>
              <a:rPr lang="zh-TW" altLang="en-US" sz="12800" b="1" dirty="0">
                <a:solidFill>
                  <a:srgbClr val="9900FF"/>
                </a:solidFill>
              </a:rPr>
              <a:t>目標</a:t>
            </a:r>
            <a:r>
              <a:rPr lang="en-US" altLang="zh-TW" sz="12800" b="1" dirty="0">
                <a:solidFill>
                  <a:srgbClr val="9900FF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9600" b="1" dirty="0"/>
              <a:t>製作出原味馬卡龍之外，也能製作出我最喜歡的巧克力口味</a:t>
            </a:r>
            <a:endParaRPr lang="en-US" altLang="zh-TW" sz="9600" b="1" dirty="0"/>
          </a:p>
          <a:p>
            <a:pPr marL="0" indent="0">
              <a:buNone/>
            </a:pPr>
            <a:r>
              <a:rPr lang="zh-TW" altLang="en-US" sz="9600" b="1" dirty="0"/>
              <a:t> 然後把好吃的東西分享給親朋好友及同學。</a:t>
            </a:r>
            <a:endParaRPr lang="en-US" altLang="zh-TW" sz="9600" b="1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A0FDDF1-C403-A06C-0BC3-071088EB7C95}"/>
              </a:ext>
            </a:extLst>
          </p:cNvPr>
          <p:cNvSpPr txBox="1"/>
          <p:nvPr/>
        </p:nvSpPr>
        <p:spPr>
          <a:xfrm>
            <a:off x="2162754" y="4603806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i="1" dirty="0">
                <a:solidFill>
                  <a:srgbClr val="FF33CC"/>
                </a:solidFill>
              </a:rPr>
              <a:t>接下來介紹我使用的食材與製作過程及影片欣賞</a:t>
            </a:r>
          </a:p>
        </p:txBody>
      </p:sp>
    </p:spTree>
    <p:extLst>
      <p:ext uri="{BB962C8B-B14F-4D97-AF65-F5344CB8AC3E}">
        <p14:creationId xmlns:p14="http://schemas.microsoft.com/office/powerpoint/2010/main" val="187557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612E4-C9AA-35F1-8FA2-84E33830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92" y="629515"/>
            <a:ext cx="3740654" cy="93338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9900FF"/>
                </a:solidFill>
              </a:rPr>
              <a:t>食材介紹</a:t>
            </a:r>
            <a:r>
              <a:rPr lang="en-US" altLang="zh-TW" sz="3200" b="1" dirty="0">
                <a:solidFill>
                  <a:srgbClr val="9900FF"/>
                </a:solidFill>
              </a:rPr>
              <a:t>:</a:t>
            </a:r>
            <a:endParaRPr lang="zh-TW" altLang="en-US" sz="3200" b="1" dirty="0">
              <a:solidFill>
                <a:srgbClr val="9900FF"/>
              </a:solidFill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FC1C774-04E8-585A-0288-6B87E26D4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56" y="1580980"/>
            <a:ext cx="1518699" cy="1951245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17A19F3-2E83-7E55-766A-CE077F286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51" y="1562900"/>
            <a:ext cx="1436215" cy="19512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D77DB12-61CD-91B8-0762-44725BAF3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28" y="3912442"/>
            <a:ext cx="1527929" cy="199347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E6E310E-C8E1-BB2A-B747-04A0BC630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96" y="1562901"/>
            <a:ext cx="1518699" cy="199347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F1C6D2B-169F-3A6F-CE3E-8E41A4EB3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6" y="1580980"/>
            <a:ext cx="1518699" cy="199347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AADA4D6-790E-AB3C-2544-1494707D30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59" y="3954315"/>
            <a:ext cx="1588420" cy="195159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97B20FC-9EDC-9B80-04ED-B14E76A622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" t="24846" r="-3408" b="-7914"/>
          <a:stretch/>
        </p:blipFill>
        <p:spPr>
          <a:xfrm>
            <a:off x="1339286" y="1580980"/>
            <a:ext cx="1501246" cy="214221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6B97F26-307B-E67B-CE36-E42213BC1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46" y="3912443"/>
            <a:ext cx="1658139" cy="1993472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756261A-E673-D4A6-F8F0-4F958F9207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87" y="3928815"/>
            <a:ext cx="1518699" cy="1977100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CB8AD50D-4F56-9A42-6E4A-8DDC558F5D89}"/>
              </a:ext>
            </a:extLst>
          </p:cNvPr>
          <p:cNvSpPr txBox="1"/>
          <p:nvPr/>
        </p:nvSpPr>
        <p:spPr>
          <a:xfrm>
            <a:off x="8770548" y="4771489"/>
            <a:ext cx="2639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i="1" dirty="0">
                <a:solidFill>
                  <a:srgbClr val="FF33CC"/>
                </a:solidFill>
              </a:rPr>
              <a:t>天然食材</a:t>
            </a:r>
            <a:endParaRPr lang="en-US" altLang="zh-TW" sz="2400" b="1" i="1" dirty="0">
              <a:solidFill>
                <a:srgbClr val="FF33CC"/>
              </a:solidFill>
            </a:endParaRPr>
          </a:p>
          <a:p>
            <a:r>
              <a:rPr lang="zh-TW" altLang="en-US" sz="2400" b="1" i="1" dirty="0">
                <a:solidFill>
                  <a:srgbClr val="FF33CC"/>
                </a:solidFill>
              </a:rPr>
              <a:t>沒有香精及色素</a:t>
            </a:r>
          </a:p>
        </p:txBody>
      </p:sp>
    </p:spTree>
    <p:extLst>
      <p:ext uri="{BB962C8B-B14F-4D97-AF65-F5344CB8AC3E}">
        <p14:creationId xmlns:p14="http://schemas.microsoft.com/office/powerpoint/2010/main" val="391297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C1A3267-3282-F778-0F3A-AC4A7091B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5" t="2490" r="8319" b="1787"/>
          <a:stretch/>
        </p:blipFill>
        <p:spPr>
          <a:xfrm rot="16200000">
            <a:off x="1287465" y="826359"/>
            <a:ext cx="4238591" cy="5190908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D67EADF-AE2F-59A7-3456-15D68DBBDC51}"/>
              </a:ext>
            </a:extLst>
          </p:cNvPr>
          <p:cNvSpPr txBox="1"/>
          <p:nvPr/>
        </p:nvSpPr>
        <p:spPr>
          <a:xfrm>
            <a:off x="6318267" y="1123501"/>
            <a:ext cx="203453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33CC"/>
                </a:solidFill>
              </a:rPr>
              <a:t>麵糊食材</a:t>
            </a:r>
            <a:r>
              <a:rPr lang="en-US" altLang="zh-TW" sz="2400" b="1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400" dirty="0"/>
              <a:t>雞蛋一顆</a:t>
            </a:r>
            <a:endParaRPr lang="en-US" altLang="zh-TW" sz="2400" dirty="0"/>
          </a:p>
          <a:p>
            <a:r>
              <a:rPr lang="zh-TW" altLang="en-US" sz="2400" dirty="0"/>
              <a:t>蛋黃一顆</a:t>
            </a:r>
            <a:endParaRPr lang="en-US" altLang="zh-TW" sz="2400" dirty="0"/>
          </a:p>
          <a:p>
            <a:r>
              <a:rPr lang="zh-TW" altLang="en-US" sz="2400" dirty="0"/>
              <a:t>砂糖</a:t>
            </a:r>
            <a:r>
              <a:rPr lang="en-US" altLang="zh-TW" sz="2400" dirty="0"/>
              <a:t>30</a:t>
            </a:r>
            <a:r>
              <a:rPr lang="zh-TW" altLang="en-US" sz="2400" dirty="0"/>
              <a:t>克</a:t>
            </a:r>
            <a:endParaRPr lang="en-US" altLang="zh-TW" sz="2400" dirty="0"/>
          </a:p>
          <a:p>
            <a:r>
              <a:rPr lang="zh-TW" altLang="en-US" sz="2400" dirty="0"/>
              <a:t>鹽</a:t>
            </a:r>
            <a:r>
              <a:rPr lang="en-US" altLang="zh-TW" sz="2400" dirty="0"/>
              <a:t>1/8</a:t>
            </a:r>
            <a:r>
              <a:rPr lang="zh-TW" altLang="en-US" sz="2400" dirty="0"/>
              <a:t>小匙</a:t>
            </a:r>
            <a:endParaRPr lang="en-US" altLang="zh-TW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低筋麵粉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55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克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r>
              <a:rPr lang="zh-TW" altLang="en-US" sz="2400" dirty="0"/>
              <a:t>可可粉</a:t>
            </a:r>
            <a:r>
              <a:rPr lang="en-US" altLang="zh-TW" sz="2400" dirty="0"/>
              <a:t>5</a:t>
            </a:r>
            <a:r>
              <a:rPr lang="zh-TW" altLang="en-US" sz="2400" dirty="0"/>
              <a:t>克</a:t>
            </a:r>
            <a:endParaRPr lang="en-US" altLang="zh-TW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</a:t>
            </a:r>
            <a:r>
              <a:rPr kumimoji="0" lang="zh-TW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依口味加入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endParaRPr lang="zh-TW" altLang="en-US" sz="2000" dirty="0"/>
          </a:p>
          <a:p>
            <a:endParaRPr lang="zh-TW" altLang="en-US" sz="20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0CD2984-BC3B-9760-BACF-EE20D0AF9515}"/>
              </a:ext>
            </a:extLst>
          </p:cNvPr>
          <p:cNvSpPr txBox="1"/>
          <p:nvPr/>
        </p:nvSpPr>
        <p:spPr>
          <a:xfrm>
            <a:off x="6269379" y="4167553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33CC"/>
                </a:solidFill>
              </a:rPr>
              <a:t>表面糖粉</a:t>
            </a:r>
            <a:r>
              <a:rPr lang="en-US" altLang="zh-TW" sz="2400" b="1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400" dirty="0"/>
              <a:t>糖粉</a:t>
            </a:r>
            <a:r>
              <a:rPr lang="en-US" altLang="zh-TW" sz="2400" dirty="0"/>
              <a:t>20</a:t>
            </a:r>
            <a:r>
              <a:rPr lang="zh-TW" altLang="en-US" sz="2400" dirty="0"/>
              <a:t>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A04F424-E516-FEA2-1CDD-80BB7BE7F4DB}"/>
              </a:ext>
            </a:extLst>
          </p:cNvPr>
          <p:cNvSpPr txBox="1"/>
          <p:nvPr/>
        </p:nvSpPr>
        <p:spPr>
          <a:xfrm>
            <a:off x="8575967" y="1113489"/>
            <a:ext cx="20345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33CC"/>
                </a:solidFill>
              </a:rPr>
              <a:t>奶油內餡</a:t>
            </a:r>
            <a:r>
              <a:rPr lang="en-US" altLang="zh-TW" sz="2400" b="1" dirty="0">
                <a:solidFill>
                  <a:srgbClr val="FF33CC"/>
                </a:solidFill>
              </a:rPr>
              <a:t>:</a:t>
            </a:r>
          </a:p>
          <a:p>
            <a:r>
              <a:rPr lang="zh-TW" altLang="en-US" sz="2400" dirty="0"/>
              <a:t>無鹽奶油</a:t>
            </a:r>
            <a:r>
              <a:rPr lang="en-US" altLang="zh-TW" sz="2400" dirty="0"/>
              <a:t>50</a:t>
            </a:r>
            <a:r>
              <a:rPr lang="zh-TW" altLang="en-US" sz="2400" dirty="0"/>
              <a:t>克</a:t>
            </a:r>
            <a:endParaRPr lang="en-US" altLang="zh-TW" sz="2400" dirty="0"/>
          </a:p>
          <a:p>
            <a:r>
              <a:rPr lang="zh-TW" altLang="en-US" sz="2400" dirty="0"/>
              <a:t>煉乳</a:t>
            </a:r>
            <a:r>
              <a:rPr lang="en-US" altLang="zh-TW" sz="2400" dirty="0"/>
              <a:t>1</a:t>
            </a:r>
            <a:r>
              <a:rPr lang="zh-TW" altLang="en-US" sz="2400" dirty="0"/>
              <a:t>小匙</a:t>
            </a:r>
            <a:endParaRPr lang="en-US" altLang="zh-TW" sz="2400" dirty="0"/>
          </a:p>
          <a:p>
            <a:r>
              <a:rPr lang="zh-TW" altLang="en-US" sz="2400" dirty="0"/>
              <a:t>糖粉</a:t>
            </a:r>
            <a:r>
              <a:rPr lang="en-US" altLang="zh-TW" sz="2400" dirty="0"/>
              <a:t>10</a:t>
            </a:r>
            <a:r>
              <a:rPr lang="zh-TW" altLang="en-US" sz="2400" dirty="0"/>
              <a:t>克</a:t>
            </a:r>
            <a:endParaRPr lang="en-US" altLang="zh-TW" sz="2400" dirty="0"/>
          </a:p>
          <a:p>
            <a:r>
              <a:rPr lang="zh-TW" altLang="en-US" sz="2400" dirty="0"/>
              <a:t>可可粉</a:t>
            </a:r>
            <a:r>
              <a:rPr lang="en-US" altLang="zh-TW" sz="2400" dirty="0"/>
              <a:t>4</a:t>
            </a:r>
            <a:r>
              <a:rPr lang="zh-TW" altLang="en-US" sz="2400" dirty="0"/>
              <a:t>克</a:t>
            </a:r>
            <a:endParaRPr lang="en-US" altLang="zh-TW" sz="2400" dirty="0"/>
          </a:p>
          <a:p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依口味加入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6F91388-9B8F-DF27-1D1C-756BBD01AEBD}"/>
              </a:ext>
            </a:extLst>
          </p:cNvPr>
          <p:cNvSpPr txBox="1"/>
          <p:nvPr/>
        </p:nvSpPr>
        <p:spPr>
          <a:xfrm>
            <a:off x="8668850" y="3656612"/>
            <a:ext cx="2270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33CC"/>
                </a:solidFill>
              </a:rPr>
              <a:t>烤箱溫度</a:t>
            </a:r>
            <a:r>
              <a:rPr lang="en-US" altLang="zh-TW" sz="2400" b="1" dirty="0"/>
              <a:t>:</a:t>
            </a:r>
          </a:p>
          <a:p>
            <a:r>
              <a:rPr lang="zh-TW" altLang="en-US" sz="2400" dirty="0"/>
              <a:t>上管</a:t>
            </a:r>
            <a:r>
              <a:rPr lang="en-US" altLang="zh-TW" sz="2400" dirty="0"/>
              <a:t>170</a:t>
            </a:r>
            <a:r>
              <a:rPr lang="zh-TW" altLang="en-US" sz="2400" dirty="0"/>
              <a:t>度</a:t>
            </a:r>
            <a:endParaRPr lang="en-US" altLang="zh-TW" sz="2400" dirty="0"/>
          </a:p>
          <a:p>
            <a:r>
              <a:rPr lang="zh-TW" altLang="en-US" sz="2400" dirty="0"/>
              <a:t>下管</a:t>
            </a:r>
            <a:r>
              <a:rPr lang="en-US" altLang="zh-TW" sz="2400" dirty="0"/>
              <a:t>170</a:t>
            </a:r>
            <a:r>
              <a:rPr lang="zh-TW" altLang="en-US" sz="2400" dirty="0"/>
              <a:t>度</a:t>
            </a:r>
            <a:endParaRPr lang="en-US" altLang="zh-TW" sz="2400" dirty="0"/>
          </a:p>
          <a:p>
            <a:r>
              <a:rPr lang="zh-TW" altLang="en-US" sz="2400" dirty="0"/>
              <a:t>時間</a:t>
            </a:r>
            <a:r>
              <a:rPr lang="en-US" altLang="zh-TW" sz="2400" dirty="0"/>
              <a:t>:</a:t>
            </a:r>
            <a:r>
              <a:rPr lang="zh-TW" altLang="en-US" sz="2400" dirty="0"/>
              <a:t>約</a:t>
            </a:r>
            <a:r>
              <a:rPr lang="en-US" altLang="zh-TW" sz="2400" dirty="0"/>
              <a:t>7~8</a:t>
            </a:r>
            <a:r>
              <a:rPr lang="zh-TW" altLang="en-US" sz="2400" dirty="0"/>
              <a:t>分鐘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FBECE9D-7C05-F87C-16E4-0F3521D45CAE}"/>
              </a:ext>
            </a:extLst>
          </p:cNvPr>
          <p:cNvSpPr txBox="1"/>
          <p:nvPr/>
        </p:nvSpPr>
        <p:spPr>
          <a:xfrm>
            <a:off x="8583896" y="5140999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烤箱先預熱</a:t>
            </a:r>
            <a:r>
              <a:rPr lang="en-US" altLang="zh-TW" sz="2000" dirty="0">
                <a:solidFill>
                  <a:srgbClr val="0070C0"/>
                </a:solidFill>
              </a:rPr>
              <a:t>5</a:t>
            </a:r>
            <a:r>
              <a:rPr lang="zh-TW" altLang="en-US" sz="2000" dirty="0">
                <a:solidFill>
                  <a:srgbClr val="0070C0"/>
                </a:solidFill>
              </a:rPr>
              <a:t>分鐘</a:t>
            </a:r>
            <a:r>
              <a:rPr lang="en-US" altLang="zh-TW" dirty="0">
                <a:solidFill>
                  <a:srgbClr val="0070C0"/>
                </a:solidFill>
              </a:rPr>
              <a:t>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9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5890A-957E-288D-DDF0-A2D05087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020" y="458437"/>
            <a:ext cx="5856798" cy="1325563"/>
          </a:xfrm>
        </p:spPr>
        <p:txBody>
          <a:bodyPr>
            <a:normAutofit/>
          </a:bodyPr>
          <a:lstStyle/>
          <a:p>
            <a:r>
              <a:rPr lang="zh-TW" altLang="en-US" sz="3200" b="1" i="1" dirty="0">
                <a:solidFill>
                  <a:srgbClr val="9900FF"/>
                </a:solidFill>
              </a:rPr>
              <a:t>執行過程</a:t>
            </a:r>
            <a:r>
              <a:rPr lang="en-US" altLang="zh-TW" sz="3200" b="1" i="1" dirty="0">
                <a:solidFill>
                  <a:srgbClr val="9900FF"/>
                </a:solidFill>
              </a:rPr>
              <a:t>:</a:t>
            </a:r>
            <a:r>
              <a:rPr lang="zh-TW" altLang="en-US" sz="3200" b="1" i="1" dirty="0">
                <a:solidFill>
                  <a:srgbClr val="9900FF"/>
                </a:solidFill>
              </a:rPr>
              <a:t>   </a:t>
            </a:r>
            <a:r>
              <a:rPr lang="en-US" altLang="zh-TW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8/5~9/3</a:t>
            </a:r>
            <a:r>
              <a:rPr lang="zh-TW" alt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期間試做過程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821ED2-E42F-5C4B-C1FA-281ECF642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156" y="1539076"/>
            <a:ext cx="3578662" cy="377984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68EB2202-3829-32E8-C730-64A9E882B71C}"/>
              </a:ext>
            </a:extLst>
          </p:cNvPr>
          <p:cNvSpPr txBox="1"/>
          <p:nvPr/>
        </p:nvSpPr>
        <p:spPr>
          <a:xfrm>
            <a:off x="1682322" y="544531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8/5</a:t>
            </a:r>
            <a:r>
              <a:rPr lang="zh-TW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採買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C388648-9E71-B652-8BED-72F00FAD952E}"/>
              </a:ext>
            </a:extLst>
          </p:cNvPr>
          <p:cNvSpPr txBox="1"/>
          <p:nvPr/>
        </p:nvSpPr>
        <p:spPr>
          <a:xfrm>
            <a:off x="5264682" y="5445314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/>
              <a:t>8/6</a:t>
            </a:r>
            <a:r>
              <a:rPr lang="zh-TW" altLang="en-US" b="1" i="1" dirty="0"/>
              <a:t>第一次試做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88D0DCBE-4D41-FFBA-20C3-38FA13300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70" y="1516788"/>
            <a:ext cx="3578662" cy="3779848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29A24B06-1472-444F-746C-8E0E152913FD}"/>
              </a:ext>
            </a:extLst>
          </p:cNvPr>
          <p:cNvSpPr txBox="1"/>
          <p:nvPr/>
        </p:nvSpPr>
        <p:spPr>
          <a:xfrm>
            <a:off x="9050993" y="5445314"/>
            <a:ext cx="1826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1" dirty="0"/>
              <a:t>8/13</a:t>
            </a:r>
            <a:r>
              <a:rPr lang="zh-TW" altLang="en-US" b="1" i="1" dirty="0"/>
              <a:t>第二次試做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3F04EC9-F22E-5AD5-6A76-EB780F392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2869" y="1516788"/>
            <a:ext cx="3578662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3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252AB7-2714-CAE2-41F7-A4F570E2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274" y="495861"/>
            <a:ext cx="5499949" cy="856436"/>
          </a:xfrm>
        </p:spPr>
        <p:txBody>
          <a:bodyPr/>
          <a:lstStyle/>
          <a:p>
            <a:r>
              <a:rPr kumimoji="0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執行過程</a:t>
            </a:r>
            <a:r>
              <a:rPr kumimoji="0" lang="en-US" altLang="zh-TW" sz="3200" b="1" i="1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:</a:t>
            </a:r>
            <a:r>
              <a:rPr kumimoji="0" lang="zh-TW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   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8/5~9/3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  <a:ea typeface="新細明體" panose="02020500000000000000" pitchFamily="18" charset="-120"/>
                <a:cs typeface="+mj-cs"/>
              </a:rPr>
              <a:t>期間試做過程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59BE6DE-0BEA-F5FA-0D90-886634733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" y="1352297"/>
            <a:ext cx="3577353" cy="38272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3CF5F7F-BD9E-5A95-ECAA-FD4B100D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70" y="1333723"/>
            <a:ext cx="3577353" cy="38457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2200D99-E6ED-93FD-E69A-1BD0A21BE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746" y="1352297"/>
            <a:ext cx="3640689" cy="37794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4BDF763-BF8A-A671-22E5-FB1B4239C6C9}"/>
              </a:ext>
            </a:extLst>
          </p:cNvPr>
          <p:cNvSpPr txBox="1"/>
          <p:nvPr/>
        </p:nvSpPr>
        <p:spPr>
          <a:xfrm>
            <a:off x="1452487" y="5432060"/>
            <a:ext cx="180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1" dirty="0"/>
              <a:t>8/27</a:t>
            </a:r>
            <a:r>
              <a:rPr lang="zh-TW" altLang="en-US" b="1" i="1" dirty="0"/>
              <a:t>第三次試做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CAE0129-8229-6DAC-BB21-8DC84CA4E950}"/>
              </a:ext>
            </a:extLst>
          </p:cNvPr>
          <p:cNvSpPr txBox="1"/>
          <p:nvPr/>
        </p:nvSpPr>
        <p:spPr>
          <a:xfrm>
            <a:off x="5374371" y="5432060"/>
            <a:ext cx="1672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1" dirty="0"/>
              <a:t>9/3</a:t>
            </a:r>
            <a:r>
              <a:rPr lang="zh-TW" altLang="en-US" b="1" i="1" dirty="0"/>
              <a:t>第四次試做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4CACA93-18B8-AAE4-9CEB-F0034A2934E8}"/>
              </a:ext>
            </a:extLst>
          </p:cNvPr>
          <p:cNvSpPr txBox="1"/>
          <p:nvPr/>
        </p:nvSpPr>
        <p:spPr>
          <a:xfrm>
            <a:off x="9423358" y="543206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i="1" dirty="0"/>
              <a:t>8/6~8/27</a:t>
            </a:r>
            <a:r>
              <a:rPr lang="zh-TW" altLang="en-US" b="1" i="1" dirty="0"/>
              <a:t>成品</a:t>
            </a:r>
          </a:p>
        </p:txBody>
      </p:sp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id="{44D89B2C-45E6-63FE-7577-42862EBFFCAB}"/>
              </a:ext>
            </a:extLst>
          </p:cNvPr>
          <p:cNvSpPr/>
          <p:nvPr/>
        </p:nvSpPr>
        <p:spPr>
          <a:xfrm>
            <a:off x="7991061" y="5495067"/>
            <a:ext cx="1174496" cy="895729"/>
          </a:xfrm>
          <a:prstGeom prst="wedgeEllipseCallout">
            <a:avLst>
              <a:gd name="adj1" fmla="val 24297"/>
              <a:gd name="adj2" fmla="val -10910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B593F09-EFD5-CF98-F91C-789AC92322F4}"/>
              </a:ext>
            </a:extLst>
          </p:cNvPr>
          <p:cNvSpPr txBox="1"/>
          <p:nvPr/>
        </p:nvSpPr>
        <p:spPr>
          <a:xfrm>
            <a:off x="7991061" y="5758265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i="1" dirty="0">
                <a:solidFill>
                  <a:srgbClr val="FF0000"/>
                </a:solidFill>
              </a:rPr>
              <a:t>哇</a:t>
            </a:r>
            <a:r>
              <a:rPr lang="en-US" altLang="zh-TW" b="1" i="1" dirty="0">
                <a:solidFill>
                  <a:srgbClr val="FF0000"/>
                </a:solidFill>
              </a:rPr>
              <a:t>!</a:t>
            </a:r>
            <a:r>
              <a:rPr lang="zh-TW" altLang="en-US" b="1" i="1" dirty="0">
                <a:solidFill>
                  <a:srgbClr val="FF0000"/>
                </a:solidFill>
              </a:rPr>
              <a:t>烤焦了</a:t>
            </a:r>
          </a:p>
        </p:txBody>
      </p:sp>
    </p:spTree>
    <p:extLst>
      <p:ext uri="{BB962C8B-B14F-4D97-AF65-F5344CB8AC3E}">
        <p14:creationId xmlns:p14="http://schemas.microsoft.com/office/powerpoint/2010/main" val="189538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B0EFCE-5839-9538-F744-4891ABA21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713" y="2883149"/>
            <a:ext cx="6127143" cy="76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33CC"/>
                </a:solidFill>
              </a:rPr>
              <a:t>接下來分享我的製作影片</a:t>
            </a:r>
          </a:p>
        </p:txBody>
      </p:sp>
    </p:spTree>
    <p:extLst>
      <p:ext uri="{BB962C8B-B14F-4D97-AF65-F5344CB8AC3E}">
        <p14:creationId xmlns:p14="http://schemas.microsoft.com/office/powerpoint/2010/main" val="176305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D298B-FEBC-7EE7-3882-8B32BCE2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108" y="550485"/>
            <a:ext cx="4600492" cy="978645"/>
          </a:xfrm>
        </p:spPr>
        <p:txBody>
          <a:bodyPr>
            <a:normAutofit/>
          </a:bodyPr>
          <a:lstStyle/>
          <a:p>
            <a:r>
              <a:rPr lang="zh-TW" altLang="en-US" sz="3200" b="1" i="1" dirty="0">
                <a:solidFill>
                  <a:srgbClr val="9900FF"/>
                </a:solidFill>
              </a:rPr>
              <a:t>完成品</a:t>
            </a:r>
            <a:endParaRPr lang="zh-TW" altLang="en-US" sz="2000" b="1" dirty="0">
              <a:solidFill>
                <a:srgbClr val="9900FF"/>
              </a:solidFill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DF8C8B3-8EFA-FF6F-5DBC-7403280EF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7822" b="5092"/>
          <a:stretch/>
        </p:blipFill>
        <p:spPr>
          <a:xfrm>
            <a:off x="6438257" y="1690687"/>
            <a:ext cx="5302450" cy="3767017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9F7EF0D-8C92-12C4-8023-C39E8E3AF2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b="7911"/>
          <a:stretch/>
        </p:blipFill>
        <p:spPr>
          <a:xfrm>
            <a:off x="496323" y="1690688"/>
            <a:ext cx="5302449" cy="376701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425D951-6CE9-2C13-1F8F-9C3F9472111F}"/>
              </a:ext>
            </a:extLst>
          </p:cNvPr>
          <p:cNvSpPr txBox="1"/>
          <p:nvPr/>
        </p:nvSpPr>
        <p:spPr>
          <a:xfrm>
            <a:off x="8503139" y="5619261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9/3</a:t>
            </a:r>
            <a:r>
              <a:rPr lang="zh-TW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的完成品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00D1918-A137-4FBC-5D0C-E8BD40DBFB0E}"/>
              </a:ext>
            </a:extLst>
          </p:cNvPr>
          <p:cNvSpPr txBox="1"/>
          <p:nvPr/>
        </p:nvSpPr>
        <p:spPr>
          <a:xfrm>
            <a:off x="2508738" y="5619261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/>
                <a:ea typeface="新細明體" panose="02020500000000000000" pitchFamily="18" charset="-120"/>
              </a:rPr>
              <a:t>8</a:t>
            </a:r>
            <a:r>
              <a:rPr kumimoji="0" lang="en-US" altLang="zh-TW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/13</a:t>
            </a:r>
            <a:r>
              <a:rPr kumimoji="0" lang="zh-TW" alt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的完成品</a:t>
            </a:r>
          </a:p>
        </p:txBody>
      </p:sp>
    </p:spTree>
    <p:extLst>
      <p:ext uri="{BB962C8B-B14F-4D97-AF65-F5344CB8AC3E}">
        <p14:creationId xmlns:p14="http://schemas.microsoft.com/office/powerpoint/2010/main" val="20962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370</Words>
  <Application>Microsoft Office PowerPoint</Application>
  <PresentationFormat>寬螢幕</PresentationFormat>
  <Paragraphs>61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Times New Roman</vt:lpstr>
      <vt:lpstr>Office 佈景主題</vt:lpstr>
      <vt:lpstr> 第 26 屆 麥 哲 倫 成 果 發 表 </vt:lpstr>
      <vt:lpstr>           台 式 馬 卡 龍  (小牛粒)</vt:lpstr>
      <vt:lpstr>PowerPoint 簡報</vt:lpstr>
      <vt:lpstr>食材介紹:</vt:lpstr>
      <vt:lpstr>PowerPoint 簡報</vt:lpstr>
      <vt:lpstr>執行過程:   8/5~9/3期間試做過程</vt:lpstr>
      <vt:lpstr>執行過程:   8/5~9/3期間試做過程</vt:lpstr>
      <vt:lpstr>PowerPoint 簡報</vt:lpstr>
      <vt:lpstr>完成品</vt:lpstr>
      <vt:lpstr>心得:</vt:lpstr>
      <vt:lpstr>謝 謝 聆 聽</vt:lpstr>
      <vt:lpstr>參考資料: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秋娟 楊</dc:creator>
  <cp:lastModifiedBy>秋娟 楊</cp:lastModifiedBy>
  <cp:revision>37</cp:revision>
  <dcterms:created xsi:type="dcterms:W3CDTF">2023-09-09T03:01:20Z</dcterms:created>
  <dcterms:modified xsi:type="dcterms:W3CDTF">2023-09-26T03:22:17Z</dcterms:modified>
</cp:coreProperties>
</file>