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A4192-880E-4A0D-8D29-6BE8ADA617D7}" v="15" dt="2021-09-16T15:08:08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91a006d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91a006d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91a006dd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91a006dd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c591811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c591811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c5918118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c5918118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ec591811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ec591811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62c2ad704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62c2ad704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62c2ad704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e62c2ad704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62c2ad704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e62c2ad704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4665fc1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4665fc1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e7fc2f07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e7fc2f07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7fc2f071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7fc2f071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9d12a5f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9d12a5f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9d2c52d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9d2c52d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4.jpg"/><Relationship Id="rId18" Type="http://schemas.openxmlformats.org/officeDocument/2006/relationships/image" Target="../media/image57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12" Type="http://schemas.openxmlformats.org/officeDocument/2006/relationships/image" Target="../media/image53.jpg"/><Relationship Id="rId17" Type="http://schemas.openxmlformats.org/officeDocument/2006/relationships/image" Target="../media/image56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g"/><Relationship Id="rId11" Type="http://schemas.openxmlformats.org/officeDocument/2006/relationships/image" Target="../media/image14.jpg"/><Relationship Id="rId5" Type="http://schemas.openxmlformats.org/officeDocument/2006/relationships/image" Target="../media/image49.jpg"/><Relationship Id="rId15" Type="http://schemas.openxmlformats.org/officeDocument/2006/relationships/image" Target="../media/image16.jpg"/><Relationship Id="rId10" Type="http://schemas.openxmlformats.org/officeDocument/2006/relationships/image" Target="../media/image13.jpg"/><Relationship Id="rId4" Type="http://schemas.openxmlformats.org/officeDocument/2006/relationships/image" Target="../media/image48.jpg"/><Relationship Id="rId9" Type="http://schemas.openxmlformats.org/officeDocument/2006/relationships/image" Target="../media/image12.jpg"/><Relationship Id="rId14" Type="http://schemas.openxmlformats.org/officeDocument/2006/relationships/image" Target="../media/image5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6.jpg"/><Relationship Id="rId18" Type="http://schemas.openxmlformats.org/officeDocument/2006/relationships/image" Target="../media/image69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12" Type="http://schemas.openxmlformats.org/officeDocument/2006/relationships/image" Target="../media/image65.jpg"/><Relationship Id="rId17" Type="http://schemas.openxmlformats.org/officeDocument/2006/relationships/image" Target="../media/image68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g"/><Relationship Id="rId11" Type="http://schemas.openxmlformats.org/officeDocument/2006/relationships/image" Target="../media/image14.jpg"/><Relationship Id="rId5" Type="http://schemas.openxmlformats.org/officeDocument/2006/relationships/image" Target="../media/image61.jpg"/><Relationship Id="rId15" Type="http://schemas.openxmlformats.org/officeDocument/2006/relationships/image" Target="../media/image16.jpg"/><Relationship Id="rId10" Type="http://schemas.openxmlformats.org/officeDocument/2006/relationships/image" Target="../media/image13.jpg"/><Relationship Id="rId4" Type="http://schemas.openxmlformats.org/officeDocument/2006/relationships/image" Target="../media/image60.jpg"/><Relationship Id="rId9" Type="http://schemas.openxmlformats.org/officeDocument/2006/relationships/image" Target="../media/image12.jpg"/><Relationship Id="rId1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29.jpg"/><Relationship Id="rId18" Type="http://schemas.openxmlformats.org/officeDocument/2006/relationships/image" Target="../media/image32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28.jpg"/><Relationship Id="rId17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11" Type="http://schemas.openxmlformats.org/officeDocument/2006/relationships/image" Target="../media/image14.jpg"/><Relationship Id="rId5" Type="http://schemas.openxmlformats.org/officeDocument/2006/relationships/image" Target="../media/image24.jpg"/><Relationship Id="rId15" Type="http://schemas.openxmlformats.org/officeDocument/2006/relationships/image" Target="../media/image16.jpg"/><Relationship Id="rId10" Type="http://schemas.openxmlformats.org/officeDocument/2006/relationships/image" Target="../media/image13.jpg"/><Relationship Id="rId19" Type="http://schemas.openxmlformats.org/officeDocument/2006/relationships/image" Target="../media/image33.jpg"/><Relationship Id="rId4" Type="http://schemas.openxmlformats.org/officeDocument/2006/relationships/image" Target="../media/image23.jpg"/><Relationship Id="rId9" Type="http://schemas.openxmlformats.org/officeDocument/2006/relationships/image" Target="../media/image12.jpg"/><Relationship Id="rId1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2.jpg"/><Relationship Id="rId18" Type="http://schemas.openxmlformats.org/officeDocument/2006/relationships/image" Target="../media/image45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image" Target="../media/image41.jpg"/><Relationship Id="rId17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11" Type="http://schemas.openxmlformats.org/officeDocument/2006/relationships/image" Target="../media/image14.jpg"/><Relationship Id="rId5" Type="http://schemas.openxmlformats.org/officeDocument/2006/relationships/image" Target="../media/image37.jpg"/><Relationship Id="rId15" Type="http://schemas.openxmlformats.org/officeDocument/2006/relationships/image" Target="../media/image16.jpg"/><Relationship Id="rId10" Type="http://schemas.openxmlformats.org/officeDocument/2006/relationships/image" Target="../media/image13.jpg"/><Relationship Id="rId4" Type="http://schemas.openxmlformats.org/officeDocument/2006/relationships/image" Target="../media/image36.jpg"/><Relationship Id="rId9" Type="http://schemas.openxmlformats.org/officeDocument/2006/relationships/image" Target="../media/image12.jpg"/><Relationship Id="rId1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FF9900"/>
                </a:solidFill>
              </a:rPr>
              <a:t>山林步道:淨山大作戰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9825" y="2083950"/>
            <a:ext cx="8739300" cy="12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200" b="1">
                <a:solidFill>
                  <a:srgbClr val="9900FF"/>
                </a:solidFill>
              </a:rPr>
              <a:t>4年愛班:林雨萱</a:t>
            </a:r>
            <a:endParaRPr sz="6200" b="1">
              <a:solidFill>
                <a:srgbClr val="99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-783375" y="31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 佐倉步道</a:t>
            </a:r>
            <a:endParaRPr sz="5000"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佐倉步道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難度:⭐⭐⭐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來回4小時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大約8公里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海拔高495公尺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可以俯瞰整個花蓮市和太平洋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爬起來有點喘，適合有固定運動的人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3">
            <a:alphaModFix/>
          </a:blip>
          <a:srcRect l="-47868" t="-8494" r="-2756" b="-830"/>
          <a:stretch/>
        </p:blipFill>
        <p:spPr>
          <a:xfrm>
            <a:off x="3643600" y="-132725"/>
            <a:ext cx="5573399" cy="5276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311700" y="219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要當最有水準的山友!</a:t>
            </a:r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311700" y="721075"/>
            <a:ext cx="85206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走佐倉步道的人很多，但是可以看到的垃圾很少，我只撿了少許的小垃圾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叔叔阿姨看到我在撿垃圾都說我很棒!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9875"/>
            <a:ext cx="1702376" cy="226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4800" y="1499875"/>
            <a:ext cx="1527176" cy="20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7325" y="1499875"/>
            <a:ext cx="1387277" cy="18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1975" y="1499875"/>
            <a:ext cx="1387327" cy="18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0575" y="1499875"/>
            <a:ext cx="1770401" cy="244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9300" y="1499791"/>
            <a:ext cx="1387327" cy="184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12">
            <a:alphaModFix/>
          </a:blip>
          <a:srcRect t="1512" b="1512"/>
          <a:stretch/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88050" y="332170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14">
            <a:alphaModFix/>
          </a:blip>
          <a:srcRect l="30458" r="30458"/>
          <a:stretch/>
        </p:blipFill>
        <p:spPr>
          <a:xfrm>
            <a:off x="2766550" y="3349650"/>
            <a:ext cx="2782751" cy="179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15">
            <a:alphaModFix/>
          </a:blip>
          <a:srcRect l="-104970" r="10497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16">
            <a:alphaModFix/>
          </a:blip>
          <a:srcRect l="-100000" r="10000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 rotWithShape="1">
          <a:blip r:embed="rId17">
            <a:alphaModFix/>
          </a:blip>
          <a:srcRect t="13630" b="13637"/>
          <a:stretch/>
        </p:blipFill>
        <p:spPr>
          <a:xfrm>
            <a:off x="5549300" y="3349650"/>
            <a:ext cx="1387328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18">
            <a:alphaModFix/>
          </a:blip>
          <a:srcRect t="1512" b="1512"/>
          <a:stretch/>
        </p:blipFill>
        <p:spPr>
          <a:xfrm>
            <a:off x="6935900" y="3349625"/>
            <a:ext cx="1365074" cy="179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/>
          <p:nvPr/>
        </p:nvSpPr>
        <p:spPr>
          <a:xfrm>
            <a:off x="1553950" y="3349500"/>
            <a:ext cx="1133925" cy="3868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滿頭大汗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lin ang="5400012" scaled="0"/>
        </a:gra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 txBox="1">
            <a:spLocks noGrp="1"/>
          </p:cNvSpPr>
          <p:nvPr>
            <p:ph type="title"/>
          </p:nvPr>
        </p:nvSpPr>
        <p:spPr>
          <a:xfrm>
            <a:off x="2694525" y="312275"/>
            <a:ext cx="50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初英步道</a:t>
            </a:r>
            <a:endParaRPr sz="5000"/>
          </a:p>
        </p:txBody>
      </p:sp>
      <p:sp>
        <p:nvSpPr>
          <p:cNvPr id="198" name="Google Shape;19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初英步道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難度:⭐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來回1小時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980000"/>
                </a:solidFill>
              </a:rPr>
              <a:t>大約2公里</a:t>
            </a:r>
            <a:endParaRPr sz="300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位於初英山角下，延路看見生態池、牛牧場、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蓮花池、稻田、許多漂亮的民宿。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蓮花園開放可以進去喝茶餵魚，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是步道裡很棒的休息站。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(生態公園正在整修沒開放)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l="10386" r="10386"/>
          <a:stretch/>
        </p:blipFill>
        <p:spPr>
          <a:xfrm>
            <a:off x="4965675" y="1187975"/>
            <a:ext cx="4178324" cy="395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BD4EB"/>
            </a:gs>
            <a:gs pos="100000">
              <a:srgbClr val="9180BB"/>
            </a:gs>
          </a:gsLst>
          <a:lin ang="5400012" scaled="0"/>
        </a:gra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311700" y="219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是綠地與水的結合</a:t>
            </a:r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body" idx="1"/>
          </p:nvPr>
        </p:nvSpPr>
        <p:spPr>
          <a:xfrm>
            <a:off x="311700" y="721075"/>
            <a:ext cx="85206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zh-TW" sz="1650">
                <a:solidFill>
                  <a:srgbClr val="980000"/>
                </a:solidFill>
              </a:rPr>
              <a:t>同時這段路也是自行車步道，所以遊客多垃圾也好多，延路垃圾撿不停</a:t>
            </a:r>
            <a:endParaRPr sz="165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zh-TW" sz="1650">
                <a:solidFill>
                  <a:srgbClr val="980000"/>
                </a:solidFill>
              </a:rPr>
              <a:t>步道兩旁不是綠地就是河水，花蓮的好山好水不能都是垃圾，要不然走起來怎麼會美麗呢?</a:t>
            </a:r>
            <a:endParaRPr sz="1650">
              <a:solidFill>
                <a:srgbClr val="98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495">
              <a:solidFill>
                <a:schemeClr val="dk1"/>
              </a:solidFill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9875"/>
            <a:ext cx="1702376" cy="226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4800" y="1499875"/>
            <a:ext cx="1527176" cy="20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7325" y="1499875"/>
            <a:ext cx="1387277" cy="18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1975" y="1499875"/>
            <a:ext cx="1387327" cy="18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 rotWithShape="1">
          <a:blip r:embed="rId7">
            <a:alphaModFix/>
          </a:blip>
          <a:srcRect l="1802" r="1812"/>
          <a:stretch/>
        </p:blipFill>
        <p:spPr>
          <a:xfrm>
            <a:off x="6530575" y="1499875"/>
            <a:ext cx="1770405" cy="244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9300" y="1499791"/>
            <a:ext cx="1387327" cy="184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 rotWithShape="1">
          <a:blip r:embed="rId12">
            <a:alphaModFix/>
          </a:blip>
          <a:srcRect l="20997" r="20997"/>
          <a:stretch/>
        </p:blipFill>
        <p:spPr>
          <a:xfrm>
            <a:off x="0" y="3349650"/>
            <a:ext cx="1387325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 rotWithShape="1">
          <a:blip r:embed="rId13">
            <a:alphaModFix/>
          </a:blip>
          <a:srcRect t="1512" b="1512"/>
          <a:stretch/>
        </p:blipFill>
        <p:spPr>
          <a:xfrm>
            <a:off x="1388050" y="332170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 rotWithShape="1">
          <a:blip r:embed="rId14">
            <a:alphaModFix/>
          </a:blip>
          <a:srcRect t="4379" b="4379"/>
          <a:stretch/>
        </p:blipFill>
        <p:spPr>
          <a:xfrm>
            <a:off x="2766550" y="3349650"/>
            <a:ext cx="2782751" cy="17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 rotWithShape="1">
          <a:blip r:embed="rId15">
            <a:alphaModFix/>
          </a:blip>
          <a:srcRect l="-104970" r="10497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 rotWithShape="1">
          <a:blip r:embed="rId16">
            <a:alphaModFix/>
          </a:blip>
          <a:srcRect l="-100000" r="10000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 rotWithShape="1">
          <a:blip r:embed="rId17">
            <a:alphaModFix/>
          </a:blip>
          <a:srcRect t="1512" b="1512"/>
          <a:stretch/>
        </p:blipFill>
        <p:spPr>
          <a:xfrm>
            <a:off x="554930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 rotWithShape="1">
          <a:blip r:embed="rId18">
            <a:alphaModFix/>
          </a:blip>
          <a:srcRect t="719" b="719"/>
          <a:stretch/>
        </p:blipFill>
        <p:spPr>
          <a:xfrm>
            <a:off x="6935900" y="3349625"/>
            <a:ext cx="1365074" cy="179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2694525" y="312275"/>
            <a:ext cx="504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心得&amp;感想</a:t>
            </a:r>
            <a:endParaRPr sz="5000"/>
          </a:p>
        </p:txBody>
      </p:sp>
      <p:sp>
        <p:nvSpPr>
          <p:cNvPr id="227" name="Google Shape;227;p26"/>
          <p:cNvSpPr txBox="1">
            <a:spLocks noGrp="1"/>
          </p:cNvSpPr>
          <p:nvPr>
            <p:ph type="body" idx="1"/>
          </p:nvPr>
        </p:nvSpPr>
        <p:spPr>
          <a:xfrm>
            <a:off x="311700" y="1353900"/>
            <a:ext cx="8520600" cy="37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300">
                <a:solidFill>
                  <a:srgbClr val="FF0000"/>
                </a:solidFill>
              </a:rPr>
              <a:t>一個喜歡親近大自然的人</a:t>
            </a:r>
            <a:endParaRPr sz="33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300">
                <a:solidFill>
                  <a:srgbClr val="FF0000"/>
                </a:solidFill>
              </a:rPr>
              <a:t>理應更愛大自然</a:t>
            </a:r>
            <a:endParaRPr sz="33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>
              <a:solidFill>
                <a:srgbClr val="FF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300">
                <a:solidFill>
                  <a:srgbClr val="1155CC"/>
                </a:solidFill>
              </a:rPr>
              <a:t>舉手之勞，要做對的事</a:t>
            </a:r>
            <a:endParaRPr sz="3300">
              <a:solidFill>
                <a:srgbClr val="1155C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>
              <a:solidFill>
                <a:srgbClr val="1155C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300">
                <a:solidFill>
                  <a:srgbClr val="F1C232"/>
                </a:solidFill>
              </a:rPr>
              <a:t>報告結束，但是我的淨山計畫</a:t>
            </a:r>
            <a:endParaRPr sz="3300">
              <a:solidFill>
                <a:srgbClr val="F1C23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300">
                <a:solidFill>
                  <a:srgbClr val="F1C232"/>
                </a:solidFill>
              </a:rPr>
              <a:t>會一直延續!</a:t>
            </a:r>
            <a:endParaRPr sz="33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3A4"/>
            </a:gs>
            <a:gs pos="100000">
              <a:srgbClr val="FFD3A4"/>
            </a:gs>
          </a:gsLst>
          <a:lin ang="5400012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83225" y="197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3620">
                <a:solidFill>
                  <a:schemeClr val="dk2"/>
                </a:solidFill>
                <a:latin typeface="DFKai-SB"/>
                <a:ea typeface="DFKai-SB"/>
                <a:cs typeface="DFKai-SB"/>
                <a:sym typeface="DFKai-SB"/>
              </a:rPr>
              <a:t>大綱</a:t>
            </a:r>
            <a:endParaRPr sz="3620">
              <a:solidFill>
                <a:schemeClr val="dk2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動機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撒固兒步道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鯉魚潭環潭步道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美崙山公園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佐倉步道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初英步道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心得&amp;感想</a:t>
            </a: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45749"/>
          <a:stretch/>
        </p:blipFill>
        <p:spPr>
          <a:xfrm rot="552253">
            <a:off x="4843742" y="1569527"/>
            <a:ext cx="3845583" cy="299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3A4"/>
            </a:gs>
            <a:gs pos="100000">
              <a:srgbClr val="FFD3A4"/>
            </a:gs>
          </a:gsLst>
          <a:lin ang="5400012" scaled="0"/>
        </a:gra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990"/>
              <a:buNone/>
            </a:pPr>
            <a:r>
              <a:rPr lang="zh-TW" sz="4120">
                <a:solidFill>
                  <a:schemeClr val="dk2"/>
                </a:solidFill>
              </a:rPr>
              <a:t>動機</a:t>
            </a:r>
            <a:endParaRPr sz="5020">
              <a:solidFill>
                <a:schemeClr val="dk2"/>
              </a:solidFill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我喜歡和媽媽一起爬山和步道健走，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每當在美麗的山上看見垃圾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我就覺得很生氣!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所以我決定以後爬山都要順便"淨山"，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還給大自然美麗的樣貌，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/>
              <a:t>也希望大家不要亂丟垃圾 !!!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952">
            <a:off x="6032439" y="2047805"/>
            <a:ext cx="2201434" cy="2188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-504625" y="292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撒固兒步道</a:t>
            </a:r>
            <a:endParaRPr sz="5000"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撒固兒步道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難度:⭐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走一圈50分鐘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大約1.4公里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海拔高170公尺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</a:rPr>
              <a:t>可以探訪秘境:撒固兒瀑布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適合初學者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1109" y="1248825"/>
            <a:ext cx="5192893" cy="389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311700" y="219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垃圾好多!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311700" y="721075"/>
            <a:ext cx="85206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一路上，不是衛生紙就是糖果紙，甚至還有一大堆沒吃完的蒟蒻果凍，還有酒瓶、菸蒂、香煙盒、吸管和塑膠杯等等......越撿越生氣...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99875"/>
            <a:ext cx="1387327" cy="184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325" y="1499875"/>
            <a:ext cx="1387327" cy="18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4650" y="1499875"/>
            <a:ext cx="1387327" cy="184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1975" y="1499875"/>
            <a:ext cx="1387327" cy="18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9300" y="1499875"/>
            <a:ext cx="1387327" cy="184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36625" y="1499841"/>
            <a:ext cx="1387327" cy="184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87325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61975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13">
            <a:alphaModFix/>
          </a:blip>
          <a:srcRect l="-104970" r="10497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14">
            <a:alphaModFix/>
          </a:blip>
          <a:srcRect l="-100000" r="10000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15">
            <a:alphaModFix/>
          </a:blip>
          <a:srcRect l="12776" t="25861" r="21567" b="13259"/>
          <a:stretch/>
        </p:blipFill>
        <p:spPr>
          <a:xfrm>
            <a:off x="554930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5619112" y="4652375"/>
            <a:ext cx="1263217" cy="4911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攀木蜥蜴</a:t>
            </a:r>
          </a:p>
        </p:txBody>
      </p:sp>
      <p:sp>
        <p:nvSpPr>
          <p:cNvPr id="99" name="Google Shape;99;p17"/>
          <p:cNvSpPr/>
          <p:nvPr/>
        </p:nvSpPr>
        <p:spPr>
          <a:xfrm>
            <a:off x="5926625" y="3809525"/>
            <a:ext cx="703500" cy="723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16">
            <a:alphaModFix/>
          </a:blip>
          <a:srcRect l="14522"/>
          <a:stretch/>
        </p:blipFill>
        <p:spPr>
          <a:xfrm>
            <a:off x="2774650" y="3349650"/>
            <a:ext cx="1387326" cy="17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17">
            <a:alphaModFix/>
          </a:blip>
          <a:srcRect r="9173" b="13755"/>
          <a:stretch/>
        </p:blipFill>
        <p:spPr>
          <a:xfrm>
            <a:off x="6935900" y="3349625"/>
            <a:ext cx="1387327" cy="179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/>
          <p:nvPr/>
        </p:nvSpPr>
        <p:spPr>
          <a:xfrm>
            <a:off x="6952125" y="4708825"/>
            <a:ext cx="1387321" cy="4346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撒固兒瀑布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lin ang="5400012" scaled="0"/>
        </a:gra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-504625" y="292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鯉魚潭環潭步道</a:t>
            </a:r>
            <a:endParaRPr sz="5000"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環潭步道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難度:⭐⭐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走2個小時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0000FF"/>
                </a:solidFill>
              </a:rPr>
              <a:t>大約5公里</a:t>
            </a:r>
            <a:endParaRPr sz="30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適合偶而有在運動的人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也是自行車</a:t>
            </a:r>
            <a:r>
              <a:rPr lang="zh-TW" altLang="en-US" sz="2400">
                <a:solidFill>
                  <a:schemeClr val="dk1"/>
                </a:solidFill>
              </a:rPr>
              <a:t>步道</a:t>
            </a:r>
            <a:endParaRPr lang="en-US" altLang="zh-TW"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>
                <a:solidFill>
                  <a:schemeClr val="dk1"/>
                </a:solidFill>
              </a:rPr>
              <a:t>所以要注意安全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t="21875" b="21875"/>
          <a:stretch/>
        </p:blipFill>
        <p:spPr>
          <a:xfrm>
            <a:off x="3951109" y="1248825"/>
            <a:ext cx="5192893" cy="389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lin ang="5400012" scaled="0"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219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愛惜大自然!</a:t>
            </a: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311700" y="721075"/>
            <a:ext cx="85206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>
                <a:solidFill>
                  <a:schemeClr val="dk1"/>
                </a:solidFill>
              </a:rPr>
              <a:t>入口處和出口處垃圾最多，我們從潭南走到潭北，延路上撿了很</a:t>
            </a:r>
            <a:r>
              <a:rPr lang="zh-TW" altLang="en-US">
                <a:solidFill>
                  <a:schemeClr val="dk1"/>
                </a:solidFill>
              </a:rPr>
              <a:t>多</a:t>
            </a:r>
            <a:r>
              <a:rPr lang="zh-TW">
                <a:solidFill>
                  <a:schemeClr val="dk1"/>
                </a:solidFill>
              </a:rPr>
              <a:t>垃圾，</a:t>
            </a:r>
            <a:endParaRPr lang="zh-TW" altLang="en-US">
              <a:solidFill>
                <a:schemeClr val="dk1"/>
              </a:solidFill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還好一段路就會有垃圾筒，讓我一路上不用提太重的垃圾。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9875"/>
            <a:ext cx="1702376" cy="226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4800" y="1499875"/>
            <a:ext cx="1527176" cy="20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7325" y="1499875"/>
            <a:ext cx="1387277" cy="18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1975" y="1499875"/>
            <a:ext cx="1387327" cy="18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8200" y="1499800"/>
            <a:ext cx="2005801" cy="267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9300" y="1499791"/>
            <a:ext cx="1387327" cy="184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12">
            <a:alphaModFix/>
          </a:blip>
          <a:srcRect t="1512" b="1512"/>
          <a:stretch/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13">
            <a:alphaModFix/>
          </a:blip>
          <a:srcRect t="1512" b="1512"/>
          <a:stretch/>
        </p:blipFill>
        <p:spPr>
          <a:xfrm>
            <a:off x="1387325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 rotWithShape="1">
          <a:blip r:embed="rId14">
            <a:alphaModFix/>
          </a:blip>
          <a:srcRect t="1512" b="1512"/>
          <a:stretch/>
        </p:blipFill>
        <p:spPr>
          <a:xfrm>
            <a:off x="4161975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15">
            <a:alphaModFix/>
          </a:blip>
          <a:srcRect l="-104970" r="10497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16">
            <a:alphaModFix/>
          </a:blip>
          <a:srcRect l="-100000" r="10000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17">
            <a:alphaModFix/>
          </a:blip>
          <a:srcRect t="1512" b="1512"/>
          <a:stretch/>
        </p:blipFill>
        <p:spPr>
          <a:xfrm>
            <a:off x="554930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18">
            <a:alphaModFix/>
          </a:blip>
          <a:srcRect t="1512" b="1512"/>
          <a:stretch/>
        </p:blipFill>
        <p:spPr>
          <a:xfrm>
            <a:off x="277465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19">
            <a:alphaModFix/>
          </a:blip>
          <a:srcRect l="20997" r="20997"/>
          <a:stretch/>
        </p:blipFill>
        <p:spPr>
          <a:xfrm>
            <a:off x="6935900" y="3349625"/>
            <a:ext cx="1387325" cy="179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424275" y="199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/>
              <a:t>美崙山公園</a:t>
            </a:r>
            <a:endParaRPr sz="5000"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344875" y="995525"/>
            <a:ext cx="8520600" cy="3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rgbClr val="0000FF"/>
                </a:solidFill>
              </a:rPr>
              <a:t>美崙山步道      難度:⭐至⭐⭐</a:t>
            </a:r>
            <a:endParaRPr sz="23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rgbClr val="0000FF"/>
                </a:solidFill>
              </a:rPr>
              <a:t>來回1個半小時    大約3公里    </a:t>
            </a:r>
            <a:r>
              <a:rPr lang="zh-TW" sz="1600">
                <a:solidFill>
                  <a:srgbClr val="0000FF"/>
                </a:solidFill>
              </a:rPr>
              <a:t> </a:t>
            </a:r>
            <a:r>
              <a:rPr lang="zh-TW" sz="2300">
                <a:solidFill>
                  <a:srgbClr val="0000FF"/>
                </a:solidFill>
              </a:rPr>
              <a:t>海拔高108公尺</a:t>
            </a:r>
            <a:endParaRPr sz="16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</a:rPr>
              <a:t>美崙山的登山口很多，我們每次走的路線都不一樣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</a:rPr>
              <a:t>常常看見運動遊樂器材就會停留許久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</a:rPr>
              <a:t>所以我想一次走完全部路線應該要花一整天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>
                <a:solidFill>
                  <a:schemeClr val="dk1"/>
                </a:solidFill>
              </a:rPr>
              <a:t>這裡適合所有體能的人來爬，難易度自己調整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3">
            <a:alphaModFix/>
          </a:blip>
          <a:srcRect l="6531" t="32074" r="5323" b="24528"/>
          <a:stretch/>
        </p:blipFill>
        <p:spPr>
          <a:xfrm>
            <a:off x="0" y="3205550"/>
            <a:ext cx="9144003" cy="1937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DDDD"/>
            </a:gs>
            <a:gs pos="100000">
              <a:srgbClr val="919191"/>
            </a:gs>
          </a:gsLst>
          <a:lin ang="5400012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311700" y="219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請體晾維護人員辛苦!</a:t>
            </a:r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311700" y="721075"/>
            <a:ext cx="85206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延路看見很多工作人員在修剪樹木，清掃樹葉跟清倒垃圾筒，大熱天他們很辛苦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舉手之勞撿起垃圾帶下山真的很簡單，大自然需要我們幫忙!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9875"/>
            <a:ext cx="1702376" cy="226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4800" y="1499875"/>
            <a:ext cx="1527176" cy="20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7325" y="1499875"/>
            <a:ext cx="1387277" cy="18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1975" y="1499875"/>
            <a:ext cx="1387327" cy="18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7">
            <a:alphaModFix/>
          </a:blip>
          <a:srcRect l="1802" r="1812"/>
          <a:stretch/>
        </p:blipFill>
        <p:spPr>
          <a:xfrm>
            <a:off x="6530575" y="1499875"/>
            <a:ext cx="1770401" cy="244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49300" y="1499791"/>
            <a:ext cx="1387327" cy="184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12">
            <a:alphaModFix/>
          </a:blip>
          <a:srcRect t="1512" b="1512"/>
          <a:stretch/>
        </p:blipFill>
        <p:spPr>
          <a:xfrm>
            <a:off x="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13">
            <a:alphaModFix/>
          </a:blip>
          <a:srcRect t="1512" b="1512"/>
          <a:stretch/>
        </p:blipFill>
        <p:spPr>
          <a:xfrm>
            <a:off x="1388050" y="332170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14">
            <a:alphaModFix/>
          </a:blip>
          <a:srcRect t="25826" b="25826"/>
          <a:stretch/>
        </p:blipFill>
        <p:spPr>
          <a:xfrm>
            <a:off x="2770237" y="3349625"/>
            <a:ext cx="2782748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15">
            <a:alphaModFix/>
          </a:blip>
          <a:srcRect l="-104970" r="10497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 rotWithShape="1">
          <a:blip r:embed="rId16">
            <a:alphaModFix/>
          </a:blip>
          <a:srcRect l="-100000" r="100000"/>
          <a:stretch/>
        </p:blipFill>
        <p:spPr>
          <a:xfrm>
            <a:off x="2766537" y="3349650"/>
            <a:ext cx="1403562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 rotWithShape="1">
          <a:blip r:embed="rId17">
            <a:alphaModFix/>
          </a:blip>
          <a:srcRect t="1512" b="1512"/>
          <a:stretch/>
        </p:blipFill>
        <p:spPr>
          <a:xfrm>
            <a:off x="5549300" y="3349650"/>
            <a:ext cx="1387327" cy="17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 rotWithShape="1">
          <a:blip r:embed="rId18">
            <a:alphaModFix/>
          </a:blip>
          <a:srcRect t="719" b="719"/>
          <a:stretch/>
        </p:blipFill>
        <p:spPr>
          <a:xfrm>
            <a:off x="6935900" y="3349625"/>
            <a:ext cx="1365074" cy="179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/>
          <p:nvPr/>
        </p:nvSpPr>
        <p:spPr>
          <a:xfrm>
            <a:off x="3121510" y="4583950"/>
            <a:ext cx="2066142" cy="38599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00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FF"/>
                </a:solidFill>
                <a:latin typeface="Arial"/>
              </a:rPr>
              <a:t>巧遇松鼠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如螢幕大小 (16:9)</PresentationFormat>
  <Slides>14</Slides>
  <Notes>14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Simple Light</vt:lpstr>
      <vt:lpstr>山林步道:淨山大作戰</vt:lpstr>
      <vt:lpstr>大綱</vt:lpstr>
      <vt:lpstr>動機</vt:lpstr>
      <vt:lpstr>撒固兒步道</vt:lpstr>
      <vt:lpstr>垃圾好多!</vt:lpstr>
      <vt:lpstr>鯉魚潭環潭步道</vt:lpstr>
      <vt:lpstr>愛惜大自然!</vt:lpstr>
      <vt:lpstr>美崙山公園</vt:lpstr>
      <vt:lpstr>請體晾維護人員辛苦!</vt:lpstr>
      <vt:lpstr> 佐倉步道</vt:lpstr>
      <vt:lpstr>要當最有水準的山友!</vt:lpstr>
      <vt:lpstr>初英步道</vt:lpstr>
      <vt:lpstr>是綠地與水的結合</vt:lpstr>
      <vt:lpstr>心得&amp;感想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山林步道:淨山大作戰</dc:title>
  <cp:revision>6</cp:revision>
  <dcterms:modified xsi:type="dcterms:W3CDTF">2021-09-16T15:31:48Z</dcterms:modified>
</cp:coreProperties>
</file>