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3" r:id="rId2"/>
  </p:sldMasterIdLst>
  <p:sldIdLst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70" r:id="rId13"/>
    <p:sldId id="271" r:id="rId14"/>
    <p:sldId id="265" r:id="rId15"/>
    <p:sldId id="272" r:id="rId16"/>
    <p:sldId id="266" r:id="rId17"/>
    <p:sldId id="273" r:id="rId18"/>
    <p:sldId id="274" r:id="rId19"/>
    <p:sldId id="275" r:id="rId20"/>
    <p:sldId id="276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99" autoAdjust="0"/>
    <p:restoredTop sz="94660"/>
  </p:normalViewPr>
  <p:slideViewPr>
    <p:cSldViewPr snapToGrid="0">
      <p:cViewPr>
        <p:scale>
          <a:sx n="66" d="100"/>
          <a:sy n="66" d="100"/>
        </p:scale>
        <p:origin x="-2304" y="-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6544954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6365722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611618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54708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5291057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74575735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12054759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9629418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9501481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049343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0071006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09797600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1813050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40253613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1139676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25281285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3506776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34940694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4460014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16794924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1788766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4522631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1975587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391435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67780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8455770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1409857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8168450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3488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F74440-E3F5-455D-8BED-D836810A4B69}" type="datetimeFigureOut">
              <a:rPr lang="zh-TW" altLang="en-US" smtClean="0"/>
              <a:pPr/>
              <a:t>2016/9/7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1388F9-E152-41E2-B9AE-636C12980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8612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ransition>
    <p:random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hyperlink" Target="VID_20160903_184624.3gp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VID_20160821_221120.3gp" TargetMode="External"/><Relationship Id="rId5" Type="http://schemas.openxmlformats.org/officeDocument/2006/relationships/image" Target="../media/image29.png"/><Relationship Id="rId4" Type="http://schemas.openxmlformats.org/officeDocument/2006/relationships/hyperlink" Target="VID_20160831_143608.3g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尋找</a:t>
            </a:r>
            <a:r>
              <a:rPr lang="zh-TW" altLang="en-US" sz="7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玩</a:t>
            </a:r>
            <a:r>
              <a:rPr lang="zh-TW" altLang="en-US" sz="7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六忠    練品赤</a:t>
            </a:r>
          </a:p>
        </p:txBody>
      </p:sp>
      <p:pic>
        <p:nvPicPr>
          <p:cNvPr id="5" name="圖片 4" descr="DSCI0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901" y="500975"/>
            <a:ext cx="4796443" cy="2692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圖片 3" descr="DSCI0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40150">
            <a:off x="556950" y="2984268"/>
            <a:ext cx="5333438" cy="2994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043539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模擬風力發電</a:t>
            </a:r>
            <a:r>
              <a:rPr lang="zh-TW" altLang="en-US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準備材料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：擬真風力發電組零件、螺絲釘、螺絲起子、固定板、充電電池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DSCI0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179" y="3474720"/>
            <a:ext cx="5091545" cy="2858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 descr="DSCI0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7919" y="3482595"/>
            <a:ext cx="5094399" cy="2860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966671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1" y="648394"/>
            <a:ext cx="10131425" cy="5076305"/>
          </a:xfrm>
        </p:spPr>
        <p:txBody>
          <a:bodyPr anchor="t">
            <a:norm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製作方法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：先組裝風力發電的零件，再把風車固定在板子上，就完成了！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DSCI0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0857">
            <a:off x="1305099" y="2128058"/>
            <a:ext cx="4377212" cy="2457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 descr="DSCI0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3332">
            <a:off x="5860470" y="1786383"/>
            <a:ext cx="4405747" cy="2473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DSCI01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1291">
            <a:off x="3680761" y="3922755"/>
            <a:ext cx="4399210" cy="246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65017" y="2041389"/>
          <a:ext cx="10590415" cy="2316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818783"/>
                <a:gridCol w="37716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測試風速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電風扇轉</a:t>
                      </a:r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強風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模式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風車一分鐘</a:t>
                      </a:r>
                      <a:r>
                        <a:rPr lang="en-US" altLang="zh-TW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38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圈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電風扇轉</a:t>
                      </a:r>
                      <a:r>
                        <a:rPr lang="zh-TW" altLang="en-US" sz="3200" b="1" dirty="0" smtClean="0">
                          <a:solidFill>
                            <a:srgbClr val="00B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中風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模式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風車一分鐘</a:t>
                      </a:r>
                      <a:r>
                        <a:rPr lang="en-US" altLang="zh-TW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圈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電風扇轉</a:t>
                      </a:r>
                      <a:r>
                        <a:rPr lang="zh-TW" altLang="en-US" sz="3200" b="1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弱風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風車一分鐘</a:t>
                      </a:r>
                      <a:r>
                        <a:rPr lang="en-US" altLang="zh-TW" sz="3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圈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 descr="DSCI0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82018">
            <a:off x="5765950" y="4310196"/>
            <a:ext cx="3855797" cy="2164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內容版面配置區 3" descr="DSCI01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325017">
            <a:off x="1050358" y="289784"/>
            <a:ext cx="3713887" cy="2084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模擬太陽能</a:t>
            </a:r>
            <a:r>
              <a:rPr lang="zh-TW" altLang="en-US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發電組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準備材料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：太陽能發電組零件、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電線、電路板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、充電電池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DSCI0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648" y="3575955"/>
            <a:ext cx="5079076" cy="2851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DSCI0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7796" y="3555246"/>
            <a:ext cx="5113065" cy="2870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122143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1" y="648394"/>
            <a:ext cx="10131425" cy="5076305"/>
          </a:xfrm>
        </p:spPr>
        <p:txBody>
          <a:bodyPr anchor="t">
            <a:norm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製作方法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：先組裝太陽能發電的零件，再到太陽底下測試效果，就完成了！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 descr="DSCI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015" y="3050771"/>
            <a:ext cx="5940524" cy="3335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 descr="DSCI0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6032" y="1889639"/>
            <a:ext cx="5669279" cy="3182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模型綠</a:t>
            </a:r>
            <a:r>
              <a:rPr lang="zh-TW" altLang="en-US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能小城市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準備材料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：風力發電組、太陽能發電組、剪刀、電線、膠帶、充電電池、樂高商店模型、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LED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燈泡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3200" dirty="0"/>
          </a:p>
        </p:txBody>
      </p:sp>
      <p:pic>
        <p:nvPicPr>
          <p:cNvPr id="4" name="圖片 3" descr="DSCI0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6233" y="3815714"/>
            <a:ext cx="4829695" cy="271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DSCI0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350" y="3790336"/>
            <a:ext cx="4871996" cy="2735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043834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1" y="648394"/>
            <a:ext cx="10131425" cy="5076305"/>
          </a:xfrm>
        </p:spPr>
        <p:txBody>
          <a:bodyPr anchor="t">
            <a:norm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製作方法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：先組裝樂高商店模型，把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LED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燈泡放在商店內，最後用電線連接風力發電機和太陽能發電機，用充電電池蓄電，就完成了！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DSCI0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326" y="2759825"/>
            <a:ext cx="5330535" cy="2992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DSCI0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4422" y="2735012"/>
            <a:ext cx="5359927" cy="3009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I0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010" y="214259"/>
            <a:ext cx="5793970" cy="3252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 descr="DSCI0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885" y="3299692"/>
            <a:ext cx="5834793" cy="3275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DSCI0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2160" y="232755"/>
            <a:ext cx="5256502" cy="295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DSCI01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3228" y="3251464"/>
            <a:ext cx="5702160" cy="3201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風力發電測試、太陽能發電測試、電力供電測試</a:t>
            </a:r>
            <a:endParaRPr kumimoji="0" lang="zh-TW" altLang="en-US" sz="6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2665" t="10782" r="12811" b="11617"/>
          <a:stretch>
            <a:fillRect/>
          </a:stretch>
        </p:blipFill>
        <p:spPr bwMode="auto">
          <a:xfrm>
            <a:off x="516600" y="478971"/>
            <a:ext cx="4113456" cy="240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 l="31984" t="11728" r="14286" b="12363"/>
          <a:stretch>
            <a:fillRect/>
          </a:stretch>
        </p:blipFill>
        <p:spPr bwMode="auto">
          <a:xfrm>
            <a:off x="6092761" y="1509484"/>
            <a:ext cx="5168787" cy="410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 l="15476" t="10600" r="13095" b="10529"/>
          <a:stretch>
            <a:fillRect/>
          </a:stretch>
        </p:blipFill>
        <p:spPr bwMode="auto">
          <a:xfrm>
            <a:off x="508000" y="3304870"/>
            <a:ext cx="4180114" cy="25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10740" y="1384224"/>
            <a:ext cx="4995334" cy="3725334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什麼是綠能</a:t>
            </a:r>
            <a:r>
              <a:rPr lang="en-US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風力發電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太陽能發電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813583" y="1393922"/>
            <a:ext cx="4995332" cy="3649133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動手玩綠能！</a:t>
            </a:r>
            <a:endParaRPr lang="en-US" altLang="zh-TW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模擬風力發電</a:t>
            </a:r>
            <a:r>
              <a:rPr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3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模擬太陽能</a:t>
            </a:r>
            <a:r>
              <a:rPr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發電組</a:t>
            </a:r>
            <a:endParaRPr lang="en-US" altLang="zh-TW" sz="3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模擬綠</a:t>
            </a:r>
            <a:r>
              <a:rPr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能小城市</a:t>
            </a:r>
            <a:endParaRPr lang="en-US" altLang="zh-TW" sz="3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DSCI0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768" y="4062029"/>
            <a:ext cx="4405745" cy="2473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橢圓形圖說文字 6"/>
          <p:cNvSpPr/>
          <p:nvPr/>
        </p:nvSpPr>
        <p:spPr>
          <a:xfrm>
            <a:off x="5278582" y="4721629"/>
            <a:ext cx="6508866" cy="1379914"/>
          </a:xfrm>
          <a:prstGeom prst="wedgeEllipseCallout">
            <a:avLst>
              <a:gd name="adj1" fmla="val -58891"/>
              <a:gd name="adj2" fmla="val 2985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最後還有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心得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喔！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107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2426" y="1822414"/>
            <a:ext cx="10578546" cy="2902226"/>
          </a:xfrm>
        </p:spPr>
        <p:txBody>
          <a:bodyPr>
            <a:normAutofit/>
          </a:bodyPr>
          <a:lstStyle/>
          <a:p>
            <a:pPr lvl="0"/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面臨未來能源短缺的危機，我們應該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節約能源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，例如隨手關燈、珍惜水資源。</a:t>
            </a:r>
          </a:p>
          <a:p>
            <a:pPr lvl="0"/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綠色能源是最環保、最不傷害地球的能源，所以我們應該多多運用綠能，減少環境破壞。</a:t>
            </a:r>
          </a:p>
          <a:p>
            <a:endParaRPr lang="zh-TW" altLang="en-US" dirty="0"/>
          </a:p>
        </p:txBody>
      </p:sp>
      <p:pic>
        <p:nvPicPr>
          <p:cNvPr id="5" name="圖片 4" descr="DSCI0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4762">
            <a:off x="7215445" y="4111907"/>
            <a:ext cx="4181303" cy="234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 descr="DSCI0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3409">
            <a:off x="2776452" y="271403"/>
            <a:ext cx="2734886" cy="1535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 descr="DSCI01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325">
            <a:off x="5918661" y="319553"/>
            <a:ext cx="2809702" cy="157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雲朵形圖說文字 8"/>
          <p:cNvSpPr/>
          <p:nvPr/>
        </p:nvSpPr>
        <p:spPr>
          <a:xfrm>
            <a:off x="631767" y="4572000"/>
            <a:ext cx="6675120" cy="1546167"/>
          </a:xfrm>
          <a:prstGeom prst="cloudCallout">
            <a:avLst>
              <a:gd name="adj1" fmla="val 56004"/>
              <a:gd name="adj2" fmla="val -5495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一起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節約能源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愛地球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！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2404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報告完畢，謝謝大家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488901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什麼是綠</a:t>
            </a: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能呢？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437974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風力發電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2" y="1895061"/>
            <a:ext cx="10578546" cy="4704522"/>
          </a:xfrm>
        </p:spPr>
        <p:txBody>
          <a:bodyPr>
            <a:norm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是利用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來產生電力的發電廠，屬於可再生能源發電的一種。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風力發電機簡稱風機，主要由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塔架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葉片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發電機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等三大部分所構成。運轉的風速必須大於每秒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公尺，但是風速太強也不行，當風速達每秒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公尺時，即達滿載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每座風力發電機都可獨立運轉，所以每座風力發電機都是單獨的風力發電廠。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98" y="1033669"/>
            <a:ext cx="5533023" cy="4150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380908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蒲福風級表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3591475"/>
              </p:ext>
            </p:extLst>
          </p:nvPr>
        </p:nvGraphicFramePr>
        <p:xfrm>
          <a:off x="685801" y="2065869"/>
          <a:ext cx="10750826" cy="409639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63076">
                  <a:extLst>
                    <a:ext uri="{9D8B030D-6E8A-4147-A177-3AD203B41FA5}">
                      <a16:colId xmlns="" xmlns:a16="http://schemas.microsoft.com/office/drawing/2014/main" val="2389830290"/>
                    </a:ext>
                  </a:extLst>
                </a:gridCol>
                <a:gridCol w="3491168">
                  <a:extLst>
                    <a:ext uri="{9D8B030D-6E8A-4147-A177-3AD203B41FA5}">
                      <a16:colId xmlns="" xmlns:a16="http://schemas.microsoft.com/office/drawing/2014/main" val="4255486932"/>
                    </a:ext>
                  </a:extLst>
                </a:gridCol>
                <a:gridCol w="5796582">
                  <a:extLst>
                    <a:ext uri="{9D8B030D-6E8A-4147-A177-3AD203B41FA5}">
                      <a16:colId xmlns="" xmlns:a16="http://schemas.microsoft.com/office/drawing/2014/main" val="3983864763"/>
                    </a:ext>
                  </a:extLst>
                </a:gridCol>
              </a:tblGrid>
              <a:tr h="409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級數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陸地情形；海面情形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65026037"/>
                  </a:ext>
                </a:extLst>
              </a:tr>
              <a:tr h="409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無風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風平浪靜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88902669"/>
                  </a:ext>
                </a:extLst>
              </a:tr>
              <a:tr h="819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軟風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炊煙可表示風向；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海面有波紋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6194211"/>
                  </a:ext>
                </a:extLst>
              </a:tr>
              <a:tr h="819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輕風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樹葉有聲音；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海面波紋明顯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67917626"/>
                  </a:ext>
                </a:extLst>
              </a:tr>
              <a:tr h="819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微風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樹葉及樹枝會搖動；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海面有小波浪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60817644"/>
                  </a:ext>
                </a:extLst>
              </a:tr>
              <a:tr h="819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和風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塵沙飛揚；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小波浪變多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2946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047733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蒲福風級表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sz="6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58666354"/>
              </p:ext>
            </p:extLst>
          </p:nvPr>
        </p:nvGraphicFramePr>
        <p:xfrm>
          <a:off x="685801" y="2065867"/>
          <a:ext cx="10684563" cy="444213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54058">
                  <a:extLst>
                    <a:ext uri="{9D8B030D-6E8A-4147-A177-3AD203B41FA5}">
                      <a16:colId xmlns="" xmlns:a16="http://schemas.microsoft.com/office/drawing/2014/main" val="272473775"/>
                    </a:ext>
                  </a:extLst>
                </a:gridCol>
                <a:gridCol w="3469650">
                  <a:extLst>
                    <a:ext uri="{9D8B030D-6E8A-4147-A177-3AD203B41FA5}">
                      <a16:colId xmlns="" xmlns:a16="http://schemas.microsoft.com/office/drawing/2014/main" val="229456152"/>
                    </a:ext>
                  </a:extLst>
                </a:gridCol>
                <a:gridCol w="5760855">
                  <a:extLst>
                    <a:ext uri="{9D8B030D-6E8A-4147-A177-3AD203B41FA5}">
                      <a16:colId xmlns="" xmlns:a16="http://schemas.microsoft.com/office/drawing/2014/main" val="2570740113"/>
                    </a:ext>
                  </a:extLst>
                </a:gridCol>
              </a:tblGrid>
              <a:tr h="412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級數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陸地情形；海面情形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97311372"/>
                  </a:ext>
                </a:extLst>
              </a:tr>
              <a:tr h="412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清風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樹葉及樹枝開始搖擺；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海面有中波浪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97061239"/>
                  </a:ext>
                </a:extLst>
              </a:tr>
              <a:tr h="824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強風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大樹枝搖動，撐傘有困難；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大浪形成，有浪花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43132108"/>
                  </a:ext>
                </a:extLst>
              </a:tr>
              <a:tr h="824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疾風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走路感受風的阻力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海面湧突，浪花被風吹起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05690337"/>
                  </a:ext>
                </a:extLst>
              </a:tr>
              <a:tr h="824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迎風前進困難；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巨浪漸升，浪花更加明顯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25051260"/>
                  </a:ext>
                </a:extLst>
              </a:tr>
              <a:tr h="824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烈風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屋瓦會被吹走；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猛浪驚濤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6073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7475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蒲福風級表</a:t>
            </a:r>
            <a:r>
              <a:rPr lang="en-US" altLang="zh-TW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96558488"/>
              </p:ext>
            </p:extLst>
          </p:nvPr>
        </p:nvGraphicFramePr>
        <p:xfrm>
          <a:off x="685801" y="2065869"/>
          <a:ext cx="10711068" cy="4202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665">
                  <a:extLst>
                    <a:ext uri="{9D8B030D-6E8A-4147-A177-3AD203B41FA5}">
                      <a16:colId xmlns="" xmlns:a16="http://schemas.microsoft.com/office/drawing/2014/main" val="3994181468"/>
                    </a:ext>
                  </a:extLst>
                </a:gridCol>
                <a:gridCol w="3478257">
                  <a:extLst>
                    <a:ext uri="{9D8B030D-6E8A-4147-A177-3AD203B41FA5}">
                      <a16:colId xmlns="" xmlns:a16="http://schemas.microsoft.com/office/drawing/2014/main" val="676931608"/>
                    </a:ext>
                  </a:extLst>
                </a:gridCol>
                <a:gridCol w="5775146">
                  <a:extLst>
                    <a:ext uri="{9D8B030D-6E8A-4147-A177-3AD203B41FA5}">
                      <a16:colId xmlns="" xmlns:a16="http://schemas.microsoft.com/office/drawing/2014/main" val="3504594413"/>
                    </a:ext>
                  </a:extLst>
                </a:gridCol>
              </a:tblGrid>
              <a:tr h="425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級數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陸地情形；海面情形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82131988"/>
                  </a:ext>
                </a:extLst>
              </a:tr>
              <a:tr h="425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暴風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樹被吹走，屋被吹倒；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猛浪翻騰，海面一片白浪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1621348"/>
                  </a:ext>
                </a:extLst>
              </a:tr>
              <a:tr h="851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狂風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路上有重大災難；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狂濤洶湧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60387645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颶風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因風力過強，能見度極低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67688874"/>
                  </a:ext>
                </a:extLst>
              </a:tr>
              <a:tr h="251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7467727"/>
                  </a:ext>
                </a:extLst>
              </a:tr>
              <a:tr h="266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1385726"/>
                  </a:ext>
                </a:extLst>
              </a:tr>
              <a:tr h="266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2131747"/>
                  </a:ext>
                </a:extLst>
              </a:tr>
              <a:tr h="158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0672622"/>
                  </a:ext>
                </a:extLst>
              </a:tr>
              <a:tr h="212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3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89144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太陽能發電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2" y="1895061"/>
            <a:ext cx="10578546" cy="3631096"/>
          </a:xfrm>
        </p:spPr>
        <p:txBody>
          <a:bodyPr>
            <a:norm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太陽能發電是把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陽光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轉換成電能。陽光可以直接轉換成電力使用太陽能光伏，或間接使用聚光太陽能熱發電，它通常集中太陽的能量來燒開水，然後用來提供電源。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太陽光發電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最初是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用於小型和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，由光伏陣列供電，例如利用太陽能電池供電的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和鍵盤。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781">
            <a:off x="4990138" y="1167439"/>
            <a:ext cx="6367006" cy="4781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13988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動手玩綠能！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219141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4F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4F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天體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TM02900722[[fn=離子會議室]]</Template>
  <TotalTime>229</TotalTime>
  <Words>660</Words>
  <Application>Microsoft Office PowerPoint</Application>
  <PresentationFormat>自訂</PresentationFormat>
  <Paragraphs>120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HDOfficeLightV0</vt:lpstr>
      <vt:lpstr>天體</vt:lpstr>
      <vt:lpstr>尋找風                 玩綠能</vt:lpstr>
      <vt:lpstr>目錄</vt:lpstr>
      <vt:lpstr>什麼是綠能呢？</vt:lpstr>
      <vt:lpstr>風力發電</vt:lpstr>
      <vt:lpstr>蒲福風級表(1)</vt:lpstr>
      <vt:lpstr>蒲福風級表(2)</vt:lpstr>
      <vt:lpstr>蒲福風級表(3)</vt:lpstr>
      <vt:lpstr>太陽能發電</vt:lpstr>
      <vt:lpstr>動手玩綠能！</vt:lpstr>
      <vt:lpstr>模擬風力發電組</vt:lpstr>
      <vt:lpstr>投影片 11</vt:lpstr>
      <vt:lpstr>投影片 12</vt:lpstr>
      <vt:lpstr>模擬太陽能發電組</vt:lpstr>
      <vt:lpstr>投影片 14</vt:lpstr>
      <vt:lpstr>模型綠能小城市</vt:lpstr>
      <vt:lpstr>投影片 16</vt:lpstr>
      <vt:lpstr>投影片 17</vt:lpstr>
      <vt:lpstr>投影片 18</vt:lpstr>
      <vt:lpstr>投影片 19</vt:lpstr>
      <vt:lpstr>心得</vt:lpstr>
      <vt:lpstr>報告完畢，謝謝大家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尋找風                 玩綠能</dc:title>
  <dc:creator>17</dc:creator>
  <cp:lastModifiedBy>品赤</cp:lastModifiedBy>
  <cp:revision>50</cp:revision>
  <dcterms:created xsi:type="dcterms:W3CDTF">2016-08-21T04:13:46Z</dcterms:created>
  <dcterms:modified xsi:type="dcterms:W3CDTF">2016-09-07T13:48:32Z</dcterms:modified>
</cp:coreProperties>
</file>