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media/image9.jpg" ContentType="image/jpeg"/>
  <Override PartName="/ppt/media/image2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2"/>
  </p:sldMasterIdLst>
  <p:notesMasterIdLst>
    <p:notesMasterId r:id="rId10"/>
  </p:notesMasterIdLst>
  <p:sldIdLst>
    <p:sldId id="256" r:id="rId3"/>
    <p:sldId id="257" r:id="rId4"/>
    <p:sldId id="258" r:id="rId5"/>
    <p:sldId id="262" r:id="rId6"/>
    <p:sldId id="259" r:id="rId7"/>
    <p:sldId id="267" r:id="rId8"/>
    <p:sldId id="271" r:id="rId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未命名的章節" id="{F4B03946-84B3-4A18-805C-A528D51E9F5B}">
          <p14:sldIdLst>
            <p14:sldId id="256"/>
            <p14:sldId id="257"/>
            <p14:sldId id="258"/>
            <p14:sldId id="262"/>
            <p14:sldId id="259"/>
            <p14:sldId id="267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36686" autoAdjust="0"/>
  </p:normalViewPr>
  <p:slideViewPr>
    <p:cSldViewPr showGuides="1">
      <p:cViewPr varScale="1">
        <p:scale>
          <a:sx n="87" d="100"/>
          <a:sy n="87" d="100"/>
        </p:scale>
        <p:origin x="1358" y="22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17-06-13T11:48:01.943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Group>
    <inkml:annotationXML>
      <emma:emma xmlns:emma="http://www.w3.org/2003/04/emma" version="1.0">
        <emma:interpretation id="{A09BEC3B-06CD-4E3C-AD1D-9C621B84D97E}" emma:medium="tactile" emma:mode="ink">
          <msink:context xmlns:msink="http://schemas.microsoft.com/ink/2010/main" type="writingRegion" rotatedBoundingBox="16890,3968 17064,3968 17064,4206 16890,4206"/>
        </emma:interpretation>
      </emma:emma>
    </inkml:annotationXML>
    <inkml:traceGroup>
      <inkml:annotationXML>
        <emma:emma xmlns:emma="http://www.w3.org/2003/04/emma" version="1.0">
          <emma:interpretation id="{E1E2CA88-C471-48A3-9042-3726E5E643DA}" emma:medium="tactile" emma:mode="ink">
            <msink:context xmlns:msink="http://schemas.microsoft.com/ink/2010/main" type="paragraph" rotatedBoundingBox="16890,3968 17064,3968 17064,4206 16890,42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30D8BC-2C5B-46CB-B2EE-081A82CF84C3}" emma:medium="tactile" emma:mode="ink">
              <msink:context xmlns:msink="http://schemas.microsoft.com/ink/2010/main" type="line" rotatedBoundingBox="16890,3968 17064,3968 17064,4206 16890,4206"/>
            </emma:interpretation>
          </emma:emma>
        </inkml:annotationXML>
        <inkml:traceGroup>
          <inkml:annotationXML>
            <emma:emma xmlns:emma="http://www.w3.org/2003/04/emma" version="1.0">
              <emma:interpretation id="{7DBEB17C-EA08-49FB-9C91-4E26FA7817AA}" emma:medium="tactile" emma:mode="ink">
                <msink:context xmlns:msink="http://schemas.microsoft.com/ink/2010/main" type="inkWord" rotatedBoundingBox="16890,3968 16905,3968 16905,3983 16890,3983"/>
              </emma:interpretation>
              <emma:one-of disjunction-type="recognition" id="oneOf0">
                <emma:interpretation id="interp0" emma:lang="zh-TW" emma:confidence="0">
                  <emma:literal>“</emma:literal>
                </emma:interpretation>
                <emma:interpretation id="interp1" emma:lang="zh-TW" emma:confidence="0">
                  <emma:literal>「</emma:literal>
                </emma:interpretation>
                <emma:interpretation id="interp2" emma:lang="zh-TW" emma:confidence="0">
                  <emma:literal>′</emma:literal>
                </emma:interpretation>
                <emma:interpretation id="interp3" emma:lang="zh-TW" emma:confidence="0">
                  <emma:literal>”</emma:literal>
                </emma:interpretation>
                <emma:interpretation id="interp4" emma:lang="zh-TW" emma:confidence="0">
                  <emma:literal>.</emma:literal>
                </emma:interpretation>
              </emma:one-of>
            </emma:emma>
          </inkml:annotationXML>
          <inkml:trace contextRef="#ctx0" brushRef="#br0">-159-223 0</inkml:trace>
          <inkml:trace contextRef="#ctx0" brushRef="#br0" timeOffset="687.5355">-159-223 0</inkml:trace>
          <inkml:trace contextRef="#ctx0" brushRef="#br0" timeOffset="921.9214">-159-223 0</inkml:trace>
        </inkml:traceGroup>
        <inkml:traceGroup>
          <inkml:annotationXML>
            <emma:emma xmlns:emma="http://www.w3.org/2003/04/emma" version="1.0">
              <emma:interpretation id="{62157C30-4EFF-4F85-98DC-F1524A586216}" emma:medium="tactile" emma:mode="ink">
                <msink:context xmlns:msink="http://schemas.microsoft.com/ink/2010/main" type="inkWord" rotatedBoundingBox="17049,4191 17064,4191 17064,4206 17049,4206"/>
              </emma:interpretation>
              <emma:one-of disjunction-type="recognition" id="oneOf1">
                <emma:interpretation id="interp5" emma:lang="zh-TW" emma:confidence="0">
                  <emma:literal>、</emma:literal>
                </emma:interpretation>
                <emma:interpretation id="interp6" emma:lang="zh-TW" emma:confidence="0">
                  <emma:literal>,</emma:literal>
                </emma:interpretation>
                <emma:interpretation id="interp7" emma:lang="zh-TW" emma:confidence="0">
                  <emma:literal>_</emma:literal>
                </emma:interpretation>
                <emma:interpretation id="interp8" emma:lang="zh-TW" emma:confidence="0">
                  <emma:literal>。</emma:literal>
                </emma:interpretation>
                <emma:interpretation id="interp9" emma:lang="zh-TW" emma:confidence="0">
                  <emma:literal>.</emma:literal>
                </emma:interpretation>
              </emma:one-of>
            </emma:emma>
          </inkml:annotationXML>
          <inkml:trace contextRef="#ctx0" brushRef="#br0" timeOffset="-4687.7476">0 0 0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56699-D73F-4B81-8F6E-4802D444DE1C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24B35-13C4-47A3-AD38-3E77B6A7A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8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0" baseline="0" noProof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9C9EF-A936-461A-BFF0-4F839AC600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43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CC195-55C3-4537-BF03-FB381EE40C03}" type="datetime1">
              <a:rPr lang="en-US" altLang="zh-TW" smtClean="0"/>
              <a:t>8/28/2017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42ADE-0186-444E-A56A-DE863499D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1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3482-2F7D-4A43-A77A-A52CE1FDAFFD}" type="datetime1">
              <a:rPr lang="en-US" altLang="zh-TW" smtClean="0"/>
              <a:t>8/28/2017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42ADE-0186-444E-A56A-DE863499D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6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9B3F-9C2A-4C25-8690-6D74F7DC3604}" type="datetime1">
              <a:rPr lang="en-US" altLang="zh-TW" smtClean="0"/>
              <a:t>8/28/2017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42ADE-0186-444E-A56A-DE863499D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00D6-3601-4664-B3A8-5EDE3BB793C2}" type="datetime1">
              <a:rPr lang="en-US" altLang="zh-TW" smtClean="0"/>
              <a:t>8/28/2017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42ADE-0186-444E-A56A-DE863499D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D2FD-BA9A-4ABD-A6BF-C6A45F49A9AA}" type="datetime1">
              <a:rPr lang="en-US" altLang="zh-TW" smtClean="0"/>
              <a:t>8/28/2017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42ADE-0186-444E-A56A-DE863499D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87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0433-07A6-4E7E-9ABC-A89B7A25982E}" type="datetime1">
              <a:rPr lang="en-US" altLang="zh-TW" smtClean="0"/>
              <a:t>8/28/2017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42ADE-0186-444E-A56A-DE863499D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38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F580-D26E-41E1-8722-C16E4CB0FA04}" type="datetime1">
              <a:rPr lang="en-US" altLang="zh-TW" smtClean="0"/>
              <a:t>8/28/2017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42ADE-0186-444E-A56A-DE863499D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00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7B76D-BFCE-4B09-B8FE-FEDD26D6E353}" type="datetime1">
              <a:rPr lang="en-US" altLang="zh-TW" smtClean="0"/>
              <a:t>8/28/2017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42ADE-0186-444E-A56A-DE863499D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9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41AF5-AD23-41F2-8D10-34B6FFE18F2E}" type="datetime1">
              <a:rPr lang="en-US" altLang="zh-TW" smtClean="0"/>
              <a:t>8/28/2017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42ADE-0186-444E-A56A-DE863499D8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9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935D-392A-4D69-A6B7-46586BE3BB4C}" type="datetime1">
              <a:rPr lang="en-US" altLang="zh-TW" smtClean="0"/>
              <a:t>8/28/2017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42ADE-0186-444E-A56A-DE863499D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6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0D8F-C19A-4E8E-94B5-7474A5514005}" type="datetime1">
              <a:rPr lang="en-US" altLang="zh-TW" smtClean="0"/>
              <a:t>8/28/2017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42ADE-0186-444E-A56A-DE863499D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35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D3757-C60F-42AC-B7C7-08DEDB8FD7EE}" type="datetime1">
              <a:rPr lang="en-US" altLang="zh-TW" smtClean="0"/>
              <a:t>8/28/2017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42ADE-0186-444E-A56A-DE863499D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9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em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11" Type="http://schemas.openxmlformats.org/officeDocument/2006/relationships/customXml" Target="../ink/ink1.xml"/><Relationship Id="rId5" Type="http://schemas.openxmlformats.org/officeDocument/2006/relationships/image" Target="../media/image2.jpg"/><Relationship Id="rId15" Type="http://schemas.openxmlformats.org/officeDocument/2006/relationships/image" Target="../media/image9.svg"/><Relationship Id="rId10" Type="http://schemas.openxmlformats.org/officeDocument/2006/relationships/image" Target="../media/image7.sv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11" Type="http://schemas.openxmlformats.org/officeDocument/2006/relationships/image" Target="../media/image14.jpeg"/><Relationship Id="rId5" Type="http://schemas.openxmlformats.org/officeDocument/2006/relationships/image" Target="../media/image9.jpg"/><Relationship Id="rId10" Type="http://schemas.openxmlformats.org/officeDocument/2006/relationships/image" Target="../media/image13.jpg"/><Relationship Id="rId4" Type="http://schemas.openxmlformats.org/officeDocument/2006/relationships/image" Target="../media/image8.jp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21.svg"/><Relationship Id="rId7" Type="http://schemas.openxmlformats.org/officeDocument/2006/relationships/image" Target="../media/image19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sv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>
            <a:off x="3389070" y="3205162"/>
            <a:ext cx="3352800" cy="1682262"/>
          </a:xfrm>
          <a:custGeom>
            <a:avLst/>
            <a:gdLst/>
            <a:ahLst/>
            <a:cxnLst/>
            <a:rect l="l" t="t" r="r" b="b"/>
            <a:pathLst>
              <a:path w="3352800" h="1682262">
                <a:moveTo>
                  <a:pt x="0" y="0"/>
                </a:moveTo>
                <a:lnTo>
                  <a:pt x="3352800" y="0"/>
                </a:lnTo>
                <a:lnTo>
                  <a:pt x="3352800" y="1682262"/>
                </a:lnTo>
                <a:lnTo>
                  <a:pt x="2933404" y="1682262"/>
                </a:lnTo>
                <a:cubicBezTo>
                  <a:pt x="2933696" y="1680310"/>
                  <a:pt x="2933700" y="1678356"/>
                  <a:pt x="2933700" y="1676400"/>
                </a:cubicBezTo>
                <a:cubicBezTo>
                  <a:pt x="2933700" y="982013"/>
                  <a:pt x="2370788" y="419100"/>
                  <a:pt x="1676400" y="419100"/>
                </a:cubicBezTo>
                <a:cubicBezTo>
                  <a:pt x="982013" y="419100"/>
                  <a:pt x="419100" y="982013"/>
                  <a:pt x="419100" y="1676400"/>
                </a:cubicBezTo>
                <a:lnTo>
                  <a:pt x="419396" y="1682262"/>
                </a:lnTo>
                <a:lnTo>
                  <a:pt x="0" y="168226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isometricOffAxis2Top"/>
            <a:lightRig rig="balanced" dir="t">
              <a:rot lat="0" lon="0" rev="9000000"/>
            </a:lightRig>
          </a:scene3d>
          <a:sp3d extrusionH="222250"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10000" y="-2057400"/>
            <a:ext cx="1828800" cy="1828800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32001">
                <a:schemeClr val="accent6"/>
              </a:gs>
              <a:gs pos="85001">
                <a:srgbClr val="6F3505"/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2676342" y="3663462"/>
            <a:ext cx="3352800" cy="1670538"/>
          </a:xfrm>
          <a:custGeom>
            <a:avLst/>
            <a:gdLst/>
            <a:ahLst/>
            <a:cxnLst/>
            <a:rect l="l" t="t" r="r" b="b"/>
            <a:pathLst>
              <a:path w="3352800" h="1670538">
                <a:moveTo>
                  <a:pt x="0" y="0"/>
                </a:moveTo>
                <a:lnTo>
                  <a:pt x="419396" y="0"/>
                </a:lnTo>
                <a:cubicBezTo>
                  <a:pt x="422272" y="691692"/>
                  <a:pt x="983968" y="1251438"/>
                  <a:pt x="1676400" y="1251438"/>
                </a:cubicBezTo>
                <a:cubicBezTo>
                  <a:pt x="2368832" y="1251438"/>
                  <a:pt x="2930528" y="691692"/>
                  <a:pt x="2933404" y="0"/>
                </a:cubicBezTo>
                <a:lnTo>
                  <a:pt x="3352800" y="0"/>
                </a:lnTo>
                <a:lnTo>
                  <a:pt x="3352800" y="1670538"/>
                </a:lnTo>
                <a:lnTo>
                  <a:pt x="0" y="167053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isometricOffAxis2Top"/>
            <a:lightRig rig="balanced" dir="t">
              <a:rot lat="0" lon="0" rev="9000000"/>
            </a:lightRig>
          </a:scene3d>
          <a:sp3d extrusionH="222250"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2202" y="182880"/>
            <a:ext cx="910179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4400" b="1" dirty="0"/>
              <a:t>2017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第二十屆麥哲倫探索築夢計畫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180752" y="5137737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四年愛班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101525" y="5758962"/>
            <a:ext cx="3974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C034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吳孟霖   李倉溥 </a:t>
            </a:r>
            <a:endParaRPr lang="en-US" altLang="zh-TW" sz="2800" b="1" dirty="0">
              <a:solidFill>
                <a:srgbClr val="0C034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srgbClr val="0C034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陳泳宏 賴柏旭 徐馨惠</a:t>
            </a:r>
            <a:endParaRPr lang="zh-TW" altLang="en-US" sz="3200" b="1" dirty="0">
              <a:solidFill>
                <a:srgbClr val="0D04B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268016" y="1976490"/>
            <a:ext cx="712879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居家安全設備      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地震警報器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268016" y="2624175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清潔小幫手        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簡易吸塵器</a:t>
            </a:r>
          </a:p>
        </p:txBody>
      </p:sp>
      <p:sp>
        <p:nvSpPr>
          <p:cNvPr id="4" name="箭號: 向右 3"/>
          <p:cNvSpPr/>
          <p:nvPr/>
        </p:nvSpPr>
        <p:spPr>
          <a:xfrm>
            <a:off x="4406832" y="2091353"/>
            <a:ext cx="978408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右 11"/>
          <p:cNvSpPr/>
          <p:nvPr/>
        </p:nvSpPr>
        <p:spPr>
          <a:xfrm>
            <a:off x="3810000" y="2705024"/>
            <a:ext cx="1575240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highlight>
                <a:srgbClr val="FFFF00"/>
              </a:highlight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4585"/>
            <a:ext cx="2483768" cy="1140847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03702" y="2825134"/>
            <a:ext cx="1140846" cy="2339749"/>
          </a:xfrm>
          <a:prstGeom prst="rect">
            <a:avLst/>
          </a:prstGeom>
        </p:spPr>
      </p:pic>
      <p:pic>
        <p:nvPicPr>
          <p:cNvPr id="13" name="圖形 12" descr="團隊">
            <a:extLst>
              <a:ext uri="{FF2B5EF4-FFF2-40B4-BE49-F238E27FC236}">
                <a16:creationId xmlns:a16="http://schemas.microsoft.com/office/drawing/2014/main" id="{F9F2EF63-53AF-4BCF-A2EA-2CD45380AC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44516" y="5468024"/>
            <a:ext cx="1368152" cy="1368152"/>
          </a:xfrm>
          <a:prstGeom prst="rect">
            <a:avLst/>
          </a:prstGeom>
        </p:spPr>
      </p:pic>
      <p:pic>
        <p:nvPicPr>
          <p:cNvPr id="19" name="圖形 18" descr="場記板">
            <a:extLst>
              <a:ext uri="{FF2B5EF4-FFF2-40B4-BE49-F238E27FC236}">
                <a16:creationId xmlns:a16="http://schemas.microsoft.com/office/drawing/2014/main" id="{2ADCEBED-F8C3-429D-BCA8-5447316ED6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9118" y="1965052"/>
            <a:ext cx="1270056" cy="1270056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6DB56E38-6493-4B6C-A5D9-AEED06EF42F5}"/>
              </a:ext>
            </a:extLst>
          </p:cNvPr>
          <p:cNvSpPr/>
          <p:nvPr/>
        </p:nvSpPr>
        <p:spPr>
          <a:xfrm>
            <a:off x="0" y="6575381"/>
            <a:ext cx="504056" cy="282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E7FD0FB-6AB5-4B1C-9B91-D114A8F200AE}"/>
              </a:ext>
            </a:extLst>
          </p:cNvPr>
          <p:cNvSpPr txBox="1"/>
          <p:nvPr/>
        </p:nvSpPr>
        <p:spPr>
          <a:xfrm>
            <a:off x="2676342" y="1117193"/>
            <a:ext cx="4213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酷炫小發明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筆跡 19">
                <a:extLst>
                  <a:ext uri="{FF2B5EF4-FFF2-40B4-BE49-F238E27FC236}">
                    <a16:creationId xmlns:a16="http://schemas.microsoft.com/office/drawing/2014/main" id="{0A5B708F-195A-4ED8-AF6D-EACB79D7E9F1}"/>
                  </a:ext>
                </a:extLst>
              </p14:cNvPr>
              <p14:cNvContentPartPr/>
              <p14:nvPr/>
            </p14:nvContentPartPr>
            <p14:xfrm>
              <a:off x="6080580" y="1428660"/>
              <a:ext cx="57600" cy="80640"/>
            </p14:xfrm>
          </p:contentPart>
        </mc:Choice>
        <mc:Fallback xmlns="">
          <p:pic>
            <p:nvPicPr>
              <p:cNvPr id="20" name="筆跡 19">
                <a:extLst>
                  <a:ext uri="{FF2B5EF4-FFF2-40B4-BE49-F238E27FC236}">
                    <a16:creationId xmlns:a16="http://schemas.microsoft.com/office/drawing/2014/main" id="{0A5B708F-195A-4ED8-AF6D-EACB79D7E9F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71580" y="1419660"/>
                <a:ext cx="75240" cy="9828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文字方塊 16">
            <a:extLst>
              <a:ext uri="{FF2B5EF4-FFF2-40B4-BE49-F238E27FC236}">
                <a16:creationId xmlns:a16="http://schemas.microsoft.com/office/drawing/2014/main" id="{9BBA3381-C77B-458A-9BB6-C08CC4848E35}"/>
              </a:ext>
            </a:extLst>
          </p:cNvPr>
          <p:cNvSpPr txBox="1"/>
          <p:nvPr/>
        </p:nvSpPr>
        <p:spPr>
          <a:xfrm>
            <a:off x="7668344" y="5974405"/>
            <a:ext cx="1673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聯合製作</a:t>
            </a:r>
            <a:endParaRPr lang="zh-TW" altLang="en-US" sz="2800" dirty="0"/>
          </a:p>
        </p:txBody>
      </p:sp>
      <p:pic>
        <p:nvPicPr>
          <p:cNvPr id="22" name="圖形 21" descr="女人">
            <a:extLst>
              <a:ext uri="{FF2B5EF4-FFF2-40B4-BE49-F238E27FC236}">
                <a16:creationId xmlns:a16="http://schemas.microsoft.com/office/drawing/2014/main" id="{55120947-642E-47C0-8CA9-486567B24C9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068565" y="5523518"/>
            <a:ext cx="1052278" cy="1208752"/>
          </a:xfrm>
          <a:prstGeom prst="rect">
            <a:avLst/>
          </a:prstGeom>
        </p:spPr>
      </p:pic>
      <p:pic>
        <p:nvPicPr>
          <p:cNvPr id="21" name="圖形 20" descr="男人">
            <a:extLst>
              <a:ext uri="{FF2B5EF4-FFF2-40B4-BE49-F238E27FC236}">
                <a16:creationId xmlns:a16="http://schemas.microsoft.com/office/drawing/2014/main" id="{A6CDB25B-3517-4342-953E-4F3A8118CC5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390789" y="5556378"/>
            <a:ext cx="1215752" cy="120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8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airplane"/>
        <p:sndAc>
          <p:stSnd>
            <p:snd r:embed="rId3" name="explode.wav"/>
          </p:stSnd>
        </p:sndAc>
      </p:transition>
    </mc:Choice>
    <mc:Fallback xmlns="">
      <p:transition spd="slow" advClick="0">
        <p:fade/>
        <p:sndAc>
          <p:stSnd>
            <p:snd r:embed="rId18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3.33333E-6 0.00093 C -0.00434 0.00648 -0.00834 0.01366 -0.01302 0.01991 C -0.01424 0.0213 -0.01598 0.02037 -0.01736 0.0213 C -0.01997 0.02292 -0.02205 0.02639 -0.02466 0.02755 C -0.02743 0.02894 -0.04549 0.03148 -0.04636 0.03148 C -0.04792 0.03264 -0.04983 0.03287 -0.0507 0.03519 C -0.05191 0.03773 -0.05157 0.04144 -0.05226 0.04445 C -0.05295 0.04838 -0.05434 0.05209 -0.05504 0.05602 C -0.05556 0.05857 -0.05521 0.06181 -0.0566 0.06436 C -0.05799 0.06574 -0.06042 0.06574 -0.06233 0.06574 C -0.07691 0.07199 -0.05434 0.06343 -0.0724 0.06968 C -0.07396 0.07084 -0.07535 0.07246 -0.07691 0.07338 C -0.07813 0.07454 -0.07986 0.07454 -0.08125 0.07593 C -0.08525 0.07963 -0.08872 0.08334 -0.09271 0.08727 C -0.09566 0.08982 -0.09861 0.09236 -0.10139 0.09491 C -0.10851 0.10162 -0.10504 0.1 -0.11164 0.10255 C -0.11493 0.10764 -0.12032 0.11019 -0.1217 0.11644 C -0.12309 0.12153 -0.125 0.13079 -0.129 0.13334 L -0.14358 0.14306 C -0.14566 0.14723 -0.14809 0.15209 -0.14931 0.15718 C -0.15052 0.16227 -0.15087 0.16713 -0.15226 0.17176 C -0.15313 0.17963 -0.15469 0.19699 -0.15365 0.20463 C -0.15243 0.21135 -0.15278 0.21528 -0.14636 0.21783 C -0.14167 0.21991 -0.13681 0.21898 -0.13195 0.22014 L -0.10729 0.22153 L -0.08403 0.21783 C -0.08108 0.2176 -0.0783 0.21644 -0.07535 0.21621 C -0.07153 0.21528 -0.06771 0.21482 -0.06372 0.21389 C -0.06233 0.21273 -0.06111 0.21019 -0.05938 0.21019 C -0.05469 0.20903 -0.04983 0.20903 -0.04497 0.20857 C -0.04306 0.20764 -0.04115 0.20718 -0.03907 0.20648 C -0.0092 0.20764 -0.004 0.19885 0.01302 0.21227 C 0.01458 0.21273 0.01597 0.21482 0.01736 0.21621 C 0.0184 0.21736 0.01927 0.21875 0.02031 0.22014 C 0.02274 0.23033 0.02222 0.22523 0.02031 0.24144 C 0.01979 0.24398 0.02031 0.24699 0.01875 0.24908 C 0.01736 0.25093 0.01493 0.25047 0.01302 0.25093 C 0.00955 0.25556 0.00642 0.25973 0.00139 0.26227 C 3.33333E-6 0.2632 -0.00157 0.26343 -0.00295 0.26459 C -0.00886 0.27246 -0.0066 0.27107 -0.01736 0.27223 C -0.04584 0.27338 -0.07448 0.27361 -0.10295 0.27361 C -0.10486 0.275 -0.10677 0.27616 -0.10868 0.27755 C -0.11164 0.27963 -0.11598 0.28102 -0.11893 0.28125 L -0.17535 0.2801 C -0.18229 0.27871 -0.1875 0.26991 -0.19427 0.26829 C -0.20226 0.26598 -0.21059 0.26713 -0.21893 0.26598 C -0.22223 0.26482 -0.22552 0.26343 -0.229 0.26227 C -0.23334 0.26088 -0.23785 0.26204 -0.24202 0.26065 C -0.2441 0.25973 -0.24584 0.25718 -0.24792 0.25672 C -0.25452 0.25348 -0.26146 0.25186 -0.26806 0.24908 C -0.27396 0.24676 -0.28559 0.24144 -0.28559 0.24167 C -0.28698 0.23936 -0.2882 0.23797 -0.28993 0.23681 C -0.33872 0.22385 -0.33403 0.22547 -0.3783 0.22385 C -0.39462 0.21898 -0.37483 0.225 -0.40139 0.21621 L -0.41302 0.21227 C -0.41598 0.21528 -0.41893 0.21875 -0.4217 0.22153 C -0.42466 0.22547 -0.42813 0.23172 -0.43195 0.23311 C -0.43455 0.23426 -0.4533 0.23681 -0.45365 0.23681 C -0.46528 0.24028 -0.47691 0.24398 -0.48837 0.24699 C -0.49271 0.25579 -0.4915 0.25047 -0.48993 0.26227 C -0.48941 0.26598 -0.48907 0.26991 -0.48837 0.27361 C -0.48594 0.28889 -0.48854 0.28889 -0.47969 0.29352 C -0.47691 0.29491 -0.47379 0.29537 -0.47101 0.29746 C -0.46945 0.29792 -0.46841 0.30023 -0.46667 0.30116 C -0.45903 0.30278 -0.45122 0.30278 -0.44358 0.30278 L -0.33629 0.30672 C -0.33091 0.30903 -0.32552 0.31042 -0.32032 0.31273 C -0.31164 0.31644 -0.30313 0.32153 -0.29427 0.32454 C -0.29236 0.32454 -0.29028 0.3257 -0.28837 0.3257 C -0.28039 0.3294 -0.28386 0.32963 -0.27101 0.33218 C -0.25955 0.33334 -0.24775 0.33334 -0.23629 0.33588 L -0.22604 0.33797 C -0.21302 0.34352 -0.22639 0.33843 -0.19566 0.3419 C -0.19271 0.34213 -0.18993 0.34306 -0.18698 0.34352 C -0.17587 0.34306 -0.16476 0.34329 -0.15365 0.3419 C -0.15052 0.34098 -0.14792 0.3382 -0.14497 0.33797 C -0.11216 0.33473 -0.07917 0.33334 -0.04636 0.33218 C -0.04497 0.33079 -0.04341 0.33079 -0.04202 0.33033 C -0.04011 0.32917 -0.03837 0.32662 -0.03629 0.3257 C -0.02622 0.32454 -0.01598 0.32454 -0.00573 0.32454 C 0.03784 0.3051 -0.01216 0.32662 0.1217 0.32061 C 0.12396 0.32037 0.12552 0.3169 0.1276 0.31667 C 0.16909 0.29792 0.09392 0.33681 0.15937 0.30278 C 0.1651 0.30023 0.171 0.29653 0.17673 0.29352 C 0.17812 0.29283 0.17968 0.29144 0.18107 0.29144 C 0.18402 0.29028 0.1868 0.29028 0.18993 0.28889 C 0.19427 0.28773 0.19843 0.28496 0.20295 0.2838 C 0.21284 0.28125 0.21979 0.28588 0.2276 0.27755 C 0.22968 0.27593 0.23125 0.27246 0.23333 0.26991 C 0.23559 0.26736 0.23784 0.26598 0.24062 0.26459 C 0.24218 0.2632 0.24427 0.26227 0.24635 0.26065 C 0.26389 0.2419 0.2526 0.24699 0.26493 0.24329 C 0.26771 0.24144 0.27014 0.23936 0.27239 0.23681 C 0.27361 0.23635 0.27517 0.23426 0.27673 0.23311 C 0.28055 0.23172 0.28437 0.23172 0.28836 0.23172 C 0.29271 0.22801 0.29687 0.22408 0.30139 0.22153 C 0.30399 0.22037 0.30729 0.22037 0.31007 0.22014 C 0.31788 0.21783 0.31562 0.21898 0.32135 0.21621 C 0.33871 0.2176 0.35677 0.21644 0.37396 0.22014 C 0.37777 0.22037 0.37986 0.22662 0.38402 0.22917 C 0.38715 0.23172 0.3908 0.23172 0.39392 0.23311 C 0.39705 0.23565 0.39948 0.23936 0.4026 0.24144 C 0.40468 0.2419 0.40694 0.2419 0.40868 0.24329 C 0.41562 0.24838 0.41545 0.25209 0.4217 0.25834 C 0.4243 0.26088 0.42743 0.26343 0.43038 0.26598 C 0.43819 0.27246 0.43906 0.27223 0.446 0.28125 C 0.44705 0.28357 0.44826 0.28588 0.4493 0.28773 C 0.4493 0.29028 0.45017 0.29283 0.45034 0.29537 C 0.45121 0.29746 0.45208 0.29908 0.45208 0.30116 C 0.45208 0.31158 0.45225 0.32199 0.45034 0.33218 C 0.45034 0.33473 0.44774 0.33588 0.446 0.33797 C 0.44496 0.33982 0.44496 0.34213 0.4434 0.34352 C 0.44132 0.34468 0.43836 0.34468 0.43628 0.34561 C 0.42656 0.35209 0.43402 0.34723 0.42326 0.35116 C 0.4217 0.35209 0.41996 0.35232 0.41875 0.35348 C 0.41458 0.35486 0.41232 0.35834 0.40868 0.3588 C 0.40486 0.35996 0.40052 0.35996 0.39705 0.36111 C 0.26753 0.35324 0.31267 0.36135 0.26059 0.35116 C 0.25885 0.34954 0.25711 0.34723 0.25503 0.34561 C 0.25277 0.34352 0.25017 0.34329 0.24757 0.3419 C 0.24531 0.33982 0.24305 0.33797 0.24062 0.33588 C 0.23559 0.33588 0.23073 0.33588 0.22586 0.33797 C 0.22413 0.33843 0.22343 0.34213 0.22152 0.34352 C 0.21996 0.34468 0.21788 0.34468 0.21597 0.34561 C 0.19878 0.35371 0.21284 0.34977 0.19548 0.35348 C 0.19271 0.35486 0.18993 0.35741 0.1868 0.3588 C 0.18559 0.35996 0.1842 0.36111 0.18246 0.36111 C 0.16614 0.36227 0.14982 0.3625 0.13333 0.3625 L 0.07673 0.36505 C 0.07396 0.36644 0.07083 0.36898 0.06805 0.37014 C 0.06649 0.37153 0.0651 0.37153 0.06371 0.37269 C 0.05989 0.37523 0.05642 0.37917 0.05208 0.38033 C 0.03923 0.38403 0.04739 0.38172 0.02743 0.38426 C 0.02465 0.38542 0.0217 0.38658 0.01875 0.38797 C 0.01736 0.38797 0.0158 0.38912 0.01441 0.39005 L -0.12761 0.38797 C -0.13872 0.38773 -0.14966 0.38287 -0.16094 0.38241 C -0.1724 0.38033 -0.18403 0.38033 -0.19566 0.38033 C -0.23507 0.37269 -0.19757 0.37917 -0.29271 0.37662 C -0.32292 0.37523 -0.32882 0.375 -0.35504 0.37269 C -0.3566 0.37153 -0.35764 0.36898 -0.35938 0.36898 C -0.40417 0.36389 -0.39462 0.36135 -0.41598 0.36898 C -0.41684 0.37153 -0.41806 0.37385 -0.41893 0.37662 C -0.41997 0.38033 -0.4217 0.38797 -0.4217 0.38797 C -0.41979 0.40324 -0.41719 0.40834 -0.42032 0.42107 C -0.42101 0.42361 -0.42223 0.42616 -0.42327 0.42871 C -0.42223 0.44121 -0.42153 0.45394 -0.42032 0.46667 C -0.42014 0.47014 -0.41997 0.47292 -0.41893 0.47523 C -0.41754 0.47778 -0.41493 0.47894 -0.41302 0.48056 C -0.41164 0.48542 -0.41059 0.48959 -0.40868 0.49445 C -0.40417 0.50486 -0.39827 0.51459 -0.39427 0.525 C -0.3908 0.53403 -0.38733 0.54283 -0.38403 0.55255 C -0.38351 0.5544 -0.38368 0.55672 -0.38264 0.55811 C -0.3816 0.55926 -0.37969 0.55926 -0.3783 0.56019 C -0.37622 0.56065 -0.37431 0.56181 -0.3724 0.56412 C -0.36372 0.57084 -0.35608 0.58102 -0.34636 0.58473 L -0.329 0.59236 C -0.31164 0.58866 -0.2941 0.58611 -0.27691 0.58102 C -0.27257 0.57963 -0.27188 0.57547 -0.26962 0.57176 C -0.26823 0.56945 -0.26667 0.56806 -0.26528 0.56574 C -0.2632 0.56297 -0.26146 0.55926 -0.25938 0.55556 C -0.25365 0.54769 -0.25348 0.55 -0.24497 0.54028 C -0.24341 0.53912 -0.24184 0.53727 -0.24063 0.53496 C -0.23854 0.53148 -0.23768 0.52755 -0.23473 0.525 C -0.23351 0.52385 -0.23195 0.52385 -0.23039 0.52338 C -0.22657 0.5213 -0.22275 0.52084 -0.21893 0.51968 C -0.21684 0.51621 -0.21441 0.51366 -0.21302 0.50996 C -0.21111 0.50463 -0.21111 0.49723 -0.21302 0.49213 C -0.21372 0.49074 -0.21493 0.48959 -0.21598 0.4882 C -0.22223 0.47176 -0.21493 0.48797 -0.22327 0.47686 C -0.22448 0.47547 -0.22483 0.47292 -0.22604 0.4713 C -0.23646 0.45741 -0.24063 0.4551 -0.25365 0.44375 C -0.25608 0.44236 -0.25886 0.44121 -0.26094 0.43843 C -0.26181 0.43727 -0.2625 0.43496 -0.26372 0.43449 C -0.26598 0.43334 -0.26858 0.43334 -0.27101 0.43241 C -0.27483 0.43102 -0.27882 0.42986 -0.28264 0.42871 C -0.28716 0.42616 -0.29132 0.42361 -0.29566 0.42107 C -0.31164 0.42176 -0.32813 0.41713 -0.34358 0.42223 C -0.34723 0.42431 -0.34427 0.43334 -0.34497 0.43843 C -0.34549 0.4426 -0.34688 0.45139 -0.34792 0.45533 C -0.34827 0.45787 -0.34879 0.45903 -0.34931 0.46158 C -0.34601 0.4794 -0.35 0.45648 -0.34636 0.48056 C -0.34601 0.48311 -0.34584 0.48565 -0.34497 0.4882 C -0.34479 0.48912 -0.33907 0.50209 -0.33629 0.50348 C -0.32691 0.51111 -0.31146 0.51111 -0.30295 0.51111 L -0.27969 0.51366 L -0.20139 0.50996 C -0.2 0.50973 -0.19861 0.50857 -0.19705 0.50811 C -0.19514 0.50718 -0.19323 0.50695 -0.19132 0.50602 C -0.18785 0.5044 -0.18473 0.50093 -0.18125 0.49977 C -0.17639 0.49838 -0.17153 0.49838 -0.16667 0.49838 C -0.16337 0.49792 -0.1599 0.49699 -0.1566 0.49584 C -0.15313 0.49468 -0.14983 0.49329 -0.14636 0.49213 C -0.14358 0.49167 -0.14063 0.49074 -0.13768 0.49051 C -0.12691 0.4882 -0.12622 0.4882 -0.11459 0.48681 C -0.11302 0.48542 -0.11164 0.48403 -0.11025 0.48287 C -0.10556 0.4794 -0.09844 0.4794 -0.09427 0.47894 C -0.09132 0.47801 -0.08837 0.47778 -0.08559 0.47686 C -0.08368 0.47547 -0.08177 0.47408 -0.07969 0.47292 C -0.07691 0.47176 -0.07101 0.46922 -0.07101 0.46922 C -0.07049 0.46667 -0.06945 0.46551 -0.06962 0.46366 C -0.07014 0.44723 -0.06875 0.4375 -0.07535 0.42686 C -0.07674 0.42477 -0.0783 0.42223 -0.07969 0.42107 C -0.08264 0.41736 -0.08959 0.40834 -0.09271 0.40556 C -0.09445 0.4044 -0.0967 0.4044 -0.09861 0.40324 C -0.10191 0.40186 -0.10539 0.4007 -0.10868 0.39931 C -0.12136 0.4007 -0.13403 0.4007 -0.14636 0.40324 C -0.15556 0.40556 -0.15226 0.40949 -0.1566 0.41713 C -0.16025 0.42315 -0.16545 0.43449 -0.16806 0.44005 C -0.16927 0.44375 -0.17153 0.4463 -0.1724 0.45 C -0.17361 0.45672 -0.17431 0.46922 -0.17535 0.48287 C -0.17761 0.52894 -0.17431 0.50973 -0.1783 0.53125 C -0.17778 0.53912 -0.17795 0.54792 -0.17691 0.55556 C -0.17657 0.55811 -0.17518 0.56042 -0.17396 0.56181 C -0.16424 0.57593 -0.16667 0.57593 -0.15799 0.5794 C -0.15469 0.58079 -0.15122 0.58218 -0.14792 0.58334 C -0.12691 0.60371 -0.14497 0.58866 -0.08559 0.58727 L 0.03333 0.58334 C 0.03819 0.58218 0.04288 0.57801 0.04774 0.5757 C 0.05104 0.57338 0.05486 0.57338 0.05781 0.57176 C 0.06284 0.56806 0.06961 0.56065 0.0783 0.5544 C 0.0868 0.54769 0.10225 0.53727 0.10868 0.53125 C 0.1118 0.52894 0.11458 0.51968 0.11597 0.51736 C 0.11805 0.51459 0.12066 0.5125 0.12326 0.50996 C 0.12656 0.50232 0.12968 0.49422 0.13333 0.48681 C 0.13576 0.48056 0.13958 0.47686 0.14201 0.4713 C 0.14843 0.45648 0.1493 0.44769 0.15642 0.43611 C 0.1592 0.43241 0.1618 0.42732 0.1651 0.42477 C 0.17048 0.41968 0.1835 0.41088 0.19271 0.40695 C 0.19444 0.40672 0.19652 0.40579 0.19861 0.40556 C 0.21996 0.39422 0.20416 0.40023 0.21718 0.39561 C 0.22048 0.39306 0.22465 0.39144 0.2276 0.38797 C 0.23628 0.37778 0.22968 0.38172 0.23767 0.37778 C 0.25607 0.38287 0.25573 0.38172 0.27534 0.39167 C 0.27691 0.39283 0.27795 0.39422 0.27968 0.39561 C 0.28559 0.39931 0.28333 0.39537 0.28993 0.40162 C 0.29739 0.40903 0.30503 0.41598 0.31146 0.42477 C 0.31441 0.42871 0.31701 0.43241 0.32014 0.43611 C 0.32118 0.4375 0.32239 0.43866 0.32326 0.44005 C 0.3276 0.44885 0.32448 0.44375 0.33194 0.45394 C 0.33437 0.46551 0.3309 0.4551 0.3375 0.46158 C 0.33975 0.46366 0.3408 0.46667 0.34305 0.46922 C 0.34479 0.47061 0.34618 0.47176 0.34739 0.47292 C 0.34826 0.47523 0.34843 0.47686 0.3493 0.47894 C 0.3526 0.48681 0.35382 0.48704 0.3592 0.49213 C 0.35989 0.49723 0.36041 0.50232 0.36093 0.50811 C 0.36128 0.5125 0.36232 0.51621 0.36232 0.5213 C 0.36232 0.58357 0.3625 0.57593 0.3592 0.61389 C 0.36041 0.63287 0.3592 0.65209 0.36232 0.66991 C 0.3625 0.67361 0.36684 0.675 0.36961 0.67755 C 0.39132 0.70371 0.37882 0.6926 0.39392 0.7051 C 0.4092 0.70255 0.4026 0.70672 0.41007 0.69514 C 0.41562 0.68635 0.4276 0.66852 0.4276 0.66852 C 0.4276 0.66598 0.4283 0.66436 0.42864 0.66227 C 0.42968 0.65973 0.4309 0.65834 0.43194 0.65672 C 0.43611 0.64815 0.43507 0.6507 0.43906 0.64445 C 0.43958 0.64144 0.44062 0.63681 0.44166 0.63311 C 0.44271 0.63056 0.44271 0.62662 0.4434 0.62408 C 0.44392 0.61898 0.44496 0.61482 0.446 0.61019 C 0.44687 0.60857 0.44705 0.60625 0.44774 0.60463 C 0.44826 0.60209 0.4493 0.59954 0.45034 0.59699 C 0.45017 0.58079 0.45017 0.56436 0.4493 0.54792 C 0.44913 0.54653 0.44826 0.54422 0.44774 0.54283 C 0.4467 0.54028 0.44496 0.54028 0.4434 0.53889 C 0.43802 0.52385 0.44357 0.53727 0.43628 0.525 C 0.42968 0.51598 0.4243 0.50602 0.41875 0.49584 C 0.41753 0.49422 0.41666 0.49074 0.41562 0.4882 C 0.41458 0.48565 0.41215 0.48056 0.41007 0.47894 C 0.40885 0.47801 0.40694 0.47778 0.40573 0.47686 C 0.39618 0.47686 0.33316 0.47686 0.30729 0.48056 C 0.30503 0.48056 0.30347 0.48195 0.30139 0.48287 C 0.29861 0.48311 0.29531 0.48426 0.29271 0.48449 C 0.26267 0.50486 0.29427 0.48449 0.27361 0.49445 C 0.26649 0.49723 0.26927 0.49838 0.26232 0.50348 C 0.26059 0.50486 0.25937 0.50486 0.25798 0.50602 C 0.25694 0.50741 0.2559 0.50857 0.25503 0.50996 C 0.25399 0.51111 0.25347 0.51366 0.25191 0.51574 C 0.25086 0.51713 0.2493 0.51713 0.24757 0.51736 C 0.24097 0.52639 0.24965 0.51598 0.23889 0.525 C 0.2335 0.5301 0.23889 0.52894 0.23194 0.53264 C 0.22864 0.53496 0.21805 0.53658 0.21597 0.53658 C 0.19218 0.54028 0.21007 0.53658 0.19271 0.54028 C 0.19114 0.54167 0.18975 0.54283 0.18836 0.54422 C 0.18541 0.54792 0.18246 0.55162 0.17968 0.5544 C 0.17795 0.55556 0.17569 0.55672 0.17378 0.55811 C 0.17239 0.55926 0.171 0.56065 0.16944 0.56181 C 0.16771 0.55926 0.1651 0.55695 0.16371 0.5544 C 0.1618 0.55047 0.16076 0.54676 0.16076 0.54283 C 0.15486 0.46551 0.1625 0.51875 0.15798 0.4882 C 0.1585 0.46806 0.15868 0.44746 0.15937 0.42686 C 0.15955 0.42223 0.15972 0.41713 0.16076 0.41343 C 0.16128 0.41088 0.16284 0.40949 0.16371 0.40695 C 0.17361 0.38287 0.1658 0.39931 0.17239 0.38635 C 0.17482 0.36898 0.1717 0.38172 0.18246 0.3625 C 0.1868 0.35486 0.19114 0.34607 0.19548 0.33797 C 0.19618 0.33588 0.19635 0.33334 0.19705 0.33218 C 0.19809 0.32963 0.20312 0.31945 0.20416 0.31806 C 0.20573 0.31667 0.20729 0.31436 0.2085 0.31273 C 0.21076 0.30926 0.2118 0.30533 0.21441 0.30278 C 0.22048 0.29537 0.22795 0.29005 0.23455 0.2838 C 0.24652 0.27246 0.2335 0.28357 0.24757 0.27223 C 0.24826 0.26991 0.24861 0.26852 0.2493 0.26598 C 0.25034 0.25834 0.25069 0.25093 0.25191 0.24329 C 0.2526 0.24074 0.25295 0.2382 0.25364 0.23565 C 0.25191 0.21389 0.25191 0.19236 0.2493 0.17176 C 0.24861 0.16713 0.246 0.16366 0.24323 0.16088 C 0.24062 0.15718 0.23784 0.15324 0.23455 0.14954 C 0.22916 0.14306 0.21979 0.13426 0.21441 0.1294 C 0.21076 0.12662 0.20642 0.12454 0.20295 0.12176 C 0.19878 0.11898 0.19531 0.11528 0.19114 0.11273 C 0.18941 0.11135 0.18732 0.11019 0.18541 0.1088 C 0.18246 0.10625 0.17986 0.10278 0.17673 0.10047 C 0.17482 0.09908 0.17274 0.09861 0.171 0.09653 C 0.16944 0.09607 0.16927 0.09375 0.16805 0.09283 C 0.1625 0.08727 0.15607 0.08334 0.15069 0.07732 C 0.14826 0.07477 0.14739 0.07084 0.14496 0.06829 C 0.1401 0.06343 0.13472 0.06204 0.13038 0.05811 C 0.12604 0.05417 0.12274 0.04908 0.11857 0.04445 C 0.11475 0.04028 0.10989 0.03773 0.10555 0.03287 C 0.10364 0.03056 0.10208 0.02755 0.1 0.02523 C 0.08923 0.01389 0.09652 0.02408 0.08698 0.01621 C 0.08576 0.01482 0.08489 0.01366 0.08385 0.01158 C 0.08142 0.00093 0.08194 -3.33333E-6 0.07083 -0.00926 C 0.06805 -0.0118 0.06475 -0.01412 0.06215 -0.01689 C 0.06128 -0.01805 0.06076 -0.0206 0.05937 -0.0206 C 0.05555 -0.02314 0.03489 -0.02453 0.03472 -0.02523 C 0.02951 -0.02314 0.02361 -0.02453 0.01875 -0.0206 C 0.01632 -0.01944 0.01614 -0.01435 0.01441 -0.01157 C 0.01371 -0.01018 0.0125 -0.00902 0.01163 -0.00764 C 0.00816 0.00602 0.01302 -0.01041 0.00573 0.00394 C 0.00486 0.00602 0.00503 0.00857 0.00434 0.00973 C 0.00347 0.01135 0.00225 0.01227 0.00139 0.01366 C -0.00087 0.01783 -0.00243 0.02246 -0.00434 0.02755 C -0.00486 0.0301 -0.00521 0.03264 -0.00573 0.03519 C -0.0066 0.03773 -0.00782 0.04028 -0.00868 0.04283 C -0.00955 0.04445 -0.00973 0.04653 -0.01025 0.04838 C -0.01111 0.18866 -0.00104 0.21528 -0.01459 0.3051 C -0.01493 0.30764 -0.01545 0.31019 -0.01598 0.31273 C -0.0165 0.32454 -0.01632 0.33588 -0.01736 0.34723 C -0.01823 0.35486 -0.02153 0.3625 -0.0217 0.37014 C -0.02188 0.37477 -0.0217 0.46297 -0.01736 0.48681 C -0.01511 0.49838 -0.01632 0.4919 -0.01459 0.50811 C -0.01407 0.5213 -0.01407 0.53519 -0.01302 0.54792 C -0.01389 0.5632 -0.01858 0.59375 -0.01893 0.60463 C -0.01823 0.60741 -0.01667 0.60973 -0.01598 0.61227 C -0.01007 0.63311 -0.01962 0.60625 -0.01164 0.62778 C -0.01111 0.63172 -0.01077 0.63565 -0.01025 0.63936 C -0.0099 0.64144 -0.00903 0.64329 -0.00868 0.64445 C -0.00782 0.6507 -0.00643 0.66852 -0.00573 0.67361 C -0.00452 0.68635 -0.00139 0.71297 -0.00139 0.71297 C -0.00209 0.73449 -0.00018 0.75857 -0.00434 0.78033 C -0.00469 0.78241 -0.00539 0.78403 -0.00573 0.78635 C -0.00295 0.7875 0.00382 0.78635 0.00295 0.79005 C 0.00243 0.79167 0.00191 0.79398 0.00139 0.79561 L 0.00139 0.7963 " pathEditMode="fixed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2" y="38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116632"/>
            <a:ext cx="752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居家安全設備      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地震警報器</a:t>
            </a:r>
          </a:p>
        </p:txBody>
      </p:sp>
      <p:sp>
        <p:nvSpPr>
          <p:cNvPr id="3" name="箭號: 向右 2"/>
          <p:cNvSpPr/>
          <p:nvPr/>
        </p:nvSpPr>
        <p:spPr>
          <a:xfrm>
            <a:off x="3419872" y="228259"/>
            <a:ext cx="978408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-22853" y="117395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構思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6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地震發生時，物體會搖擺晃動</a:t>
            </a:r>
            <a:endParaRPr lang="en-US" altLang="zh-TW" sz="3600" b="1" dirty="0">
              <a:solidFill>
                <a:srgbClr val="0D04B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藉由此特性設計出地震警報器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-22854" y="23266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材料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6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房屋模型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電池盒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玻璃珠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銅線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蜂鳴器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" y="2973019"/>
            <a:ext cx="4447664" cy="3894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圖片 10" descr="一張含有 牆, 室內, 物品 的圖片&#10;&#10;描述是以高可信度產生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957" y="2962131"/>
            <a:ext cx="4625189" cy="2051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63000"/>
            <a:ext cx="1763688" cy="1763688"/>
          </a:xfrm>
          <a:prstGeom prst="rect">
            <a:avLst/>
          </a:prstGeom>
        </p:spPr>
      </p:pic>
      <p:sp>
        <p:nvSpPr>
          <p:cNvPr id="6" name="想法泡泡: 雲朵 5">
            <a:extLst>
              <a:ext uri="{FF2B5EF4-FFF2-40B4-BE49-F238E27FC236}">
                <a16:creationId xmlns:a16="http://schemas.microsoft.com/office/drawing/2014/main" id="{08FB3BC5-461A-4A25-BBF7-3548BFFB06FB}"/>
              </a:ext>
            </a:extLst>
          </p:cNvPr>
          <p:cNvSpPr/>
          <p:nvPr/>
        </p:nvSpPr>
        <p:spPr>
          <a:xfrm>
            <a:off x="7164288" y="-72443"/>
            <a:ext cx="2160240" cy="824518"/>
          </a:xfrm>
          <a:prstGeom prst="cloudCallout">
            <a:avLst>
              <a:gd name="adj1" fmla="val 13870"/>
              <a:gd name="adj2" fmla="val 8500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>
                <a:solidFill>
                  <a:schemeClr val="tx1"/>
                </a:solidFill>
              </a:rPr>
              <a:t>嗯</a:t>
            </a:r>
            <a:r>
              <a:rPr lang="en-US" altLang="zh-TW" b="1" dirty="0">
                <a:solidFill>
                  <a:schemeClr val="tx1"/>
                </a:solidFill>
              </a:rPr>
              <a:t>!</a:t>
            </a:r>
            <a:r>
              <a:rPr lang="zh-TW" altLang="en-US" b="1" dirty="0">
                <a:solidFill>
                  <a:schemeClr val="tx1"/>
                </a:solidFill>
              </a:rPr>
              <a:t>好好想想</a:t>
            </a:r>
          </a:p>
        </p:txBody>
      </p:sp>
      <p:pic>
        <p:nvPicPr>
          <p:cNvPr id="14" name="圖形 13" descr="跑步">
            <a:extLst>
              <a:ext uri="{FF2B5EF4-FFF2-40B4-BE49-F238E27FC236}">
                <a16:creationId xmlns:a16="http://schemas.microsoft.com/office/drawing/2014/main" id="{1620D0D2-F2D3-4715-9BC1-94BE780B31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419872" y="5364920"/>
            <a:ext cx="914400" cy="914400"/>
          </a:xfrm>
          <a:prstGeom prst="rect">
            <a:avLst/>
          </a:prstGeom>
        </p:spPr>
      </p:pic>
      <p:sp>
        <p:nvSpPr>
          <p:cNvPr id="15" name="語音泡泡: 橢圓形 14">
            <a:extLst>
              <a:ext uri="{FF2B5EF4-FFF2-40B4-BE49-F238E27FC236}">
                <a16:creationId xmlns:a16="http://schemas.microsoft.com/office/drawing/2014/main" id="{52118850-0A06-47C2-8CD4-38F12958D08D}"/>
              </a:ext>
            </a:extLst>
          </p:cNvPr>
          <p:cNvSpPr/>
          <p:nvPr/>
        </p:nvSpPr>
        <p:spPr>
          <a:xfrm>
            <a:off x="3126944" y="4189124"/>
            <a:ext cx="2880320" cy="745353"/>
          </a:xfrm>
          <a:prstGeom prst="wedgeEllipseCallout">
            <a:avLst>
              <a:gd name="adj1" fmla="val -15206"/>
              <a:gd name="adj2" fmla="val 120142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蔡小英</a:t>
            </a:r>
            <a:r>
              <a:rPr lang="en-US" altLang="zh-TW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</a:p>
          <a:p>
            <a:pPr algn="ctr"/>
            <a:r>
              <a:rPr lang="zh-TW" alt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別哭了，快跑</a:t>
            </a:r>
            <a:r>
              <a:rPr lang="en-US" altLang="zh-TW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4451A2E6-ACF6-42EA-9F38-429973834EC8}"/>
              </a:ext>
            </a:extLst>
          </p:cNvPr>
          <p:cNvSpPr/>
          <p:nvPr/>
        </p:nvSpPr>
        <p:spPr>
          <a:xfrm>
            <a:off x="0" y="6575381"/>
            <a:ext cx="504056" cy="282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pic>
        <p:nvPicPr>
          <p:cNvPr id="9" name="钢琴-Kiss The Rain">
            <a:hlinkClick r:id="" action="ppaction://media"/>
            <a:extLst>
              <a:ext uri="{FF2B5EF4-FFF2-40B4-BE49-F238E27FC236}">
                <a16:creationId xmlns:a16="http://schemas.microsoft.com/office/drawing/2014/main" id="{C14A1B8E-7513-473D-87EA-D69D53DE2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2028" y="3597348"/>
            <a:ext cx="642703" cy="64270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4579397-524E-442C-8DDE-3D1669851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69" y="4466238"/>
            <a:ext cx="1293021" cy="77453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8A44135-0853-485C-9F70-2262E5A873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38" y="5043814"/>
            <a:ext cx="4625189" cy="1833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D10CF31C-FDEE-49EE-B6CB-0F81C0B8F388}"/>
              </a:ext>
            </a:extLst>
          </p:cNvPr>
          <p:cNvSpPr txBox="1"/>
          <p:nvPr/>
        </p:nvSpPr>
        <p:spPr>
          <a:xfrm>
            <a:off x="7547047" y="5817655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木板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2F98768-6871-4978-B130-B7CC9737ACC7}"/>
              </a:ext>
            </a:extLst>
          </p:cNvPr>
          <p:cNvSpPr txBox="1"/>
          <p:nvPr/>
        </p:nvSpPr>
        <p:spPr>
          <a:xfrm>
            <a:off x="5236572" y="581765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木板</a:t>
            </a:r>
          </a:p>
        </p:txBody>
      </p:sp>
      <p:sp>
        <p:nvSpPr>
          <p:cNvPr id="20" name="圖說文字: 向左箭號 19">
            <a:extLst>
              <a:ext uri="{FF2B5EF4-FFF2-40B4-BE49-F238E27FC236}">
                <a16:creationId xmlns:a16="http://schemas.microsoft.com/office/drawing/2014/main" id="{A651B541-0033-4F67-B8C4-12859D007FBE}"/>
              </a:ext>
            </a:extLst>
          </p:cNvPr>
          <p:cNvSpPr/>
          <p:nvPr/>
        </p:nvSpPr>
        <p:spPr>
          <a:xfrm>
            <a:off x="6993874" y="5178315"/>
            <a:ext cx="1450536" cy="500055"/>
          </a:xfrm>
          <a:prstGeom prst="leftArrowCallout">
            <a:avLst>
              <a:gd name="adj1" fmla="val 50000"/>
              <a:gd name="adj2" fmla="val 25000"/>
              <a:gd name="adj3" fmla="val 25000"/>
              <a:gd name="adj4" fmla="val 630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彈簧</a:t>
            </a:r>
          </a:p>
        </p:txBody>
      </p:sp>
    </p:spTree>
    <p:extLst>
      <p:ext uri="{BB962C8B-B14F-4D97-AF65-F5344CB8AC3E}">
        <p14:creationId xmlns:p14="http://schemas.microsoft.com/office/powerpoint/2010/main" val="3226327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116632"/>
            <a:ext cx="752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居家安全設備      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地震警報器</a:t>
            </a:r>
          </a:p>
        </p:txBody>
      </p:sp>
      <p:sp>
        <p:nvSpPr>
          <p:cNvPr id="3" name="箭號: 向右 2"/>
          <p:cNvSpPr/>
          <p:nvPr/>
        </p:nvSpPr>
        <p:spPr>
          <a:xfrm>
            <a:off x="3419872" y="228259"/>
            <a:ext cx="978408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455109" y="621188"/>
            <a:ext cx="4374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發揮團隊分工合作精神</a:t>
            </a:r>
          </a:p>
        </p:txBody>
      </p:sp>
      <p:pic>
        <p:nvPicPr>
          <p:cNvPr id="8" name="圖形 7" descr="握手">
            <a:extLst>
              <a:ext uri="{FF2B5EF4-FFF2-40B4-BE49-F238E27FC236}">
                <a16:creationId xmlns:a16="http://schemas.microsoft.com/office/drawing/2014/main" id="{2F8C1555-1B6F-4C1B-8A4D-C0E8F71A4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74160" y="-171937"/>
            <a:ext cx="1365698" cy="1365698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3DCD3F01-87F7-400C-B6D4-0FF5AB75F497}"/>
              </a:ext>
            </a:extLst>
          </p:cNvPr>
          <p:cNvSpPr/>
          <p:nvPr/>
        </p:nvSpPr>
        <p:spPr>
          <a:xfrm>
            <a:off x="-3368" y="6575381"/>
            <a:ext cx="504056" cy="282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pic>
        <p:nvPicPr>
          <p:cNvPr id="21" name="圖片 20" descr="一張含有 窗戶, 室內, 桌, 個人 的圖片&#10;&#10;產生非常高可信度的描述">
            <a:extLst>
              <a:ext uri="{FF2B5EF4-FFF2-40B4-BE49-F238E27FC236}">
                <a16:creationId xmlns:a16="http://schemas.microsoft.com/office/drawing/2014/main" id="{6A70F34B-2201-467E-984C-377A773333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8" y="1153044"/>
            <a:ext cx="2946607" cy="2114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圖片 22" descr="一張含有 窗戶, 室內, 桌, 個人 的圖片&#10;&#10;產生非常高可信度的描述">
            <a:extLst>
              <a:ext uri="{FF2B5EF4-FFF2-40B4-BE49-F238E27FC236}">
                <a16:creationId xmlns:a16="http://schemas.microsoft.com/office/drawing/2014/main" id="{5E2F717F-7DED-4584-8C1C-FC99759B32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16" y="1216957"/>
            <a:ext cx="2959307" cy="20099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圖片 24" descr="一張含有 窗戶, 室內, 地板, 牆 的圖片&#10;&#10;產生非常高可信度的描述">
            <a:extLst>
              <a:ext uri="{FF2B5EF4-FFF2-40B4-BE49-F238E27FC236}">
                <a16:creationId xmlns:a16="http://schemas.microsoft.com/office/drawing/2014/main" id="{14631FFC-E326-4B7F-9319-17E48D3A84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440" y="1153044"/>
            <a:ext cx="3019587" cy="2131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1A68F24-3CDC-4844-B39E-1D52281093D2}"/>
              </a:ext>
            </a:extLst>
          </p:cNvPr>
          <p:cNvSpPr txBox="1"/>
          <p:nvPr/>
        </p:nvSpPr>
        <p:spPr>
          <a:xfrm>
            <a:off x="500688" y="3198187"/>
            <a:ext cx="858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     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充分討論            分工合作            手腦併用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747A703-315A-4CEF-B26D-4E33317602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" y="3595938"/>
            <a:ext cx="4648565" cy="3306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B7D62F4-D9E0-43AA-9534-FAC8B1CF7B0B}"/>
              </a:ext>
            </a:extLst>
          </p:cNvPr>
          <p:cNvSpPr txBox="1"/>
          <p:nvPr/>
        </p:nvSpPr>
        <p:spPr>
          <a:xfrm>
            <a:off x="465169" y="6440403"/>
            <a:ext cx="3639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Adobe 楷体 Std R" panose="02020400000000000000" pitchFamily="18" charset="-128"/>
                <a:ea typeface="Adobe 楷体 Std R" panose="02020400000000000000" pitchFamily="18" charset="-128"/>
              </a:rPr>
              <a:t>            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過程縮影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63BD60D-220B-46D6-AC6B-79E71D3B54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18" y="3574117"/>
            <a:ext cx="4635131" cy="3245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F7A601BC-B5E6-4589-8F7C-E820CD2353C3}"/>
              </a:ext>
            </a:extLst>
          </p:cNvPr>
          <p:cNvSpPr txBox="1"/>
          <p:nvPr/>
        </p:nvSpPr>
        <p:spPr>
          <a:xfrm>
            <a:off x="5220072" y="6409452"/>
            <a:ext cx="4248472" cy="46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完工了     開心合影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8D77B8A-48F9-451F-B6EA-8A31DF51AB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37030"/>
            <a:ext cx="676701" cy="6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32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116632"/>
            <a:ext cx="752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居家安全設備      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地震警報器</a:t>
            </a:r>
          </a:p>
        </p:txBody>
      </p:sp>
      <p:sp>
        <p:nvSpPr>
          <p:cNvPr id="3" name="箭號: 向右 2"/>
          <p:cNvSpPr/>
          <p:nvPr/>
        </p:nvSpPr>
        <p:spPr>
          <a:xfrm>
            <a:off x="3419872" y="228259"/>
            <a:ext cx="978408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238606" y="629257"/>
            <a:ext cx="2281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大功告成</a:t>
            </a:r>
          </a:p>
        </p:txBody>
      </p:sp>
      <p:pic>
        <p:nvPicPr>
          <p:cNvPr id="11" name="圖形 10" descr="跳舞">
            <a:extLst>
              <a:ext uri="{FF2B5EF4-FFF2-40B4-BE49-F238E27FC236}">
                <a16:creationId xmlns:a16="http://schemas.microsoft.com/office/drawing/2014/main" id="{8E34DA75-D762-48BD-A418-F0DDF12D75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818152" y="510987"/>
            <a:ext cx="936104" cy="936104"/>
          </a:xfrm>
          <a:prstGeom prst="rect">
            <a:avLst/>
          </a:prstGeom>
        </p:spPr>
      </p:pic>
      <p:pic>
        <p:nvPicPr>
          <p:cNvPr id="15" name="圖形 14" descr="跳舞">
            <a:extLst>
              <a:ext uri="{FF2B5EF4-FFF2-40B4-BE49-F238E27FC236}">
                <a16:creationId xmlns:a16="http://schemas.microsoft.com/office/drawing/2014/main" id="{53802364-AE4C-4577-9BAD-B8308A0C10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555569" y="65834"/>
            <a:ext cx="936104" cy="936104"/>
          </a:xfrm>
          <a:prstGeom prst="rect">
            <a:avLst/>
          </a:prstGeom>
        </p:spPr>
      </p:pic>
      <p:sp>
        <p:nvSpPr>
          <p:cNvPr id="9" name="橢圓 8">
            <a:extLst>
              <a:ext uri="{FF2B5EF4-FFF2-40B4-BE49-F238E27FC236}">
                <a16:creationId xmlns:a16="http://schemas.microsoft.com/office/drawing/2014/main" id="{36A8B284-63DC-4DFC-A1F5-0F1ED5D4E082}"/>
              </a:ext>
            </a:extLst>
          </p:cNvPr>
          <p:cNvSpPr/>
          <p:nvPr/>
        </p:nvSpPr>
        <p:spPr>
          <a:xfrm>
            <a:off x="0" y="6575381"/>
            <a:ext cx="504056" cy="282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DEA5410-18A1-4997-95AB-F2FCA7737566}"/>
              </a:ext>
            </a:extLst>
          </p:cNvPr>
          <p:cNvSpPr txBox="1"/>
          <p:nvPr/>
        </p:nvSpPr>
        <p:spPr>
          <a:xfrm>
            <a:off x="-22691" y="1220593"/>
            <a:ext cx="6494998" cy="467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模擬地震發生時，建物搖擺晃動並發出</a:t>
            </a:r>
            <a:r>
              <a:rPr lang="zh-TW" altLang="en-US" sz="24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警報聲</a:t>
            </a:r>
            <a:r>
              <a:rPr lang="zh-TW" altLang="en-US" sz="2400" b="1" dirty="0">
                <a:highlight>
                  <a:srgbClr val="FFFF00"/>
                </a:highlight>
                <a:latin typeface="Adobe 楷体 Std R" panose="02020400000000000000" pitchFamily="18" charset="-128"/>
                <a:ea typeface="Adobe 楷体 Std R" panose="02020400000000000000" pitchFamily="18" charset="-128"/>
              </a:rPr>
              <a:t>             </a:t>
            </a:r>
          </a:p>
        </p:txBody>
      </p:sp>
      <p:pic>
        <p:nvPicPr>
          <p:cNvPr id="5" name="IMG_0358 (1200px, 25fps)">
            <a:hlinkClick r:id="" action="ppaction://media"/>
            <a:extLst>
              <a:ext uri="{FF2B5EF4-FFF2-40B4-BE49-F238E27FC236}">
                <a16:creationId xmlns:a16="http://schemas.microsoft.com/office/drawing/2014/main" id="{10731DAD-4360-4D8F-8E6E-BD0FB6558F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403" y="1641343"/>
            <a:ext cx="8811809" cy="5187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圖形 16" descr="跑步">
            <a:extLst>
              <a:ext uri="{FF2B5EF4-FFF2-40B4-BE49-F238E27FC236}">
                <a16:creationId xmlns:a16="http://schemas.microsoft.com/office/drawing/2014/main" id="{D37924BD-2099-4D2D-81A7-05F7684531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239387" y="116633"/>
            <a:ext cx="759825" cy="692484"/>
          </a:xfrm>
          <a:prstGeom prst="rect">
            <a:avLst/>
          </a:prstGeom>
        </p:spPr>
      </p:pic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B2C48127-A176-4601-9485-1D2C47C07946}"/>
              </a:ext>
            </a:extLst>
          </p:cNvPr>
          <p:cNvSpPr/>
          <p:nvPr/>
        </p:nvSpPr>
        <p:spPr>
          <a:xfrm>
            <a:off x="3394226" y="1882478"/>
            <a:ext cx="2473918" cy="473390"/>
          </a:xfrm>
          <a:prstGeom prst="wedgeRectCallout">
            <a:avLst>
              <a:gd name="adj1" fmla="val -45617"/>
              <a:gd name="adj2" fmla="val 3410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tx1"/>
                </a:solidFill>
                <a:highlight>
                  <a:srgbClr val="C0C0C0"/>
                </a:highlight>
                <a:latin typeface="Adobe 楷体 Std R" panose="02020400000000000000" pitchFamily="18" charset="-128"/>
                <a:ea typeface="Adobe 楷体 Std R" panose="02020400000000000000" pitchFamily="18" charset="-128"/>
              </a:rPr>
              <a:t>銅線碰觸到</a:t>
            </a:r>
            <a:r>
              <a:rPr lang="en-US" altLang="zh-TW" sz="1400" b="1" dirty="0">
                <a:solidFill>
                  <a:srgbClr val="FF0000"/>
                </a:solidFill>
                <a:highlight>
                  <a:srgbClr val="C0C0C0"/>
                </a:highlight>
                <a:latin typeface="Adobe 楷体 Std R" panose="02020400000000000000" pitchFamily="18" charset="-128"/>
                <a:ea typeface="Adobe 楷体 Std R" panose="02020400000000000000" pitchFamily="18" charset="-128"/>
              </a:rPr>
              <a:t>O</a:t>
            </a:r>
            <a:r>
              <a:rPr lang="zh-TW" altLang="en-US" sz="1400" b="1" dirty="0">
                <a:solidFill>
                  <a:srgbClr val="FF0000"/>
                </a:solidFill>
                <a:highlight>
                  <a:srgbClr val="C0C0C0"/>
                </a:highlight>
                <a:latin typeface="Adobe 楷体 Std R" panose="02020400000000000000" pitchFamily="18" charset="-128"/>
                <a:ea typeface="Adobe 楷体 Std R" panose="02020400000000000000" pitchFamily="18" charset="-128"/>
              </a:rPr>
              <a:t>型</a:t>
            </a:r>
            <a:r>
              <a:rPr lang="zh-TW" altLang="en-US" sz="1400" b="1" dirty="0">
                <a:solidFill>
                  <a:schemeClr val="tx1"/>
                </a:solidFill>
                <a:highlight>
                  <a:srgbClr val="C0C0C0"/>
                </a:highlight>
                <a:latin typeface="Adobe 楷体 Std R" panose="02020400000000000000" pitchFamily="18" charset="-128"/>
                <a:ea typeface="Adobe 楷体 Std R" panose="02020400000000000000" pitchFamily="18" charset="-128"/>
              </a:rPr>
              <a:t>釘，電流導通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570221E-0016-4823-B586-19424CC76F6F}"/>
              </a:ext>
            </a:extLst>
          </p:cNvPr>
          <p:cNvSpPr txBox="1"/>
          <p:nvPr/>
        </p:nvSpPr>
        <p:spPr>
          <a:xfrm>
            <a:off x="504056" y="6396335"/>
            <a:ext cx="8542829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highlight>
                  <a:srgbClr val="00FF00"/>
                </a:highlight>
                <a:latin typeface="Adobe 楷体 Std R" panose="02020400000000000000" pitchFamily="18" charset="-128"/>
                <a:ea typeface="Adobe 楷体 Std R" panose="02020400000000000000" pitchFamily="18" charset="-128"/>
              </a:rPr>
              <a:t>感謝</a:t>
            </a:r>
            <a:r>
              <a:rPr lang="zh-TW" altLang="en-US" sz="2400" b="1" u="sng" dirty="0">
                <a:solidFill>
                  <a:srgbClr val="0D04BC"/>
                </a:solidFill>
                <a:highlight>
                  <a:srgbClr val="00FF00"/>
                </a:highlight>
                <a:latin typeface="Adobe 楷体 Std R" panose="02020400000000000000" pitchFamily="18" charset="-128"/>
                <a:ea typeface="Adobe 楷体 Std R" panose="02020400000000000000" pitchFamily="18" charset="-128"/>
              </a:rPr>
              <a:t>吳孟霖</a:t>
            </a:r>
            <a:r>
              <a:rPr lang="zh-TW" altLang="en-US" sz="2400" b="1" dirty="0">
                <a:highlight>
                  <a:srgbClr val="00FF00"/>
                </a:highlight>
                <a:latin typeface="Adobe 楷体 Std R" panose="02020400000000000000" pitchFamily="18" charset="-128"/>
                <a:ea typeface="Adobe 楷体 Std R" panose="02020400000000000000" pitchFamily="18" charset="-128"/>
              </a:rPr>
              <a:t>同學提供家中場所</a:t>
            </a:r>
            <a:r>
              <a:rPr lang="en-US" altLang="zh-TW" sz="2400" b="1" dirty="0">
                <a:highlight>
                  <a:srgbClr val="00FF00"/>
                </a:highlight>
                <a:latin typeface="Adobe 楷体 Std R" panose="02020400000000000000" pitchFamily="18" charset="-128"/>
                <a:ea typeface="Adobe 楷体 Std R" panose="02020400000000000000" pitchFamily="18" charset="-128"/>
              </a:rPr>
              <a:t>,</a:t>
            </a:r>
            <a:r>
              <a:rPr lang="zh-TW" altLang="en-US" sz="2400" b="1" dirty="0">
                <a:highlight>
                  <a:srgbClr val="00FF00"/>
                </a:highlight>
                <a:latin typeface="Adobe 楷体 Std R" panose="02020400000000000000" pitchFamily="18" charset="-128"/>
                <a:ea typeface="Adobe 楷体 Std R" panose="02020400000000000000" pitchFamily="18" charset="-128"/>
              </a:rPr>
              <a:t>讓我們共同攜手合作完成作品</a:t>
            </a:r>
            <a:r>
              <a:rPr lang="en-US" altLang="zh-TW" sz="2400" b="1" dirty="0">
                <a:highlight>
                  <a:srgbClr val="00FF00"/>
                </a:highlight>
                <a:latin typeface="Adobe 楷体 Std R" panose="02020400000000000000" pitchFamily="18" charset="-128"/>
                <a:ea typeface="Adobe 楷体 Std R" panose="02020400000000000000" pitchFamily="18" charset="-128"/>
              </a:rPr>
              <a:t>!</a:t>
            </a:r>
            <a:endParaRPr lang="zh-TW" altLang="en-US" sz="2400" b="1" dirty="0">
              <a:highlight>
                <a:srgbClr val="00FF00"/>
              </a:highlight>
              <a:latin typeface="Adobe 楷体 Std R" panose="02020400000000000000" pitchFamily="18" charset="-128"/>
              <a:ea typeface="Adobe 楷体 Std R" panose="02020400000000000000" pitchFamily="18" charset="-128"/>
            </a:endParaRPr>
          </a:p>
        </p:txBody>
      </p:sp>
      <p:pic>
        <p:nvPicPr>
          <p:cNvPr id="22" name="5196">
            <a:hlinkClick r:id="" action="ppaction://media"/>
            <a:extLst>
              <a:ext uri="{FF2B5EF4-FFF2-40B4-BE49-F238E27FC236}">
                <a16:creationId xmlns:a16="http://schemas.microsoft.com/office/drawing/2014/main" id="{41316349-5593-49A0-8EDE-8E6BBE1A99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92796" y="862732"/>
            <a:ext cx="778611" cy="77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84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10976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537" y="21771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清潔小幫手     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簡易吸塵器</a:t>
            </a:r>
          </a:p>
        </p:txBody>
      </p:sp>
      <p:sp>
        <p:nvSpPr>
          <p:cNvPr id="3" name="箭號: 向右 2"/>
          <p:cNvSpPr/>
          <p:nvPr/>
        </p:nvSpPr>
        <p:spPr>
          <a:xfrm>
            <a:off x="2483768" y="102620"/>
            <a:ext cx="978408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 descr="https://cbu01.alicdn.com/img/ibank/2016/497/760/3680067794_1348353352.jpg">
            <a:extLst>
              <a:ext uri="{FF2B5EF4-FFF2-40B4-BE49-F238E27FC236}">
                <a16:creationId xmlns:a16="http://schemas.microsoft.com/office/drawing/2014/main" id="{4094BDDC-DD88-41EA-BB60-EABBA6AFC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8" y="2180248"/>
            <a:ext cx="4292132" cy="34273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文字方塊 5"/>
          <p:cNvSpPr txBox="1"/>
          <p:nvPr/>
        </p:nvSpPr>
        <p:spPr>
          <a:xfrm>
            <a:off x="35116" y="552828"/>
            <a:ext cx="8747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動機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6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解決書桌表面上的紙屑或橡皮擦屑等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5116" y="1097440"/>
            <a:ext cx="8891894" cy="65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材料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6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小馬達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扇葉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電源配件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木板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寶特瓶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01B96953-8CEF-4ED6-9E1C-F01A22F8CA47}"/>
              </a:ext>
            </a:extLst>
          </p:cNvPr>
          <p:cNvSpPr/>
          <p:nvPr/>
        </p:nvSpPr>
        <p:spPr>
          <a:xfrm>
            <a:off x="0" y="6575381"/>
            <a:ext cx="504056" cy="282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5</a:t>
            </a:r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2600A6A-A30B-49C6-AEEB-8650AF1469CC}"/>
              </a:ext>
            </a:extLst>
          </p:cNvPr>
          <p:cNvSpPr txBox="1"/>
          <p:nvPr/>
        </p:nvSpPr>
        <p:spPr>
          <a:xfrm>
            <a:off x="106450" y="5646274"/>
            <a:ext cx="9107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寶特瓶開膛剖肚   濾網固定   木板上安裝馬達   電池盒黏貼</a:t>
            </a:r>
          </a:p>
        </p:txBody>
      </p:sp>
      <p:pic>
        <p:nvPicPr>
          <p:cNvPr id="12" name="圖形 11" descr="箭號: 直線">
            <a:extLst>
              <a:ext uri="{FF2B5EF4-FFF2-40B4-BE49-F238E27FC236}">
                <a16:creationId xmlns:a16="http://schemas.microsoft.com/office/drawing/2014/main" id="{95F38B17-2A6F-4859-BB51-26FA46C16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2289629" y="5671490"/>
            <a:ext cx="535870" cy="482085"/>
          </a:xfrm>
          <a:prstGeom prst="rect">
            <a:avLst/>
          </a:prstGeom>
        </p:spPr>
      </p:pic>
      <p:pic>
        <p:nvPicPr>
          <p:cNvPr id="13" name="圖形 12" descr="箭號: 直線">
            <a:extLst>
              <a:ext uri="{FF2B5EF4-FFF2-40B4-BE49-F238E27FC236}">
                <a16:creationId xmlns:a16="http://schemas.microsoft.com/office/drawing/2014/main" id="{F68DE24A-B537-40BD-8975-2B3B6B599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6572106" y="5662921"/>
            <a:ext cx="535870" cy="482085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935992D9-3C4D-4E75-BF06-7D2482A76890}"/>
              </a:ext>
            </a:extLst>
          </p:cNvPr>
          <p:cNvSpPr txBox="1"/>
          <p:nvPr/>
        </p:nvSpPr>
        <p:spPr>
          <a:xfrm>
            <a:off x="400490" y="6115849"/>
            <a:ext cx="8422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扇葉位置調整   手握板黏接   搭接電源線   進行測試</a:t>
            </a:r>
          </a:p>
        </p:txBody>
      </p:sp>
      <p:pic>
        <p:nvPicPr>
          <p:cNvPr id="15" name="圖形 14" descr="箭號: 直線">
            <a:extLst>
              <a:ext uri="{FF2B5EF4-FFF2-40B4-BE49-F238E27FC236}">
                <a16:creationId xmlns:a16="http://schemas.microsoft.com/office/drawing/2014/main" id="{3ADB98B9-820B-4FC9-A580-0D0C14118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978535" y="5663600"/>
            <a:ext cx="535870" cy="482085"/>
          </a:xfrm>
          <a:prstGeom prst="rect">
            <a:avLst/>
          </a:prstGeom>
        </p:spPr>
      </p:pic>
      <p:pic>
        <p:nvPicPr>
          <p:cNvPr id="16" name="圖形 15" descr="箭號: 直線">
            <a:extLst>
              <a:ext uri="{FF2B5EF4-FFF2-40B4-BE49-F238E27FC236}">
                <a16:creationId xmlns:a16="http://schemas.microsoft.com/office/drawing/2014/main" id="{703A36AD-5CB9-4B97-863A-C9AF88DA70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2282122" y="6115849"/>
            <a:ext cx="535870" cy="482085"/>
          </a:xfrm>
          <a:prstGeom prst="rect">
            <a:avLst/>
          </a:prstGeom>
        </p:spPr>
      </p:pic>
      <p:pic>
        <p:nvPicPr>
          <p:cNvPr id="17" name="圖形 16" descr="箭號: 直線">
            <a:extLst>
              <a:ext uri="{FF2B5EF4-FFF2-40B4-BE49-F238E27FC236}">
                <a16:creationId xmlns:a16="http://schemas.microsoft.com/office/drawing/2014/main" id="{447227DD-F64B-4093-AE44-1F00FAF94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4268147" y="6128564"/>
            <a:ext cx="535870" cy="482085"/>
          </a:xfrm>
          <a:prstGeom prst="rect">
            <a:avLst/>
          </a:prstGeom>
        </p:spPr>
      </p:pic>
      <p:pic>
        <p:nvPicPr>
          <p:cNvPr id="18" name="圖形 17" descr="箭號: 直線">
            <a:extLst>
              <a:ext uri="{FF2B5EF4-FFF2-40B4-BE49-F238E27FC236}">
                <a16:creationId xmlns:a16="http://schemas.microsoft.com/office/drawing/2014/main" id="{02902F60-07DC-448B-8BEF-7CEB5ACAB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6254172" y="6139307"/>
            <a:ext cx="535870" cy="482085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5901C7F3-A1F4-46E3-8095-B46FCFBFE262}"/>
              </a:ext>
            </a:extLst>
          </p:cNvPr>
          <p:cNvSpPr txBox="1"/>
          <p:nvPr/>
        </p:nvSpPr>
        <p:spPr>
          <a:xfrm>
            <a:off x="5508104" y="1640248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7030A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組裝過程縮影</a:t>
            </a:r>
          </a:p>
        </p:txBody>
      </p:sp>
      <p:sp>
        <p:nvSpPr>
          <p:cNvPr id="4" name="箭號: 弧形左彎 3">
            <a:extLst>
              <a:ext uri="{FF2B5EF4-FFF2-40B4-BE49-F238E27FC236}">
                <a16:creationId xmlns:a16="http://schemas.microsoft.com/office/drawing/2014/main" id="{D077D182-F4B7-430B-AB99-5C94EB56A17F}"/>
              </a:ext>
            </a:extLst>
          </p:cNvPr>
          <p:cNvSpPr/>
          <p:nvPr/>
        </p:nvSpPr>
        <p:spPr>
          <a:xfrm>
            <a:off x="8658290" y="5809957"/>
            <a:ext cx="378905" cy="387877"/>
          </a:xfrm>
          <a:prstGeom prst="curved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50" y="2225023"/>
            <a:ext cx="4609210" cy="3458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7567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537" y="21771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清潔小幫手     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簡易吸塵器</a:t>
            </a:r>
          </a:p>
        </p:txBody>
      </p:sp>
      <p:sp>
        <p:nvSpPr>
          <p:cNvPr id="3" name="箭號: 向右 2"/>
          <p:cNvSpPr/>
          <p:nvPr/>
        </p:nvSpPr>
        <p:spPr>
          <a:xfrm>
            <a:off x="2483768" y="102620"/>
            <a:ext cx="978408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0" y="528587"/>
            <a:ext cx="8964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D04B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小馬達高速旋轉，帶動風扇從瓶口處向瓶外排風，從而在瓶內形成負壓，最終在瓶子嘴處產生吸力，紙屑被吸入瓶子內，瓶蓋隨時可以蓋上，要使用時再旋轉下來。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2794276"/>
            <a:ext cx="3621359" cy="37170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A07B13DF-1B6D-4827-AF9D-9AB1A878906A}"/>
              </a:ext>
            </a:extLst>
          </p:cNvPr>
          <p:cNvSpPr/>
          <p:nvPr/>
        </p:nvSpPr>
        <p:spPr>
          <a:xfrm>
            <a:off x="0" y="6575381"/>
            <a:ext cx="504056" cy="282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6</a:t>
            </a:r>
            <a:endParaRPr lang="zh-TW" altLang="en-US" dirty="0"/>
          </a:p>
        </p:txBody>
      </p:sp>
      <p:pic>
        <p:nvPicPr>
          <p:cNvPr id="5" name="MVI_0448">
            <a:hlinkClick r:id="" action="ppaction://media"/>
            <a:extLst>
              <a:ext uri="{FF2B5EF4-FFF2-40B4-BE49-F238E27FC236}">
                <a16:creationId xmlns:a16="http://schemas.microsoft.com/office/drawing/2014/main" id="{D1176B27-1E6C-4A94-AED2-5160FCFAD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1568" y="2794276"/>
            <a:ext cx="5412431" cy="3781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A8DAF84-3981-4F3B-BF1E-57B11B43D7EB}"/>
              </a:ext>
            </a:extLst>
          </p:cNvPr>
          <p:cNvSpPr txBox="1"/>
          <p:nvPr/>
        </p:nvSpPr>
        <p:spPr>
          <a:xfrm>
            <a:off x="4482244" y="2147945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測試結果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效果良好</a:t>
            </a:r>
          </a:p>
        </p:txBody>
      </p:sp>
      <p:sp>
        <p:nvSpPr>
          <p:cNvPr id="9" name="圖說文字: 向右箭號 8">
            <a:extLst>
              <a:ext uri="{FF2B5EF4-FFF2-40B4-BE49-F238E27FC236}">
                <a16:creationId xmlns:a16="http://schemas.microsoft.com/office/drawing/2014/main" id="{5652F61C-9461-4B89-9972-6DEFE0627087}"/>
              </a:ext>
            </a:extLst>
          </p:cNvPr>
          <p:cNvSpPr/>
          <p:nvPr/>
        </p:nvSpPr>
        <p:spPr>
          <a:xfrm>
            <a:off x="107504" y="3933056"/>
            <a:ext cx="1728192" cy="504056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完成品</a:t>
            </a:r>
          </a:p>
        </p:txBody>
      </p:sp>
    </p:spTree>
    <p:extLst>
      <p:ext uri="{BB962C8B-B14F-4D97-AF65-F5344CB8AC3E}">
        <p14:creationId xmlns:p14="http://schemas.microsoft.com/office/powerpoint/2010/main" val="2113114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11CD9FA-ECB3-470E-BDA0-3F8192D57299}"/>
              </a:ext>
            </a:extLst>
          </p:cNvPr>
          <p:cNvSpPr txBox="1"/>
          <p:nvPr/>
        </p:nvSpPr>
        <p:spPr>
          <a:xfrm>
            <a:off x="2267744" y="1268760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謝謝大家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E179819-BBB6-4E04-BC1C-630F34536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356992"/>
            <a:ext cx="3024336" cy="292173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B3F9860-054A-442A-928C-7341F6733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56992"/>
            <a:ext cx="2915815" cy="2915815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C852B01E-F050-4F77-A737-24526C13EC77}"/>
              </a:ext>
            </a:extLst>
          </p:cNvPr>
          <p:cNvSpPr/>
          <p:nvPr/>
        </p:nvSpPr>
        <p:spPr>
          <a:xfrm>
            <a:off x="0" y="6575381"/>
            <a:ext cx="504056" cy="282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8</a:t>
            </a:r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D8FD9ED-3FC3-48B5-B9F7-7878D77AB591}"/>
              </a:ext>
            </a:extLst>
          </p:cNvPr>
          <p:cNvSpPr txBox="1"/>
          <p:nvPr/>
        </p:nvSpPr>
        <p:spPr>
          <a:xfrm>
            <a:off x="107504" y="188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以上酷炫的小發明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報告完畢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463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357AFF9-E6C6-4684-B042-79CB5BF52E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305</Words>
  <Application>Microsoft Office PowerPoint</Application>
  <PresentationFormat>如螢幕大小 (4:3)</PresentationFormat>
  <Paragraphs>48</Paragraphs>
  <Slides>7</Slides>
  <Notes>1</Notes>
  <HiddenSlides>0</HiddenSlides>
  <MMClips>4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5" baseType="lpstr">
      <vt:lpstr>Adobe 楷体 Std R</vt:lpstr>
      <vt:lpstr>Microsoft JhengHei</vt:lpstr>
      <vt:lpstr>新細明體</vt:lpstr>
      <vt:lpstr>標楷體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2017-06-01T13:00:58Z</dcterms:created>
  <dcterms:modified xsi:type="dcterms:W3CDTF">2017-08-28T08:03:12Z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TC019192479991</vt:lpwstr>
  </property>
</Properties>
</file>