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sldIdLst>
    <p:sldId id="256" r:id="rId2"/>
    <p:sldId id="257" r:id="rId3"/>
    <p:sldId id="258" r:id="rId4"/>
    <p:sldId id="266" r:id="rId5"/>
    <p:sldId id="267" r:id="rId6"/>
    <p:sldId id="272" r:id="rId7"/>
    <p:sldId id="279" r:id="rId8"/>
    <p:sldId id="271" r:id="rId9"/>
    <p:sldId id="280" r:id="rId10"/>
    <p:sldId id="281" r:id="rId11"/>
    <p:sldId id="263" r:id="rId12"/>
    <p:sldId id="261" r:id="rId1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261379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3502799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05910AA-66D3-4A98-91DB-7C6B0E3CC701}" type="slidenum">
              <a:rPr lang="zh-TW" altLang="en-US" smtClean="0"/>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108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1542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5910AA-66D3-4A98-91DB-7C6B0E3CC701}" type="slidenum">
              <a:rPr lang="zh-TW" altLang="en-US" smtClean="0"/>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9185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1805693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345762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421066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288022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421810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289249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403589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146309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1790101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397600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398DBB9-CFBF-4A5B-B90D-4974D1EC009D}" type="datetimeFigureOut">
              <a:rPr lang="zh-TW" altLang="en-US" smtClean="0"/>
              <a:t>2021/9/23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393934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398DBB9-CFBF-4A5B-B90D-4974D1EC009D}" type="datetimeFigureOut">
              <a:rPr lang="zh-TW" altLang="en-US" smtClean="0"/>
              <a:t>2021/9/23</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05910AA-66D3-4A98-91DB-7C6B0E3CC701}" type="slidenum">
              <a:rPr lang="zh-TW" altLang="en-US" smtClean="0"/>
              <a:t>‹#›</a:t>
            </a:fld>
            <a:endParaRPr lang="zh-TW" altLang="en-US"/>
          </a:p>
        </p:txBody>
      </p:sp>
    </p:spTree>
    <p:extLst>
      <p:ext uri="{BB962C8B-B14F-4D97-AF65-F5344CB8AC3E}">
        <p14:creationId xmlns:p14="http://schemas.microsoft.com/office/powerpoint/2010/main" val="1248525094"/>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f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fif"/><Relationship Id="rId4" Type="http://schemas.openxmlformats.org/officeDocument/2006/relationships/image" Target="../media/image3.jf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658753" y="621850"/>
            <a:ext cx="9144000" cy="2387600"/>
          </a:xfrm>
        </p:spPr>
        <p:txBody>
          <a:bodyPr/>
          <a:lstStyle/>
          <a:p>
            <a:pPr algn="ctr"/>
            <a:r>
              <a:rPr lang="zh-TW" altLang="en-US" b="1" dirty="0" smtClean="0"/>
              <a:t>可愛羊毛氈</a:t>
            </a:r>
            <a:r>
              <a:rPr lang="en-US" altLang="zh-TW" b="1" dirty="0" smtClean="0"/>
              <a:t>DIY</a:t>
            </a:r>
            <a:endParaRPr lang="zh-TW" altLang="en-US" b="1" dirty="0"/>
          </a:p>
        </p:txBody>
      </p:sp>
      <p:sp>
        <p:nvSpPr>
          <p:cNvPr id="3" name="副標題 2"/>
          <p:cNvSpPr>
            <a:spLocks noGrp="1"/>
          </p:cNvSpPr>
          <p:nvPr>
            <p:ph type="subTitle" idx="1"/>
          </p:nvPr>
        </p:nvSpPr>
        <p:spPr>
          <a:xfrm>
            <a:off x="1658753" y="4090737"/>
            <a:ext cx="9144000" cy="830178"/>
          </a:xfrm>
        </p:spPr>
        <p:txBody>
          <a:bodyPr>
            <a:normAutofit/>
          </a:bodyPr>
          <a:lstStyle/>
          <a:p>
            <a:pPr algn="ctr"/>
            <a:r>
              <a:rPr lang="zh-TW" altLang="en-US" sz="4400" dirty="0" smtClean="0"/>
              <a:t>五信陳芃妤</a:t>
            </a:r>
            <a:endParaRPr lang="zh-TW" altLang="en-US" sz="4400" dirty="0"/>
          </a:p>
        </p:txBody>
      </p:sp>
    </p:spTree>
    <p:extLst>
      <p:ext uri="{BB962C8B-B14F-4D97-AF65-F5344CB8AC3E}">
        <p14:creationId xmlns:p14="http://schemas.microsoft.com/office/powerpoint/2010/main" val="1017354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1000185"/>
          </a:xfrm>
        </p:spPr>
        <p:txBody>
          <a:bodyPr>
            <a:normAutofit/>
          </a:bodyPr>
          <a:lstStyle/>
          <a:p>
            <a:pPr algn="ctr"/>
            <a:r>
              <a:rPr lang="zh-TW" altLang="en-US" sz="5400" b="1" dirty="0" smtClean="0"/>
              <a:t>羊毛氈刺繡</a:t>
            </a:r>
            <a:endParaRPr lang="zh-TW" altLang="en-US" sz="5400" b="1" dirty="0"/>
          </a:p>
        </p:txBody>
      </p:sp>
      <p:sp>
        <p:nvSpPr>
          <p:cNvPr id="3" name="內容版面配置區 2"/>
          <p:cNvSpPr>
            <a:spLocks noGrp="1"/>
          </p:cNvSpPr>
          <p:nvPr>
            <p:ph idx="1"/>
          </p:nvPr>
        </p:nvSpPr>
        <p:spPr>
          <a:xfrm>
            <a:off x="806667" y="1623848"/>
            <a:ext cx="10515600" cy="4553117"/>
          </a:xfrm>
        </p:spPr>
        <p:txBody>
          <a:bodyPr/>
          <a:lstStyle/>
          <a:p>
            <a:r>
              <a:rPr lang="zh-TW" altLang="en-US" sz="2800" dirty="0" smtClean="0"/>
              <a:t>利用搓針將羊毛刺進布料加上溼氈的原理做成圖案的羊毛氈應用。</a:t>
            </a:r>
            <a:endParaRPr lang="en-US" altLang="zh-TW" sz="2800" dirty="0" smtClean="0"/>
          </a:p>
          <a:p>
            <a:pPr marL="0" indent="0">
              <a:buNone/>
            </a:pPr>
            <a:r>
              <a:rPr lang="en-US" altLang="zh-TW" sz="2800" dirty="0" smtClean="0"/>
              <a:t>    </a:t>
            </a:r>
            <a:r>
              <a:rPr lang="zh-TW" altLang="en-US" sz="2800" dirty="0" smtClean="0"/>
              <a:t>先</a:t>
            </a:r>
            <a:r>
              <a:rPr lang="zh-TW" altLang="en-US" sz="2800" dirty="0" smtClean="0"/>
              <a:t>將圖案畫在布上將羊毛配色刺進布裡 ，再利用肥皂水</a:t>
            </a:r>
            <a:r>
              <a:rPr lang="zh-TW" altLang="en-US" sz="2800" dirty="0" smtClean="0"/>
              <a:t>加壓氈</a:t>
            </a:r>
            <a:endParaRPr lang="en-US" altLang="zh-TW" sz="2800" dirty="0" smtClean="0"/>
          </a:p>
          <a:p>
            <a:pPr marL="0" indent="0">
              <a:buNone/>
            </a:pPr>
            <a:r>
              <a:rPr lang="zh-TW" altLang="en-US" sz="2800" dirty="0"/>
              <a:t> </a:t>
            </a:r>
            <a:r>
              <a:rPr lang="zh-TW" altLang="en-US" sz="2800" dirty="0" smtClean="0"/>
              <a:t> </a:t>
            </a:r>
            <a:r>
              <a:rPr lang="zh-TW" altLang="en-US" sz="2800" dirty="0" smtClean="0"/>
              <a:t>  化</a:t>
            </a:r>
            <a:r>
              <a:rPr lang="zh-TW" altLang="en-US" sz="2800" dirty="0" smtClean="0"/>
              <a:t>後洗乾淨 再燙平整做成裝飾。</a:t>
            </a:r>
            <a:endParaRPr lang="en-US" altLang="zh-TW" sz="2800" dirty="0" smtClean="0"/>
          </a:p>
          <a:p>
            <a:endParaRPr lang="en-US" altLang="zh-TW" dirty="0" smtClean="0"/>
          </a:p>
          <a:p>
            <a:endParaRPr lang="zh-TW" altLang="en-US" dirty="0"/>
          </a:p>
        </p:txBody>
      </p:sp>
      <p:pic>
        <p:nvPicPr>
          <p:cNvPr id="5" name="圖片 4"/>
          <p:cNvPicPr/>
          <p:nvPr/>
        </p:nvPicPr>
        <p:blipFill rotWithShape="1">
          <a:blip r:embed="rId2"/>
          <a:srcRect l="36239" t="21099" r="45581" b="57583"/>
          <a:stretch/>
        </p:blipFill>
        <p:spPr bwMode="auto">
          <a:xfrm>
            <a:off x="1155807" y="3271620"/>
            <a:ext cx="6380437" cy="3216713"/>
          </a:xfrm>
          <a:prstGeom prst="rect">
            <a:avLst/>
          </a:prstGeom>
          <a:ln>
            <a:noFill/>
          </a:ln>
          <a:extLst>
            <a:ext uri="{53640926-AAD7-44D8-BBD7-CCE9431645EC}">
              <a14:shadowObscured xmlns:a14="http://schemas.microsoft.com/office/drawing/2010/main"/>
            </a:ext>
          </a:extLst>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901521" y="3771817"/>
            <a:ext cx="2496443" cy="2037009"/>
          </a:xfrm>
          <a:prstGeom prst="rect">
            <a:avLst/>
          </a:prstGeom>
        </p:spPr>
      </p:pic>
    </p:spTree>
    <p:extLst>
      <p:ext uri="{BB962C8B-B14F-4D97-AF65-F5344CB8AC3E}">
        <p14:creationId xmlns:p14="http://schemas.microsoft.com/office/powerpoint/2010/main" val="34353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1763" y="633735"/>
            <a:ext cx="8911687" cy="1280890"/>
          </a:xfrm>
        </p:spPr>
        <p:txBody>
          <a:bodyPr>
            <a:normAutofit/>
          </a:bodyPr>
          <a:lstStyle/>
          <a:p>
            <a:pPr algn="ctr"/>
            <a:r>
              <a:rPr lang="zh-TW" altLang="en-US" sz="5400" b="1" dirty="0" smtClean="0"/>
              <a:t>心得</a:t>
            </a:r>
            <a:endParaRPr lang="zh-TW" altLang="en-US" sz="5400" b="1" dirty="0"/>
          </a:p>
        </p:txBody>
      </p:sp>
      <p:sp>
        <p:nvSpPr>
          <p:cNvPr id="3" name="內容版面配置區 2"/>
          <p:cNvSpPr>
            <a:spLocks noGrp="1"/>
          </p:cNvSpPr>
          <p:nvPr>
            <p:ph idx="1"/>
          </p:nvPr>
        </p:nvSpPr>
        <p:spPr>
          <a:xfrm>
            <a:off x="1497724" y="1690688"/>
            <a:ext cx="9159766" cy="4351338"/>
          </a:xfrm>
        </p:spPr>
        <p:txBody>
          <a:bodyPr>
            <a:noAutofit/>
          </a:bodyPr>
          <a:lstStyle/>
          <a:p>
            <a:pPr>
              <a:lnSpc>
                <a:spcPct val="150000"/>
              </a:lnSpc>
              <a:spcBef>
                <a:spcPts val="0"/>
              </a:spcBef>
            </a:pPr>
            <a:r>
              <a:rPr lang="zh-TW" altLang="en-US" sz="2800" dirty="0" smtClean="0"/>
              <a:t>一、這一次的麥哲倫讓我知道外面賣的現成羊毛氈是花費了很多心力做出來的。還讓我知道羊毛氈可以做成生活上的許多用品。</a:t>
            </a:r>
            <a:endParaRPr lang="en-US" altLang="zh-TW" sz="2800" dirty="0" smtClean="0"/>
          </a:p>
          <a:p>
            <a:pPr>
              <a:lnSpc>
                <a:spcPct val="150000"/>
              </a:lnSpc>
              <a:spcBef>
                <a:spcPts val="0"/>
              </a:spcBef>
            </a:pPr>
            <a:r>
              <a:rPr lang="zh-TW" altLang="en-US" sz="2800" dirty="0" smtClean="0"/>
              <a:t>二、做羊毛氈還能培養細心和耐心。</a:t>
            </a:r>
            <a:endParaRPr lang="en-US" altLang="zh-TW" sz="2800" dirty="0" smtClean="0"/>
          </a:p>
          <a:p>
            <a:pPr>
              <a:lnSpc>
                <a:spcPct val="150000"/>
              </a:lnSpc>
              <a:spcBef>
                <a:spcPts val="0"/>
              </a:spcBef>
            </a:pPr>
            <a:r>
              <a:rPr lang="zh-TW" altLang="en-US" sz="2800" dirty="0" smtClean="0"/>
              <a:t>三、謝謝媽媽和中年級老師的建議與幫助，</a:t>
            </a:r>
            <a:r>
              <a:rPr lang="zh-TW" altLang="en-US" sz="2800" dirty="0"/>
              <a:t>外婆</a:t>
            </a:r>
            <a:r>
              <a:rPr lang="zh-TW" altLang="en-US" sz="2800" dirty="0" smtClean="0"/>
              <a:t>幫忙，和阿姨的教導。</a:t>
            </a:r>
            <a:endParaRPr lang="zh-TW" altLang="en-US" sz="2800" dirty="0"/>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l="26638" t="17280" r="31811" b="15824"/>
          <a:stretch/>
        </p:blipFill>
        <p:spPr>
          <a:xfrm rot="5400000">
            <a:off x="9403727" y="4823222"/>
            <a:ext cx="1135928" cy="1371598"/>
          </a:xfrm>
          <a:prstGeom prst="rect">
            <a:avLst/>
          </a:prstGeom>
        </p:spPr>
      </p:pic>
    </p:spTree>
    <p:extLst>
      <p:ext uri="{BB962C8B-B14F-4D97-AF65-F5344CB8AC3E}">
        <p14:creationId xmlns:p14="http://schemas.microsoft.com/office/powerpoint/2010/main" val="1772353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339092" flipH="1">
            <a:off x="428666" y="1579932"/>
            <a:ext cx="2555238" cy="1916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標題 1"/>
          <p:cNvSpPr>
            <a:spLocks noGrp="1"/>
          </p:cNvSpPr>
          <p:nvPr>
            <p:ph type="title"/>
          </p:nvPr>
        </p:nvSpPr>
        <p:spPr>
          <a:xfrm>
            <a:off x="820808" y="2201579"/>
            <a:ext cx="10515600" cy="1325563"/>
          </a:xfrm>
        </p:spPr>
        <p:txBody>
          <a:bodyPr/>
          <a:lstStyle/>
          <a:p>
            <a:pPr algn="ctr"/>
            <a:r>
              <a:rPr lang="zh-TW" altLang="en-US" sz="6000" b="1" dirty="0" smtClean="0"/>
              <a:t>謝謝大家的聆聽</a:t>
            </a:r>
            <a:endParaRPr lang="zh-TW" altLang="en-US" sz="6000" b="1" dirty="0"/>
          </a:p>
        </p:txBody>
      </p:sp>
      <p:pic>
        <p:nvPicPr>
          <p:cNvPr id="4" name="內容版面配置區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rot="5400000">
            <a:off x="10142538" y="4038600"/>
            <a:ext cx="2049462" cy="14700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8536">
            <a:off x="8533615" y="1718724"/>
            <a:ext cx="3067804" cy="1560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13238">
            <a:off x="614152" y="3835197"/>
            <a:ext cx="2184266" cy="1654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923326">
            <a:off x="3802974" y="4512761"/>
            <a:ext cx="2388574" cy="1791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圖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740342">
            <a:off x="1772526" y="4480592"/>
            <a:ext cx="2249084" cy="1686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圖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184195">
            <a:off x="8380033" y="4273593"/>
            <a:ext cx="2018493" cy="2290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圖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579020">
            <a:off x="6232312" y="4845720"/>
            <a:ext cx="1923210" cy="1442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2538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par>
                                <p:cTn id="22" presetID="3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par>
                                <p:cTn id="28" presetID="3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par>
                                <p:cTn id="34" presetID="31"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par>
                                <p:cTn id="52" presetID="3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7825" y="494530"/>
            <a:ext cx="10515600" cy="1070089"/>
          </a:xfrm>
        </p:spPr>
        <p:txBody>
          <a:bodyPr>
            <a:normAutofit/>
          </a:bodyPr>
          <a:lstStyle/>
          <a:p>
            <a:pPr algn="ctr"/>
            <a:r>
              <a:rPr lang="zh-TW" altLang="en-US" sz="5400" b="1" dirty="0" smtClean="0"/>
              <a:t>大綱</a:t>
            </a:r>
            <a:endParaRPr lang="zh-TW" altLang="en-US" sz="5400" b="1" dirty="0"/>
          </a:p>
        </p:txBody>
      </p:sp>
      <p:sp>
        <p:nvSpPr>
          <p:cNvPr id="4" name="圓角矩形 3"/>
          <p:cNvSpPr/>
          <p:nvPr/>
        </p:nvSpPr>
        <p:spPr>
          <a:xfrm>
            <a:off x="4488579" y="1832638"/>
            <a:ext cx="2951747" cy="49768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tx1">
                    <a:lumMod val="95000"/>
                    <a:lumOff val="5000"/>
                  </a:schemeClr>
                </a:solidFill>
              </a:rPr>
              <a:t>動機</a:t>
            </a:r>
            <a:endParaRPr lang="zh-TW" altLang="en-US" sz="3200" dirty="0">
              <a:solidFill>
                <a:schemeClr val="tx1">
                  <a:lumMod val="95000"/>
                  <a:lumOff val="5000"/>
                </a:schemeClr>
              </a:solidFill>
            </a:endParaRPr>
          </a:p>
        </p:txBody>
      </p:sp>
      <p:sp>
        <p:nvSpPr>
          <p:cNvPr id="6" name="圓角矩形 5"/>
          <p:cNvSpPr/>
          <p:nvPr/>
        </p:nvSpPr>
        <p:spPr>
          <a:xfrm>
            <a:off x="4488578" y="2814318"/>
            <a:ext cx="2951747" cy="488784"/>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tx1">
                    <a:lumMod val="95000"/>
                    <a:lumOff val="5000"/>
                  </a:schemeClr>
                </a:solidFill>
              </a:rPr>
              <a:t>羊毛氈是甚麼</a:t>
            </a:r>
            <a:endParaRPr lang="zh-TW" altLang="en-US" sz="3200" dirty="0">
              <a:solidFill>
                <a:schemeClr val="tx1">
                  <a:lumMod val="95000"/>
                  <a:lumOff val="5000"/>
                </a:schemeClr>
              </a:solidFill>
            </a:endParaRPr>
          </a:p>
        </p:txBody>
      </p:sp>
      <p:sp>
        <p:nvSpPr>
          <p:cNvPr id="7" name="圓角矩形 6"/>
          <p:cNvSpPr/>
          <p:nvPr/>
        </p:nvSpPr>
        <p:spPr>
          <a:xfrm>
            <a:off x="4488581" y="4920482"/>
            <a:ext cx="2951746" cy="4743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tx1">
                    <a:lumMod val="95000"/>
                    <a:lumOff val="5000"/>
                  </a:schemeClr>
                </a:solidFill>
              </a:rPr>
              <a:t>心得</a:t>
            </a:r>
            <a:endParaRPr lang="zh-TW" altLang="en-US" sz="3200" dirty="0">
              <a:solidFill>
                <a:schemeClr val="tx1">
                  <a:lumMod val="95000"/>
                  <a:lumOff val="5000"/>
                </a:schemeClr>
              </a:solidFill>
            </a:endParaRPr>
          </a:p>
        </p:txBody>
      </p:sp>
      <p:sp>
        <p:nvSpPr>
          <p:cNvPr id="10" name="圓角矩形 9"/>
          <p:cNvSpPr/>
          <p:nvPr/>
        </p:nvSpPr>
        <p:spPr>
          <a:xfrm>
            <a:off x="4488580" y="3824411"/>
            <a:ext cx="2951746" cy="493704"/>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tx1">
                    <a:lumMod val="95000"/>
                    <a:lumOff val="5000"/>
                  </a:schemeClr>
                </a:solidFill>
              </a:rPr>
              <a:t>製作過程</a:t>
            </a:r>
            <a:endParaRPr lang="zh-TW" altLang="en-US" sz="3200" dirty="0">
              <a:solidFill>
                <a:schemeClr val="tx1">
                  <a:lumMod val="95000"/>
                  <a:lumOff val="5000"/>
                </a:schemeClr>
              </a:solidFill>
            </a:endParaRPr>
          </a:p>
        </p:txBody>
      </p:sp>
      <p:pic>
        <p:nvPicPr>
          <p:cNvPr id="3" name="圖片 2"/>
          <p:cNvPicPr>
            <a:picLocks noChangeAspect="1"/>
          </p:cNvPicPr>
          <p:nvPr/>
        </p:nvPicPr>
        <p:blipFill>
          <a:blip r:embed="rId6"/>
          <a:stretch>
            <a:fillRect/>
          </a:stretch>
        </p:blipFill>
        <p:spPr>
          <a:xfrm>
            <a:off x="8509625" y="2435849"/>
            <a:ext cx="1780902" cy="2249560"/>
          </a:xfrm>
          <a:prstGeom prst="rect">
            <a:avLst/>
          </a:prstGeom>
        </p:spPr>
      </p:pic>
    </p:spTree>
    <p:extLst>
      <p:ext uri="{BB962C8B-B14F-4D97-AF65-F5344CB8AC3E}">
        <p14:creationId xmlns:p14="http://schemas.microsoft.com/office/powerpoint/2010/main" val="3649312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35758" y="633735"/>
            <a:ext cx="8911687" cy="1280890"/>
          </a:xfrm>
        </p:spPr>
        <p:txBody>
          <a:bodyPr>
            <a:normAutofit/>
          </a:bodyPr>
          <a:lstStyle/>
          <a:p>
            <a:pPr algn="ctr"/>
            <a:r>
              <a:rPr lang="zh-TW" altLang="en-US" sz="5400" b="1" dirty="0" smtClean="0"/>
              <a:t>動機</a:t>
            </a:r>
            <a:endParaRPr lang="zh-TW" altLang="en-US" sz="5400" b="1" dirty="0"/>
          </a:p>
        </p:txBody>
      </p:sp>
      <p:sp>
        <p:nvSpPr>
          <p:cNvPr id="3" name="內容版面配置區 2"/>
          <p:cNvSpPr>
            <a:spLocks noGrp="1"/>
          </p:cNvSpPr>
          <p:nvPr>
            <p:ph idx="1"/>
          </p:nvPr>
        </p:nvSpPr>
        <p:spPr>
          <a:xfrm>
            <a:off x="1513821" y="1690688"/>
            <a:ext cx="4290515" cy="4351338"/>
          </a:xfrm>
        </p:spPr>
        <p:txBody>
          <a:bodyPr>
            <a:normAutofit/>
          </a:bodyPr>
          <a:lstStyle/>
          <a:p>
            <a:pPr marL="0" indent="0">
              <a:lnSpc>
                <a:spcPct val="150000"/>
              </a:lnSpc>
              <a:spcBef>
                <a:spcPts val="0"/>
              </a:spcBef>
              <a:buNone/>
            </a:pPr>
            <a:r>
              <a:rPr lang="zh-TW" altLang="en-US" sz="2800" dirty="0" smtClean="0"/>
              <a:t>       有一次媽媽幫我報名市立圖書館的做羊毛氈的活動，外婆和我一起參加。我覺得好玩又有趣所以才會想用這個當麥哲倫計劃的主題。                                                   </a:t>
            </a:r>
            <a:endParaRPr lang="zh-TW" altLang="en-US" sz="28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1602" y="2162961"/>
            <a:ext cx="4374932" cy="2916621"/>
          </a:xfrm>
          <a:prstGeom prst="rect">
            <a:avLst/>
          </a:prstGeom>
        </p:spPr>
      </p:pic>
      <p:pic>
        <p:nvPicPr>
          <p:cNvPr id="1026" name="Picture 2" descr="想法图片素材_免费想法PNG设计图片大全_图精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088" y="5152399"/>
            <a:ext cx="1119913" cy="111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048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36277" y="624110"/>
            <a:ext cx="8911687" cy="1280890"/>
          </a:xfrm>
        </p:spPr>
        <p:txBody>
          <a:bodyPr>
            <a:normAutofit/>
          </a:bodyPr>
          <a:lstStyle/>
          <a:p>
            <a:pPr algn="ctr"/>
            <a:r>
              <a:rPr lang="zh-TW" altLang="en-US" sz="5400" b="1" dirty="0"/>
              <a:t>羊毛氈</a:t>
            </a:r>
            <a:r>
              <a:rPr lang="zh-TW" altLang="en-US" sz="5400" b="1" dirty="0" smtClean="0"/>
              <a:t>是</a:t>
            </a:r>
            <a:r>
              <a:rPr lang="zh-TW" altLang="en-US" sz="5400" b="1" dirty="0"/>
              <a:t>甚</a:t>
            </a:r>
            <a:r>
              <a:rPr lang="zh-TW" altLang="en-US" sz="5400" b="1" dirty="0" smtClean="0"/>
              <a:t>麼</a:t>
            </a:r>
            <a:r>
              <a:rPr lang="zh-TW" altLang="en-US" sz="5400" b="1" dirty="0"/>
              <a:t>？</a:t>
            </a:r>
          </a:p>
        </p:txBody>
      </p:sp>
      <p:sp>
        <p:nvSpPr>
          <p:cNvPr id="3" name="內容版面配置區 2"/>
          <p:cNvSpPr>
            <a:spLocks noGrp="1"/>
          </p:cNvSpPr>
          <p:nvPr>
            <p:ph idx="1"/>
          </p:nvPr>
        </p:nvSpPr>
        <p:spPr>
          <a:xfrm>
            <a:off x="838200" y="1690688"/>
            <a:ext cx="10515600" cy="4351338"/>
          </a:xfrm>
        </p:spPr>
        <p:txBody>
          <a:bodyPr>
            <a:normAutofit fontScale="40000" lnSpcReduction="20000"/>
          </a:bodyPr>
          <a:lstStyle/>
          <a:p>
            <a:pPr>
              <a:lnSpc>
                <a:spcPct val="170000"/>
              </a:lnSpc>
              <a:spcBef>
                <a:spcPts val="0"/>
              </a:spcBef>
            </a:pPr>
            <a:r>
              <a:rPr lang="zh-TW" altLang="en-US" sz="6000" dirty="0"/>
              <a:t>蓬鬆的羊毛的纖維在交錯結合下慢慢變結實，進而可製作成個人喜愛的形狀</a:t>
            </a:r>
            <a:r>
              <a:rPr lang="zh-TW" altLang="en-US" sz="6000" dirty="0" smtClean="0"/>
              <a:t>。</a:t>
            </a:r>
            <a:endParaRPr lang="en-US" altLang="zh-TW" sz="6000" dirty="0" smtClean="0"/>
          </a:p>
          <a:p>
            <a:pPr>
              <a:lnSpc>
                <a:spcPct val="170000"/>
              </a:lnSpc>
              <a:spcBef>
                <a:spcPts val="0"/>
              </a:spcBef>
            </a:pPr>
            <a:r>
              <a:rPr lang="zh-TW" altLang="en-US" sz="6000" dirty="0" smtClean="0"/>
              <a:t>羊毛氈可分為兩種</a:t>
            </a:r>
            <a:endParaRPr lang="en-US" altLang="zh-TW" sz="6000" dirty="0" smtClean="0"/>
          </a:p>
          <a:p>
            <a:pPr marL="0" indent="0">
              <a:lnSpc>
                <a:spcPct val="170000"/>
              </a:lnSpc>
              <a:spcBef>
                <a:spcPts val="0"/>
              </a:spcBef>
              <a:buNone/>
            </a:pPr>
            <a:r>
              <a:rPr lang="zh-TW" altLang="en-US" sz="6000" dirty="0"/>
              <a:t> </a:t>
            </a:r>
            <a:r>
              <a:rPr lang="zh-TW" altLang="en-US" sz="6000" dirty="0" smtClean="0"/>
              <a:t>   針氈：</a:t>
            </a:r>
            <a:r>
              <a:rPr lang="zh-TW" altLang="zh-TW" sz="6000" dirty="0"/>
              <a:t>利用特殊戳</a:t>
            </a:r>
            <a:r>
              <a:rPr lang="zh-TW" altLang="zh-TW" sz="6000" dirty="0" smtClean="0"/>
              <a:t>針運用羊毛彎曲纖維的特性戳</a:t>
            </a:r>
            <a:r>
              <a:rPr lang="zh-TW" altLang="zh-TW" sz="6000" dirty="0"/>
              <a:t>出想要的</a:t>
            </a:r>
            <a:r>
              <a:rPr lang="zh-TW" altLang="zh-TW" sz="6000" dirty="0" smtClean="0"/>
              <a:t>形狀</a:t>
            </a:r>
            <a:r>
              <a:rPr lang="zh-TW" altLang="en-US" sz="6000" dirty="0" smtClean="0"/>
              <a:t>、造型。</a:t>
            </a:r>
            <a:endParaRPr lang="en-US" altLang="zh-TW" sz="6000" dirty="0" smtClean="0"/>
          </a:p>
          <a:p>
            <a:pPr marL="0" indent="0">
              <a:lnSpc>
                <a:spcPct val="170000"/>
              </a:lnSpc>
              <a:spcBef>
                <a:spcPts val="0"/>
              </a:spcBef>
              <a:buNone/>
            </a:pPr>
            <a:r>
              <a:rPr lang="en-US" altLang="zh-TW" sz="6000" dirty="0" smtClean="0"/>
              <a:t>    </a:t>
            </a:r>
            <a:r>
              <a:rPr lang="zh-TW" altLang="en-US" sz="6000" dirty="0" smtClean="0"/>
              <a:t>溼氈：</a:t>
            </a:r>
            <a:r>
              <a:rPr lang="zh-TW" altLang="zh-TW" sz="6000" dirty="0" smtClean="0"/>
              <a:t>羊毛</a:t>
            </a:r>
            <a:r>
              <a:rPr lang="zh-TW" altLang="zh-TW" sz="6000" dirty="0"/>
              <a:t>纖維遇</a:t>
            </a:r>
            <a:r>
              <a:rPr lang="zh-TW" altLang="zh-TW" sz="6000" dirty="0" smtClean="0"/>
              <a:t>水不斷</a:t>
            </a:r>
            <a:r>
              <a:rPr lang="zh-TW" altLang="zh-TW" sz="6000" dirty="0"/>
              <a:t>的加壓、加水</a:t>
            </a:r>
            <a:r>
              <a:rPr lang="zh-TW" altLang="zh-TW" sz="6000" dirty="0" smtClean="0"/>
              <a:t>後會</a:t>
            </a:r>
            <a:r>
              <a:rPr lang="zh-TW" altLang="zh-TW" sz="6000" dirty="0"/>
              <a:t>緊密</a:t>
            </a:r>
            <a:r>
              <a:rPr lang="zh-TW" altLang="zh-TW" sz="6000" dirty="0" smtClean="0"/>
              <a:t>地</a:t>
            </a:r>
            <a:r>
              <a:rPr lang="zh-TW" altLang="en-US" sz="6000" dirty="0" smtClean="0"/>
              <a:t>結</a:t>
            </a:r>
            <a:r>
              <a:rPr lang="zh-TW" altLang="zh-TW" sz="6000" dirty="0" smtClean="0"/>
              <a:t>合</a:t>
            </a:r>
            <a:r>
              <a:rPr lang="zh-TW" altLang="en-US" sz="6000" dirty="0" smtClean="0"/>
              <a:t>、</a:t>
            </a:r>
            <a:r>
              <a:rPr lang="zh-TW" altLang="zh-TW" sz="6000" dirty="0" smtClean="0"/>
              <a:t>纏繞</a:t>
            </a:r>
            <a:r>
              <a:rPr lang="zh-TW" altLang="zh-TW" sz="6000" dirty="0"/>
              <a:t>在一起</a:t>
            </a:r>
            <a:r>
              <a:rPr lang="zh-TW" altLang="zh-TW" sz="6000" dirty="0" smtClean="0"/>
              <a:t>，</a:t>
            </a:r>
            <a:r>
              <a:rPr lang="en-US" altLang="zh-TW" sz="6000" dirty="0" smtClean="0"/>
              <a:t> </a:t>
            </a:r>
            <a:r>
              <a:rPr lang="zh-TW" altLang="zh-TW" sz="6000" dirty="0" smtClean="0"/>
              <a:t>而</a:t>
            </a:r>
            <a:r>
              <a:rPr lang="en-US" altLang="zh-TW" sz="6000" dirty="0" smtClean="0"/>
              <a:t> </a:t>
            </a:r>
          </a:p>
          <a:p>
            <a:pPr marL="0" indent="0">
              <a:lnSpc>
                <a:spcPct val="170000"/>
              </a:lnSpc>
              <a:spcBef>
                <a:spcPts val="0"/>
              </a:spcBef>
              <a:buNone/>
            </a:pPr>
            <a:r>
              <a:rPr lang="en-US" altLang="zh-TW" sz="6000" dirty="0"/>
              <a:t> </a:t>
            </a:r>
            <a:r>
              <a:rPr lang="en-US" altLang="zh-TW" sz="6000" dirty="0" smtClean="0"/>
              <a:t>                 </a:t>
            </a:r>
            <a:r>
              <a:rPr lang="zh-TW" altLang="zh-TW" sz="6000" dirty="0" smtClean="0"/>
              <a:t>形成</a:t>
            </a:r>
            <a:r>
              <a:rPr lang="zh-TW" altLang="zh-TW" sz="6000" dirty="0"/>
              <a:t>了堅固的氈化</a:t>
            </a:r>
            <a:r>
              <a:rPr lang="zh-TW" altLang="zh-TW" sz="6000" dirty="0" smtClean="0"/>
              <a:t>物</a:t>
            </a:r>
            <a:r>
              <a:rPr lang="zh-TW" altLang="en-US" sz="6000" dirty="0" smtClean="0"/>
              <a:t>。</a:t>
            </a:r>
            <a:r>
              <a:rPr lang="en-US" altLang="zh-TW" sz="5100" dirty="0"/>
              <a:t/>
            </a:r>
            <a:br>
              <a:rPr lang="en-US" altLang="zh-TW" sz="5100" dirty="0"/>
            </a:br>
            <a:endParaRPr lang="zh-TW" altLang="zh-TW" sz="5100" dirty="0"/>
          </a:p>
          <a:p>
            <a:pPr marL="0" indent="0">
              <a:buNone/>
            </a:pPr>
            <a:endParaRPr lang="zh-TW" altLang="en-US" dirty="0"/>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l="13235" t="20482" r="2941" b="7230"/>
          <a:stretch/>
        </p:blipFill>
        <p:spPr>
          <a:xfrm rot="10800000">
            <a:off x="9057372" y="4659238"/>
            <a:ext cx="2189413" cy="1382788"/>
          </a:xfrm>
          <a:prstGeom prst="rect">
            <a:avLst/>
          </a:prstGeom>
        </p:spPr>
      </p:pic>
    </p:spTree>
    <p:extLst>
      <p:ext uri="{BB962C8B-B14F-4D97-AF65-F5344CB8AC3E}">
        <p14:creationId xmlns:p14="http://schemas.microsoft.com/office/powerpoint/2010/main" val="262528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0034" y="254593"/>
            <a:ext cx="10515600" cy="1325563"/>
          </a:xfrm>
        </p:spPr>
        <p:txBody>
          <a:bodyPr>
            <a:normAutofit/>
          </a:bodyPr>
          <a:lstStyle/>
          <a:p>
            <a:pPr algn="ctr"/>
            <a:r>
              <a:rPr lang="zh-TW" altLang="en-US" sz="5400" b="1" dirty="0" smtClean="0"/>
              <a:t>針氈</a:t>
            </a:r>
            <a:endParaRPr lang="zh-TW" altLang="en-US" sz="5400" b="1" dirty="0"/>
          </a:p>
        </p:txBody>
      </p:sp>
      <p:sp>
        <p:nvSpPr>
          <p:cNvPr id="3" name="內容版面配置區 2"/>
          <p:cNvSpPr>
            <a:spLocks noGrp="1"/>
          </p:cNvSpPr>
          <p:nvPr>
            <p:ph sz="half" idx="1"/>
          </p:nvPr>
        </p:nvSpPr>
        <p:spPr>
          <a:xfrm>
            <a:off x="838200" y="1825625"/>
            <a:ext cx="5089634" cy="4351338"/>
          </a:xfrm>
        </p:spPr>
        <p:txBody>
          <a:bodyPr/>
          <a:lstStyle/>
          <a:p>
            <a:r>
              <a:rPr lang="zh-TW" altLang="en-US" sz="2800" dirty="0" smtClean="0"/>
              <a:t>工具</a:t>
            </a:r>
            <a:endParaRPr lang="en-US" altLang="zh-TW" sz="2800" dirty="0" smtClean="0"/>
          </a:p>
          <a:p>
            <a:pPr marL="0" indent="0">
              <a:buNone/>
            </a:pPr>
            <a:r>
              <a:rPr lang="en-US" altLang="zh-TW" sz="2800" dirty="0" smtClean="0"/>
              <a:t>1.</a:t>
            </a:r>
            <a:r>
              <a:rPr lang="zh-TW" altLang="en-US" sz="2800" dirty="0" smtClean="0"/>
              <a:t>單針戳針</a:t>
            </a:r>
            <a:r>
              <a:rPr lang="en-US" altLang="zh-TW" sz="2800" dirty="0" smtClean="0"/>
              <a:t>-</a:t>
            </a:r>
            <a:r>
              <a:rPr lang="zh-TW" altLang="en-US" sz="2800" dirty="0" smtClean="0"/>
              <a:t>細、中、粗、</a:t>
            </a:r>
            <a:endParaRPr lang="en-US" altLang="zh-TW" sz="2800" dirty="0" smtClean="0"/>
          </a:p>
          <a:p>
            <a:pPr marL="0" indent="0">
              <a:buNone/>
            </a:pPr>
            <a:r>
              <a:rPr lang="en-US" altLang="zh-TW" sz="2800" dirty="0" smtClean="0"/>
              <a:t>2.</a:t>
            </a:r>
            <a:r>
              <a:rPr lang="zh-TW" altLang="en-US" sz="2800" dirty="0" smtClean="0"/>
              <a:t>多針戳針</a:t>
            </a:r>
            <a:endParaRPr lang="en-US" altLang="zh-TW" sz="2800" dirty="0" smtClean="0"/>
          </a:p>
          <a:p>
            <a:pPr marL="0" indent="0">
              <a:buNone/>
            </a:pPr>
            <a:r>
              <a:rPr lang="en-US" altLang="zh-TW" sz="2800" dirty="0" smtClean="0"/>
              <a:t>3.</a:t>
            </a:r>
            <a:r>
              <a:rPr lang="zh-TW" altLang="en-US" sz="2800" dirty="0" smtClean="0"/>
              <a:t>高密度泡棉</a:t>
            </a:r>
            <a:endParaRPr lang="en-US" altLang="zh-TW" sz="2800" dirty="0" smtClean="0"/>
          </a:p>
          <a:p>
            <a:pPr marL="0" indent="0">
              <a:buNone/>
            </a:pPr>
            <a:r>
              <a:rPr lang="en-US" altLang="zh-TW" sz="2800" dirty="0" smtClean="0"/>
              <a:t>4.</a:t>
            </a:r>
            <a:r>
              <a:rPr lang="zh-TW" altLang="en-US" sz="2800" dirty="0" smtClean="0"/>
              <a:t>小剪刀</a:t>
            </a:r>
            <a:endParaRPr lang="en-US" altLang="zh-TW" sz="2800" dirty="0" smtClean="0"/>
          </a:p>
          <a:p>
            <a:pPr marL="0" indent="0">
              <a:buNone/>
            </a:pPr>
            <a:r>
              <a:rPr lang="en-US" altLang="zh-TW" sz="2800" dirty="0" smtClean="0"/>
              <a:t>5.</a:t>
            </a:r>
            <a:r>
              <a:rPr lang="zh-TW" altLang="en-US" sz="2800" dirty="0" smtClean="0"/>
              <a:t>羊毛</a:t>
            </a:r>
            <a:endParaRPr lang="en-US" altLang="zh-TW" sz="2800" dirty="0" smtClean="0"/>
          </a:p>
          <a:p>
            <a:pPr marL="0" indent="0">
              <a:buNone/>
            </a:pPr>
            <a:r>
              <a:rPr lang="en-US" altLang="zh-TW" sz="2800" dirty="0" smtClean="0"/>
              <a:t>6. </a:t>
            </a:r>
            <a:r>
              <a:rPr lang="zh-TW" altLang="en-US" sz="2800" dirty="0" smtClean="0"/>
              <a:t>護指套</a:t>
            </a:r>
            <a:endParaRPr lang="en-US" altLang="zh-TW" sz="2800" dirty="0" smtClean="0"/>
          </a:p>
          <a:p>
            <a:pPr marL="0" indent="0">
              <a:buNone/>
            </a:pPr>
            <a:endParaRPr lang="en-US" altLang="zh-TW" dirty="0"/>
          </a:p>
          <a:p>
            <a:pPr marL="0" indent="0">
              <a:buNone/>
            </a:pPr>
            <a:endParaRPr lang="en-US" altLang="zh-TW" dirty="0" smtClean="0"/>
          </a:p>
          <a:p>
            <a:pPr marL="0" indent="0">
              <a:buNone/>
            </a:pPr>
            <a:endParaRPr lang="en-US" altLang="zh-TW" dirty="0" smtClean="0"/>
          </a:p>
          <a:p>
            <a:endParaRPr lang="zh-TW" altLang="en-US" dirty="0"/>
          </a:p>
        </p:txBody>
      </p:sp>
      <p:pic>
        <p:nvPicPr>
          <p:cNvPr id="5" name="內容版面配置區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6464595" y="1972925"/>
            <a:ext cx="4596809" cy="3882044"/>
          </a:xfrm>
        </p:spPr>
      </p:pic>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l="65685" r="-1" b="33040"/>
          <a:stretch/>
        </p:blipFill>
        <p:spPr>
          <a:xfrm>
            <a:off x="9130209" y="4001294"/>
            <a:ext cx="1303903" cy="1943100"/>
          </a:xfrm>
          <a:prstGeom prst="rect">
            <a:avLst/>
          </a:prstGeom>
        </p:spPr>
      </p:pic>
      <p:pic>
        <p:nvPicPr>
          <p:cNvPr id="7" name="圖片 6"/>
          <p:cNvPicPr>
            <a:picLocks noChangeAspect="1"/>
          </p:cNvPicPr>
          <p:nvPr/>
        </p:nvPicPr>
        <p:blipFill rotWithShape="1">
          <a:blip r:embed="rId4" cstate="print">
            <a:extLst>
              <a:ext uri="{28A0092B-C50C-407E-A947-70E740481C1C}">
                <a14:useLocalDpi xmlns:a14="http://schemas.microsoft.com/office/drawing/2010/main" val="0"/>
              </a:ext>
            </a:extLst>
          </a:blip>
          <a:srcRect l="34769" t="32184" r="8850" b="12184"/>
          <a:stretch/>
        </p:blipFill>
        <p:spPr>
          <a:xfrm rot="10800000">
            <a:off x="4292868" y="4673958"/>
            <a:ext cx="1846722" cy="1366687"/>
          </a:xfrm>
          <a:prstGeom prst="rect">
            <a:avLst/>
          </a:prstGeom>
        </p:spPr>
      </p:pic>
    </p:spTree>
    <p:extLst>
      <p:ext uri="{BB962C8B-B14F-4D97-AF65-F5344CB8AC3E}">
        <p14:creationId xmlns:p14="http://schemas.microsoft.com/office/powerpoint/2010/main" val="2708490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248156"/>
            <a:ext cx="9144000" cy="947598"/>
          </a:xfrm>
        </p:spPr>
        <p:txBody>
          <a:bodyPr>
            <a:normAutofit/>
          </a:bodyPr>
          <a:lstStyle/>
          <a:p>
            <a:pPr algn="ctr"/>
            <a:r>
              <a:rPr lang="zh-TW" altLang="en-US" sz="5400" b="1" dirty="0"/>
              <a:t>針氈</a:t>
            </a:r>
            <a:r>
              <a:rPr lang="zh-TW" altLang="en-US" sz="5400" b="1" dirty="0" smtClean="0"/>
              <a:t>製作過程  </a:t>
            </a:r>
            <a:endParaRPr lang="zh-TW" altLang="en-US" sz="5400" b="1" dirty="0"/>
          </a:p>
        </p:txBody>
      </p:sp>
      <p:sp>
        <p:nvSpPr>
          <p:cNvPr id="5" name="副標題 4"/>
          <p:cNvSpPr>
            <a:spLocks noGrp="1"/>
          </p:cNvSpPr>
          <p:nvPr>
            <p:ph type="subTitle" idx="1"/>
          </p:nvPr>
        </p:nvSpPr>
        <p:spPr>
          <a:xfrm>
            <a:off x="1120068" y="1491885"/>
            <a:ext cx="9547931" cy="1030251"/>
          </a:xfrm>
        </p:spPr>
        <p:txBody>
          <a:bodyPr>
            <a:normAutofit lnSpcReduction="10000"/>
          </a:bodyPr>
          <a:lstStyle/>
          <a:p>
            <a:pPr algn="l"/>
            <a:r>
              <a:rPr lang="zh-TW" altLang="en-US" sz="2800" b="1" dirty="0" smtClean="0"/>
              <a:t>自學篇</a:t>
            </a:r>
            <a:endParaRPr lang="en-US" altLang="zh-TW" sz="2800" b="1" dirty="0" smtClean="0"/>
          </a:p>
          <a:p>
            <a:pPr algn="l"/>
            <a:r>
              <a:rPr lang="zh-TW" altLang="en-US" sz="2800" dirty="0" smtClean="0"/>
              <a:t>先將羊毛捲起來，並邊轉邊戳刺</a:t>
            </a:r>
            <a:r>
              <a:rPr lang="zh-TW" altLang="en-US" sz="2800" dirty="0"/>
              <a:t>並戳上五官，就完成了！</a:t>
            </a:r>
          </a:p>
          <a:p>
            <a:pPr algn="l"/>
            <a:endParaRPr lang="zh-TW" altLang="en-US" dirty="0"/>
          </a:p>
        </p:txBody>
      </p:sp>
      <p:pic>
        <p:nvPicPr>
          <p:cNvPr id="12" name="圖片 11"/>
          <p:cNvPicPr>
            <a:picLocks noChangeAspect="1"/>
          </p:cNvPicPr>
          <p:nvPr/>
        </p:nvPicPr>
        <p:blipFill rotWithShape="1">
          <a:blip r:embed="rId2"/>
          <a:srcRect l="31767" t="12483" r="31560" b="10748"/>
          <a:stretch/>
        </p:blipFill>
        <p:spPr>
          <a:xfrm rot="20624415">
            <a:off x="1580319" y="2726961"/>
            <a:ext cx="1670657" cy="3526242"/>
          </a:xfrm>
          <a:prstGeom prst="rect">
            <a:avLst/>
          </a:prstGeom>
        </p:spPr>
      </p:pic>
      <p:pic>
        <p:nvPicPr>
          <p:cNvPr id="13" name="圖片 12"/>
          <p:cNvPicPr>
            <a:picLocks noChangeAspect="1"/>
          </p:cNvPicPr>
          <p:nvPr/>
        </p:nvPicPr>
        <p:blipFill>
          <a:blip r:embed="rId3"/>
          <a:stretch>
            <a:fillRect/>
          </a:stretch>
        </p:blipFill>
        <p:spPr>
          <a:xfrm>
            <a:off x="4136571" y="2489387"/>
            <a:ext cx="2579540" cy="3841075"/>
          </a:xfrm>
          <a:prstGeom prst="rect">
            <a:avLst/>
          </a:prstGeom>
        </p:spPr>
      </p:pic>
      <p:pic>
        <p:nvPicPr>
          <p:cNvPr id="14" name="圖片 13"/>
          <p:cNvPicPr>
            <a:picLocks noChangeAspect="1"/>
          </p:cNvPicPr>
          <p:nvPr/>
        </p:nvPicPr>
        <p:blipFill rotWithShape="1">
          <a:blip r:embed="rId4"/>
          <a:srcRect l="45874" t="17768" r="22204" b="54900"/>
          <a:stretch/>
        </p:blipFill>
        <p:spPr>
          <a:xfrm>
            <a:off x="7818310" y="2945384"/>
            <a:ext cx="2689609" cy="2914107"/>
          </a:xfrm>
          <a:prstGeom prst="rect">
            <a:avLst/>
          </a:prstGeom>
        </p:spPr>
      </p:pic>
    </p:spTree>
    <p:extLst>
      <p:ext uri="{BB962C8B-B14F-4D97-AF65-F5344CB8AC3E}">
        <p14:creationId xmlns:p14="http://schemas.microsoft.com/office/powerpoint/2010/main" val="114679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5400" b="1" dirty="0"/>
              <a:t>針氈製作過程 </a:t>
            </a:r>
            <a:endParaRPr lang="zh-TW" altLang="en-US" sz="5400" dirty="0"/>
          </a:p>
        </p:txBody>
      </p:sp>
      <p:sp>
        <p:nvSpPr>
          <p:cNvPr id="3" name="內容版面配置區 2"/>
          <p:cNvSpPr>
            <a:spLocks noGrp="1"/>
          </p:cNvSpPr>
          <p:nvPr>
            <p:ph idx="1"/>
          </p:nvPr>
        </p:nvSpPr>
        <p:spPr>
          <a:xfrm>
            <a:off x="1939157" y="1710088"/>
            <a:ext cx="9052893" cy="4555958"/>
          </a:xfrm>
        </p:spPr>
        <p:txBody>
          <a:bodyPr/>
          <a:lstStyle/>
          <a:p>
            <a:r>
              <a:rPr lang="zh-TW" altLang="en-US" sz="2800" b="1" dirty="0" smtClean="0"/>
              <a:t>專業指導篇</a:t>
            </a:r>
            <a:endParaRPr lang="en-US" altLang="zh-TW" sz="2800" b="1" dirty="0" smtClean="0"/>
          </a:p>
          <a:p>
            <a:pPr marL="0" indent="0">
              <a:buNone/>
            </a:pPr>
            <a:r>
              <a:rPr lang="zh-TW" altLang="en-US" dirty="0" smtClean="0"/>
              <a:t>   </a:t>
            </a:r>
            <a:r>
              <a:rPr lang="zh-TW" altLang="en-US" sz="2800" dirty="0" smtClean="0"/>
              <a:t>捲毛方式和戳針粗細原來有不同的方法和用途</a:t>
            </a:r>
            <a:endParaRPr lang="en-US" altLang="zh-TW" sz="2800" dirty="0" smtClean="0"/>
          </a:p>
          <a:p>
            <a:endParaRPr lang="zh-TW" altLang="en-US" dirty="0"/>
          </a:p>
        </p:txBody>
      </p:sp>
      <p:pic>
        <p:nvPicPr>
          <p:cNvPr id="6" name="圖片 5"/>
          <p:cNvPicPr/>
          <p:nvPr/>
        </p:nvPicPr>
        <p:blipFill rotWithShape="1">
          <a:blip r:embed="rId2"/>
          <a:srcRect l="37322" t="32320" r="44378" b="36430"/>
          <a:stretch/>
        </p:blipFill>
        <p:spPr bwMode="auto">
          <a:xfrm>
            <a:off x="1939158" y="3135751"/>
            <a:ext cx="5013435" cy="3041212"/>
          </a:xfrm>
          <a:prstGeom prst="rect">
            <a:avLst/>
          </a:prstGeom>
          <a:ln>
            <a:noFill/>
          </a:ln>
          <a:extLst>
            <a:ext uri="{53640926-AAD7-44D8-BBD7-CCE9431645EC}">
              <a14:shadowObscured xmlns:a14="http://schemas.microsoft.com/office/drawing/2010/main"/>
            </a:ext>
          </a:extLst>
        </p:spPr>
      </p:pic>
      <p:pic>
        <p:nvPicPr>
          <p:cNvPr id="7" name="圖片 6" descr="C:\Users\user\Documents\芃妤\五信麥哲倫\IMG_8194.JPG"/>
          <p:cNvPicPr/>
          <p:nvPr/>
        </p:nvPicPr>
        <p:blipFill rotWithShape="1">
          <a:blip r:embed="rId3" cstate="print">
            <a:extLst>
              <a:ext uri="{28A0092B-C50C-407E-A947-70E740481C1C}">
                <a14:useLocalDpi xmlns:a14="http://schemas.microsoft.com/office/drawing/2010/main" val="0"/>
              </a:ext>
            </a:extLst>
          </a:blip>
          <a:srcRect l="13013" t="18468" r="25249" b="-2240"/>
          <a:stretch/>
        </p:blipFill>
        <p:spPr bwMode="auto">
          <a:xfrm>
            <a:off x="7537668" y="3500711"/>
            <a:ext cx="2315779" cy="20652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2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9866313" cy="867103"/>
          </a:xfrm>
        </p:spPr>
        <p:txBody>
          <a:bodyPr>
            <a:normAutofit fontScale="90000"/>
          </a:bodyPr>
          <a:lstStyle/>
          <a:p>
            <a:pPr algn="ctr"/>
            <a:r>
              <a:rPr lang="zh-TW" altLang="en-US" sz="5400" b="1" dirty="0" smtClean="0"/>
              <a:t>溼氈</a:t>
            </a:r>
            <a:endParaRPr lang="zh-TW" altLang="en-US" sz="5400" b="1" dirty="0"/>
          </a:p>
        </p:txBody>
      </p:sp>
      <p:pic>
        <p:nvPicPr>
          <p:cNvPr id="5" name="內容版面配置區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rot="5400000">
            <a:off x="6870085" y="1640830"/>
            <a:ext cx="4318462" cy="4102331"/>
          </a:xfrm>
        </p:spPr>
      </p:pic>
      <p:sp>
        <p:nvSpPr>
          <p:cNvPr id="4" name="文字版面配置區 3"/>
          <p:cNvSpPr>
            <a:spLocks noGrp="1"/>
          </p:cNvSpPr>
          <p:nvPr>
            <p:ph type="body" sz="half" idx="2"/>
          </p:nvPr>
        </p:nvSpPr>
        <p:spPr>
          <a:xfrm>
            <a:off x="839788" y="1672772"/>
            <a:ext cx="5387591" cy="4317077"/>
          </a:xfrm>
        </p:spPr>
        <p:txBody>
          <a:bodyPr>
            <a:normAutofit/>
          </a:bodyPr>
          <a:lstStyle/>
          <a:p>
            <a:r>
              <a:rPr lang="zh-TW" altLang="en-US" sz="2800" dirty="0" smtClean="0"/>
              <a:t>  工具</a:t>
            </a:r>
            <a:endParaRPr lang="en-US" altLang="zh-TW" sz="2800" dirty="0" smtClean="0"/>
          </a:p>
          <a:p>
            <a:r>
              <a:rPr lang="en-US" altLang="zh-TW" sz="2800" dirty="0" smtClean="0"/>
              <a:t>1.</a:t>
            </a:r>
            <a:r>
              <a:rPr lang="zh-TW" altLang="en-US" sz="2800" dirty="0" smtClean="0"/>
              <a:t>氣泡布</a:t>
            </a:r>
            <a:endParaRPr lang="en-US" altLang="zh-TW" sz="2800" dirty="0" smtClean="0"/>
          </a:p>
          <a:p>
            <a:r>
              <a:rPr lang="en-US" altLang="zh-TW" sz="2800" dirty="0" smtClean="0"/>
              <a:t>2 .</a:t>
            </a:r>
            <a:r>
              <a:rPr lang="zh-TW" altLang="en-US" sz="2800" dirty="0" smtClean="0"/>
              <a:t>醬料瓶</a:t>
            </a:r>
            <a:r>
              <a:rPr lang="en-US" altLang="zh-TW" sz="2800" dirty="0" smtClean="0"/>
              <a:t>+</a:t>
            </a:r>
            <a:r>
              <a:rPr lang="zh-TW" altLang="en-US" sz="2800" dirty="0" smtClean="0"/>
              <a:t>泡包水</a:t>
            </a:r>
            <a:endParaRPr lang="en-US" altLang="zh-TW" sz="2800" dirty="0" smtClean="0"/>
          </a:p>
          <a:p>
            <a:r>
              <a:rPr lang="en-US" altLang="zh-TW" sz="2800" dirty="0" smtClean="0"/>
              <a:t>3.</a:t>
            </a:r>
            <a:r>
              <a:rPr lang="zh-TW" altLang="en-US" sz="2800" dirty="0" smtClean="0"/>
              <a:t>網布</a:t>
            </a:r>
            <a:endParaRPr lang="en-US" altLang="zh-TW" sz="2800" dirty="0" smtClean="0"/>
          </a:p>
          <a:p>
            <a:r>
              <a:rPr lang="en-US" altLang="zh-TW" sz="2800" dirty="0" smtClean="0"/>
              <a:t>4.</a:t>
            </a:r>
            <a:r>
              <a:rPr lang="zh-TW" altLang="en-US" sz="2800" dirty="0" smtClean="0"/>
              <a:t>羊毛</a:t>
            </a:r>
            <a:endParaRPr lang="en-US" altLang="zh-TW" sz="2800" dirty="0" smtClean="0"/>
          </a:p>
          <a:p>
            <a:r>
              <a:rPr lang="en-US" altLang="zh-TW" sz="2800" dirty="0" smtClean="0"/>
              <a:t>5.</a:t>
            </a:r>
            <a:r>
              <a:rPr lang="zh-TW" altLang="en-US" sz="2800" dirty="0" smtClean="0"/>
              <a:t>剪刀</a:t>
            </a:r>
            <a:endParaRPr lang="en-US" altLang="zh-TW" sz="2800" dirty="0" smtClean="0"/>
          </a:p>
          <a:p>
            <a:r>
              <a:rPr lang="en-US" altLang="zh-TW" sz="2800" dirty="0" smtClean="0"/>
              <a:t>6.</a:t>
            </a:r>
            <a:r>
              <a:rPr lang="zh-TW" altLang="en-US" sz="2800" dirty="0" smtClean="0"/>
              <a:t>臉盆</a:t>
            </a:r>
            <a:endParaRPr lang="zh-TW" altLang="en-US" sz="2800" dirty="0"/>
          </a:p>
        </p:txBody>
      </p:sp>
      <p:pic>
        <p:nvPicPr>
          <p:cNvPr id="7" name="圖片 6"/>
          <p:cNvPicPr>
            <a:picLocks noChangeAspect="1"/>
          </p:cNvPicPr>
          <p:nvPr/>
        </p:nvPicPr>
        <p:blipFill rotWithShape="1">
          <a:blip r:embed="rId3" cstate="print">
            <a:extLst>
              <a:ext uri="{28A0092B-C50C-407E-A947-70E740481C1C}">
                <a14:useLocalDpi xmlns:a14="http://schemas.microsoft.com/office/drawing/2010/main" val="0"/>
              </a:ext>
            </a:extLst>
          </a:blip>
          <a:srcRect l="26638" t="2337" r="5948" b="6169"/>
          <a:stretch/>
        </p:blipFill>
        <p:spPr>
          <a:xfrm rot="5400000">
            <a:off x="4622692" y="4246541"/>
            <a:ext cx="1590449" cy="1618924"/>
          </a:xfrm>
          <a:prstGeom prst="rect">
            <a:avLst/>
          </a:prstGeom>
        </p:spPr>
      </p:pic>
    </p:spTree>
    <p:extLst>
      <p:ext uri="{BB962C8B-B14F-4D97-AF65-F5344CB8AC3E}">
        <p14:creationId xmlns:p14="http://schemas.microsoft.com/office/powerpoint/2010/main" val="4128009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1116834"/>
          </a:xfrm>
        </p:spPr>
        <p:txBody>
          <a:bodyPr>
            <a:normAutofit/>
          </a:bodyPr>
          <a:lstStyle/>
          <a:p>
            <a:pPr algn="ctr"/>
            <a:r>
              <a:rPr lang="zh-TW" altLang="en-US" sz="5400" b="1" dirty="0" smtClean="0"/>
              <a:t>溼氈</a:t>
            </a:r>
            <a:r>
              <a:rPr lang="zh-TW" altLang="en-US" sz="5400" b="1" dirty="0"/>
              <a:t>製作過程 </a:t>
            </a:r>
            <a:endParaRPr lang="zh-TW" altLang="en-US" sz="5400" dirty="0"/>
          </a:p>
        </p:txBody>
      </p:sp>
      <p:sp>
        <p:nvSpPr>
          <p:cNvPr id="3" name="內容版面配置區 2"/>
          <p:cNvSpPr>
            <a:spLocks noGrp="1"/>
          </p:cNvSpPr>
          <p:nvPr>
            <p:ph idx="1"/>
          </p:nvPr>
        </p:nvSpPr>
        <p:spPr>
          <a:xfrm>
            <a:off x="838200" y="1623848"/>
            <a:ext cx="10515600" cy="4698123"/>
          </a:xfrm>
        </p:spPr>
        <p:txBody>
          <a:bodyPr/>
          <a:lstStyle/>
          <a:p>
            <a:pPr marL="0" indent="0">
              <a:buNone/>
            </a:pPr>
            <a:r>
              <a:rPr lang="zh-TW" altLang="en-US" sz="2800" dirty="0" smtClean="0"/>
              <a:t>        先</a:t>
            </a:r>
            <a:r>
              <a:rPr lang="zh-TW" altLang="en-US" sz="2800" dirty="0"/>
              <a:t>將需要的大小塑膠片鋪上</a:t>
            </a:r>
            <a:r>
              <a:rPr lang="zh-TW" altLang="en-US" sz="2800" dirty="0" smtClean="0"/>
              <a:t>羊毛 ，加入肥毛水用洗衣袋</a:t>
            </a:r>
            <a:r>
              <a:rPr lang="zh-TW" altLang="en-US" sz="2800" dirty="0"/>
              <a:t>放在羊毛</a:t>
            </a:r>
            <a:r>
              <a:rPr lang="zh-TW" altLang="en-US" sz="2800" dirty="0" smtClean="0"/>
              <a:t>上努力的搓揉。翻</a:t>
            </a:r>
            <a:r>
              <a:rPr lang="zh-TW" altLang="en-US" sz="2800" dirty="0"/>
              <a:t>面，並用前面的步驟再做一次，用剪刀來撿</a:t>
            </a:r>
            <a:r>
              <a:rPr lang="zh-TW" altLang="en-US" sz="2800" dirty="0" smtClean="0"/>
              <a:t>洞口再縫上拉鏈就做成了實用小包。</a:t>
            </a:r>
            <a:endParaRPr lang="zh-TW" altLang="en-US" sz="2800" dirty="0"/>
          </a:p>
          <a:p>
            <a:endParaRPr lang="zh-TW" altLang="en-US" dirty="0"/>
          </a:p>
          <a:p>
            <a:endParaRPr lang="zh-TW" altLang="en-US" dirty="0"/>
          </a:p>
        </p:txBody>
      </p:sp>
      <p:pic>
        <p:nvPicPr>
          <p:cNvPr id="5" name="圖片 4"/>
          <p:cNvPicPr/>
          <p:nvPr/>
        </p:nvPicPr>
        <p:blipFill rotWithShape="1">
          <a:blip r:embed="rId2"/>
          <a:srcRect l="36359" t="22903" r="48953" b="42423"/>
          <a:stretch/>
        </p:blipFill>
        <p:spPr bwMode="auto">
          <a:xfrm>
            <a:off x="1658007" y="3090643"/>
            <a:ext cx="6461235" cy="3025775"/>
          </a:xfrm>
          <a:prstGeom prst="rect">
            <a:avLst/>
          </a:prstGeom>
          <a:ln>
            <a:noFill/>
          </a:ln>
          <a:extLst>
            <a:ext uri="{53640926-AAD7-44D8-BBD7-CCE9431645EC}">
              <a14:shadowObscured xmlns:a14="http://schemas.microsoft.com/office/drawing/2010/main"/>
            </a:ext>
          </a:extLst>
        </p:spPr>
      </p:pic>
      <p:sp>
        <p:nvSpPr>
          <p:cNvPr id="6" name="橢圓形圖說文字 5"/>
          <p:cNvSpPr/>
          <p:nvPr/>
        </p:nvSpPr>
        <p:spPr>
          <a:xfrm>
            <a:off x="1248103" y="3972909"/>
            <a:ext cx="819807" cy="1907628"/>
          </a:xfrm>
          <a:prstGeom prst="wedgeEllipseCallout">
            <a:avLst>
              <a:gd name="adj1" fmla="val 113782"/>
              <a:gd name="adj2" fmla="val 25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搓！  搓！搓</a:t>
            </a:r>
            <a:endParaRPr lang="zh-TW" altLang="en-US" dirty="0"/>
          </a:p>
        </p:txBody>
      </p:sp>
      <p:pic>
        <p:nvPicPr>
          <p:cNvPr id="11" name="圖片 10"/>
          <p:cNvPicPr>
            <a:picLocks noChangeAspect="1"/>
          </p:cNvPicPr>
          <p:nvPr/>
        </p:nvPicPr>
        <p:blipFill rotWithShape="1">
          <a:blip r:embed="rId3" cstate="print">
            <a:extLst>
              <a:ext uri="{28A0092B-C50C-407E-A947-70E740481C1C}">
                <a14:useLocalDpi xmlns:a14="http://schemas.microsoft.com/office/drawing/2010/main" val="0"/>
              </a:ext>
            </a:extLst>
          </a:blip>
          <a:srcRect l="21994"/>
          <a:stretch/>
        </p:blipFill>
        <p:spPr>
          <a:xfrm rot="5400000">
            <a:off x="8250654" y="3508100"/>
            <a:ext cx="2180280" cy="2096266"/>
          </a:xfrm>
          <a:prstGeom prst="rect">
            <a:avLst/>
          </a:prstGeom>
        </p:spPr>
      </p:pic>
    </p:spTree>
    <p:extLst>
      <p:ext uri="{BB962C8B-B14F-4D97-AF65-F5344CB8AC3E}">
        <p14:creationId xmlns:p14="http://schemas.microsoft.com/office/powerpoint/2010/main" val="398363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692</TotalTime>
  <Words>453</Words>
  <Application>Microsoft Office PowerPoint</Application>
  <PresentationFormat>寬螢幕</PresentationFormat>
  <Paragraphs>51</Paragraphs>
  <Slides>12</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12</vt:i4>
      </vt:variant>
    </vt:vector>
  </HeadingPairs>
  <TitlesOfParts>
    <vt:vector size="17" baseType="lpstr">
      <vt:lpstr>微軟正黑體</vt:lpstr>
      <vt:lpstr>Arial</vt:lpstr>
      <vt:lpstr>Century Gothic</vt:lpstr>
      <vt:lpstr>Wingdings 3</vt:lpstr>
      <vt:lpstr>絲縷</vt:lpstr>
      <vt:lpstr>可愛羊毛氈DIY</vt:lpstr>
      <vt:lpstr>大綱</vt:lpstr>
      <vt:lpstr>動機</vt:lpstr>
      <vt:lpstr>羊毛氈是甚麼？</vt:lpstr>
      <vt:lpstr>針氈</vt:lpstr>
      <vt:lpstr>針氈製作過程  </vt:lpstr>
      <vt:lpstr>針氈製作過程 </vt:lpstr>
      <vt:lpstr>溼氈</vt:lpstr>
      <vt:lpstr>溼氈製作過程 </vt:lpstr>
      <vt:lpstr>羊毛氈刺繡</vt:lpstr>
      <vt:lpstr>心得</vt:lpstr>
      <vt:lpstr>謝謝大家的聆聽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可愛羊毛氈DIY</dc:title>
  <dc:creator>user</dc:creator>
  <cp:lastModifiedBy>user</cp:lastModifiedBy>
  <cp:revision>90</cp:revision>
  <dcterms:created xsi:type="dcterms:W3CDTF">2021-09-19T05:05:48Z</dcterms:created>
  <dcterms:modified xsi:type="dcterms:W3CDTF">2021-09-22T23:31:44Z</dcterms:modified>
</cp:coreProperties>
</file>