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19"/>
  </p:notesMasterIdLst>
  <p:sldIdLst>
    <p:sldId id="256" r:id="rId2"/>
    <p:sldId id="258" r:id="rId3"/>
    <p:sldId id="257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1" r:id="rId16"/>
    <p:sldId id="272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FF00"/>
    <a:srgbClr val="775341"/>
    <a:srgbClr val="6F6969"/>
    <a:srgbClr val="6666FF"/>
    <a:srgbClr val="FF9933"/>
    <a:srgbClr val="C5D3FF"/>
    <a:srgbClr val="FF5050"/>
    <a:srgbClr val="C88800"/>
    <a:srgbClr val="8A4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FA52C-7DA6-4E06-8743-5BDAB4D68049}" v="951" dt="2024-08-27T08:29:37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9D277-466C-4E04-974D-20CE71AB6C35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89AF0-639A-44F2-976B-AA0601CD6C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52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89AF0-639A-44F2-976B-AA0601CD6CA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51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89AF0-639A-44F2-976B-AA0601CD6CA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629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08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139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63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540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5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455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10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161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87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29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39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49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952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13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94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43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4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5637544-99B0-4A63-A3F0-547B45E14357}" type="datetimeFigureOut">
              <a:rPr lang="zh-TW" altLang="en-US" smtClean="0"/>
              <a:t>2024/9/1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F648814-2666-4C01-9DB1-99D3AC258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27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google.com/photo/AF1QipNinvK2muX7_Ew1prlqEJtbnRQ4OwcYwHp1AAd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B10314-E0EC-F841-1078-22D3872C5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287" y="855677"/>
            <a:ext cx="8689976" cy="3356992"/>
          </a:xfrm>
        </p:spPr>
        <p:txBody>
          <a:bodyPr>
            <a:normAutofit/>
            <a:scene3d>
              <a:camera prst="orthographicFront"/>
              <a:lightRig rig="flat" dir="t"/>
            </a:scene3d>
            <a:sp3d extrusionH="57150" prstMaterial="matte">
              <a:bevelT w="635000"/>
            </a:sp3d>
          </a:bodyPr>
          <a:lstStyle/>
          <a:p>
            <a:r>
              <a:rPr lang="zh-TW" altLang="en-US" sz="8800" dirty="0">
                <a:solidFill>
                  <a:schemeClr val="bg1"/>
                </a:solidFill>
                <a:effectLst>
                  <a:glow rad="114300">
                    <a:srgbClr val="0070C0">
                      <a:alpha val="60000"/>
                    </a:srgbClr>
                  </a:glow>
                  <a:outerShdw blurRad="50800" dist="50800" dir="5400000" algn="ctr" rotWithShape="0">
                    <a:schemeClr val="tx2"/>
                  </a:outerShdw>
                  <a:reflection stA="45000" endPos="41000" dist="50800" dir="5400000" sy="-100000" algn="bl" rotWithShape="0"/>
                </a:effectLst>
                <a:latin typeface="+mn-ea"/>
                <a:ea typeface="+mn-ea"/>
              </a:rPr>
              <a:t>小小職業採訪員</a:t>
            </a:r>
            <a:r>
              <a:rPr lang="zh-TW" altLang="en-US" sz="8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14300">
                    <a:srgbClr val="0070C0">
                      <a:alpha val="60000"/>
                    </a:srgbClr>
                  </a:glow>
                  <a:outerShdw blurRad="50800" dist="50800" dir="5400000" algn="ctr" rotWithShape="0">
                    <a:schemeClr val="tx2"/>
                  </a:outerShdw>
                </a:effectLst>
                <a:latin typeface="+mn-ea"/>
                <a:ea typeface="+mn-ea"/>
              </a:rPr>
              <a:t> </a:t>
            </a:r>
            <a:br>
              <a:rPr lang="en-US" altLang="zh-TW" sz="8000" dirty="0">
                <a:effectLst>
                  <a:glow rad="114300">
                    <a:schemeClr val="accent5">
                      <a:satMod val="175000"/>
                      <a:alpha val="60000"/>
                    </a:schemeClr>
                  </a:glow>
                  <a:outerShdw blurRad="50800" dist="50800" dir="54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</a:br>
            <a:endParaRPr lang="zh-TW" altLang="en-US" sz="8000" dirty="0">
              <a:effectLst>
                <a:glow rad="114300">
                  <a:schemeClr val="accent5">
                    <a:satMod val="175000"/>
                    <a:alpha val="60000"/>
                  </a:schemeClr>
                </a:glow>
                <a:outerShdw blurRad="50800" dist="50800" dir="5400000" algn="ctr" rotWithShape="0">
                  <a:schemeClr val="accent1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9F10883-4B27-C3CB-96DC-51A86B13AFDD}"/>
              </a:ext>
            </a:extLst>
          </p:cNvPr>
          <p:cNvSpPr/>
          <p:nvPr/>
        </p:nvSpPr>
        <p:spPr>
          <a:xfrm>
            <a:off x="2195521" y="3751004"/>
            <a:ext cx="7011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chemeClr val="accent5">
                      <a:lumMod val="75000"/>
                    </a:schemeClr>
                  </a:outerShdw>
                </a:effectLst>
              </a:rPr>
              <a:t>   </a:t>
            </a:r>
            <a:r>
              <a:rPr lang="zh-TW" altLang="en-US" sz="4800" b="1" cap="none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chemeClr val="accent5">
                      <a:lumMod val="75000"/>
                    </a:schemeClr>
                  </a:outerShdw>
                </a:effectLst>
              </a:rPr>
              <a:t>六愛 </a:t>
            </a:r>
            <a:r>
              <a:rPr lang="en-US" altLang="zh-TW" sz="4800" b="1" cap="none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chemeClr val="accent5">
                      <a:lumMod val="75000"/>
                    </a:schemeClr>
                  </a:outerShdw>
                </a:effectLst>
              </a:rPr>
              <a:t>-</a:t>
            </a:r>
            <a:r>
              <a:rPr lang="zh-TW" altLang="en-US" sz="4800" b="1" cap="none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chemeClr val="accent5">
                      <a:lumMod val="75000"/>
                    </a:schemeClr>
                  </a:outerShdw>
                </a:effectLst>
              </a:rPr>
              <a:t>  羅愉涵 </a:t>
            </a:r>
            <a:r>
              <a:rPr lang="en-US" altLang="zh-TW" sz="4800" b="1" cap="none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chemeClr val="accent5">
                      <a:lumMod val="75000"/>
                    </a:schemeClr>
                  </a:outerShdw>
                </a:effectLst>
              </a:rPr>
              <a:t>/</a:t>
            </a:r>
            <a:r>
              <a:rPr lang="zh-TW" altLang="en-US" sz="4800" b="1" cap="none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50800" dir="5400000" algn="ctr" rotWithShape="0">
                    <a:schemeClr val="accent5">
                      <a:lumMod val="75000"/>
                    </a:schemeClr>
                  </a:outerShdw>
                </a:effectLst>
              </a:rPr>
              <a:t> 林晉妍</a:t>
            </a:r>
            <a:endParaRPr lang="zh-TW" altLang="en-US" sz="5400" b="1" cap="none" spc="50" dirty="0">
              <a:ln w="952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50800" dir="5400000" algn="ctr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850753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569" y="0"/>
            <a:ext cx="5167618" cy="1371599"/>
          </a:xfrm>
        </p:spPr>
        <p:txBody>
          <a:bodyPr>
            <a:normAutofit/>
          </a:bodyPr>
          <a:lstStyle/>
          <a:p>
            <a:r>
              <a:rPr kumimoji="0" lang="zh-TW" alt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j-cs"/>
              </a:rPr>
              <a:t>按摩師</a:t>
            </a:r>
            <a:r>
              <a:rPr kumimoji="0" lang="en-US" altLang="zh-TW" sz="6600" b="0" i="1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j-cs"/>
              </a:rPr>
              <a:t>QA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072" y="1354665"/>
            <a:ext cx="6352752" cy="5452845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當按摩師要具備甚麼條件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</a:p>
          <a:p>
            <a:pPr algn="l"/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lang="zh-TW" altLang="en-US" sz="28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要先</a:t>
            </a:r>
            <a:r>
              <a:rPr lang="zh-TW" altLang="en-US" sz="2800" dirty="0">
                <a:solidFill>
                  <a:srgbClr val="BA3F51">
                    <a:lumMod val="75000"/>
                  </a:srgbClr>
                </a:solidFill>
                <a:highlight>
                  <a:srgbClr val="FFFF00"/>
                </a:highlight>
                <a:latin typeface="MS Reference Sans Serif" panose="020B0604030504040204" pitchFamily="34" charset="0"/>
                <a:ea typeface="新細明體" panose="02020500000000000000" pitchFamily="18" charset="-120"/>
              </a:rPr>
              <a:t>取得證照</a:t>
            </a:r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然後要</a:t>
            </a:r>
            <a:r>
              <a:rPr kumimoji="0" lang="zh-TW" altLang="en-US" sz="2800" b="1" i="0" u="sng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有耐心和信心</a:t>
            </a:r>
            <a:endParaRPr kumimoji="0" lang="en-US" altLang="zh-TW" sz="2400" b="1" i="0" u="sng" strike="noStrike" kern="1200" cap="all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工作項目包刮那些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</a:p>
          <a:p>
            <a:pPr algn="l"/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腳底按摩</a:t>
            </a:r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油壓按摩</a:t>
            </a:r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刮痧</a:t>
            </a:r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修腳皮等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kumimoji="0" lang="en-US" altLang="zh-TW" sz="2400" b="0" i="0" u="none" strike="noStrike" kern="1200" cap="all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孕婦可以按摩嗎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適合按哪些部位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  <a:endParaRPr lang="en-US" altLang="zh-TW" sz="2800" b="1" cap="none" dirty="0">
              <a:solidFill>
                <a:prstClr val="black"/>
              </a:solidFill>
              <a:latin typeface="Tw Cen MT" panose="020B0602020104020603"/>
              <a:ea typeface="新細明體" panose="02020500000000000000" pitchFamily="18" charset="-120"/>
            </a:endParaRPr>
          </a:p>
          <a:p>
            <a:pPr algn="l"/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：可以</a:t>
            </a:r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只要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避開肚子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的部位</a:t>
            </a:r>
            <a:r>
              <a:rPr lang="en-US" altLang="zh-TW" sz="24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以四肢為主</a:t>
            </a:r>
            <a:r>
              <a:rPr lang="en-US" altLang="zh-TW" sz="24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)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 。</a:t>
            </a:r>
            <a:endParaRPr kumimoji="0" lang="en-US" altLang="zh-TW" sz="2400" b="0" i="0" u="none" strike="noStrike" kern="1200" cap="all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lang="zh-TW" altLang="en-US" sz="24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有那些因素會影響生意的好壞</a:t>
            </a:r>
            <a:r>
              <a:rPr lang="en-US" altLang="zh-TW" sz="24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新細明體" panose="02020500000000000000" pitchFamily="18" charset="-120"/>
              <a:cs typeface="+mn-cs"/>
            </a:endParaRPr>
          </a:p>
          <a:p>
            <a:pPr algn="l"/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遊客多寡</a:t>
            </a:r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  和  </a:t>
            </a:r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天災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7B6E30-5803-9627-CBF3-62CDEF04F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1" y="2413462"/>
            <a:ext cx="5232400" cy="444453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8BF312-5CE8-40E1-7F13-D6F975E8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0" y="0"/>
            <a:ext cx="5232399" cy="26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7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951" y="-10485"/>
            <a:ext cx="5660582" cy="1610686"/>
          </a:xfrm>
        </p:spPr>
        <p:txBody>
          <a:bodyPr/>
          <a:lstStyle/>
          <a:p>
            <a:r>
              <a:rPr kumimoji="0" lang="zh-TW" alt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j-cs"/>
              </a:rPr>
              <a:t>按摩師 </a:t>
            </a:r>
            <a:r>
              <a:rPr kumimoji="0" lang="en-US" altLang="zh-TW" sz="6600" b="0" i="1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j-cs"/>
              </a:rPr>
              <a:t>QA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7933F5C-6B88-F946-8FD0-5DE44211C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884" y="3271706"/>
            <a:ext cx="4526116" cy="3553849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555" y="1482366"/>
            <a:ext cx="7365302" cy="534318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lang="en-US" altLang="zh-TW" sz="17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生意好最多賺幾萬</a:t>
            </a:r>
            <a:r>
              <a:rPr lang="en-US" altLang="zh-TW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  <a:r>
              <a:rPr lang="zh-TW" altLang="en-US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那生意慘淡是什麼狀況</a:t>
            </a:r>
            <a:r>
              <a:rPr lang="en-US" altLang="zh-TW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</a:p>
          <a:p>
            <a:pPr algn="l"/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約十幾萬</a:t>
            </a:r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.  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生意不好可能會影響生計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2800" b="1" cap="none" dirty="0">
              <a:solidFill>
                <a:prstClr val="black"/>
              </a:solidFill>
              <a:highlight>
                <a:srgbClr val="FFFF00"/>
              </a:highlight>
              <a:latin typeface="Tw Cen MT" panose="020B0602020104020603"/>
              <a:ea typeface="新細明體" panose="02020500000000000000" pitchFamily="18" charset="-120"/>
            </a:endParaRPr>
          </a:p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 這種窘境如何克服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  <a:endParaRPr lang="en-US" altLang="zh-TW" sz="2800" b="1" cap="none" dirty="0">
              <a:solidFill>
                <a:prstClr val="black"/>
              </a:solidFill>
              <a:latin typeface="Tw Cen MT" panose="020B0602020104020603"/>
              <a:ea typeface="新細明體" panose="02020500000000000000" pitchFamily="18" charset="-120"/>
            </a:endParaRPr>
          </a:p>
          <a:p>
            <a:pPr algn="l"/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30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另外尋找開源的方法</a:t>
            </a:r>
            <a:r>
              <a:rPr lang="en-US" altLang="zh-TW" sz="30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~</a:t>
            </a:r>
          </a:p>
          <a:p>
            <a:pPr algn="l"/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           </a:t>
            </a:r>
            <a:r>
              <a:rPr kumimoji="0" lang="zh-TW" altLang="en-US" sz="30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如</a:t>
            </a:r>
            <a:r>
              <a:rPr kumimoji="0" lang="en-US" altLang="zh-TW" sz="30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:</a:t>
            </a:r>
            <a:r>
              <a:rPr kumimoji="0" lang="zh-TW" altLang="en-US" sz="30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 跑外送</a:t>
            </a:r>
            <a:r>
              <a:rPr kumimoji="0" lang="zh-TW" altLang="en-US" sz="30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0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做促銷</a:t>
            </a:r>
            <a:r>
              <a:rPr lang="en-US" altLang="zh-TW" sz="30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,</a:t>
            </a:r>
            <a:r>
              <a:rPr lang="zh-TW" altLang="en-US" sz="30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支援店家</a:t>
            </a:r>
            <a:endParaRPr lang="en-US" altLang="zh-TW" sz="2800" dirty="0">
              <a:solidFill>
                <a:srgbClr val="BA3F51">
                  <a:lumMod val="75000"/>
                </a:srgbClr>
              </a:solidFill>
              <a:latin typeface="MS Reference Sans Serif" panose="020B0604030504040204" pitchFamily="34" charset="0"/>
              <a:ea typeface="新細明體" panose="02020500000000000000" pitchFamily="18" charset="-120"/>
            </a:endParaRPr>
          </a:p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在你服務客人的</a:t>
            </a:r>
            <a:r>
              <a:rPr lang="zh-TW" altLang="en-US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中</a:t>
            </a:r>
            <a:r>
              <a:rPr lang="en-US" altLang="zh-TW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,</a:t>
            </a:r>
            <a:r>
              <a:rPr lang="zh-TW" altLang="en-US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有沒有令你印象深刻的呢</a:t>
            </a:r>
            <a:r>
              <a:rPr lang="en-US" altLang="zh-TW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</a:p>
          <a:p>
            <a:pPr algn="l"/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3000" b="0" i="0" u="none" strike="noStrike" kern="1200" cap="all" spc="0" normalizeH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有位客人原本只是咳嗽</a:t>
            </a:r>
            <a:r>
              <a:rPr lang="en-US" altLang="zh-TW" sz="30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, </a:t>
            </a:r>
            <a:r>
              <a:rPr kumimoji="0" lang="zh-TW" altLang="en-US" sz="3000" b="0" i="0" u="none" strike="noStrike" kern="1200" cap="all" spc="0" normalizeH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後來按摩發現他的肺</a:t>
            </a:r>
            <a:r>
              <a:rPr kumimoji="0" lang="zh-TW" altLang="en-US" sz="2800" b="0" i="0" u="none" strike="noStrike" kern="1200" cap="all" spc="0" normalizeH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有問題</a:t>
            </a:r>
            <a:r>
              <a:rPr lang="en-US" altLang="zh-TW" sz="28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,</a:t>
            </a:r>
            <a:r>
              <a:rPr lang="zh-TW" altLang="en-US" sz="28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沒想到客人</a:t>
            </a:r>
            <a:r>
              <a:rPr kumimoji="0" lang="zh-TW" altLang="en-US" sz="2800" b="0" i="0" u="none" strike="noStrike" kern="1200" cap="all" spc="0" normalizeH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真的有肺腺癌</a:t>
            </a:r>
            <a:r>
              <a:rPr kumimoji="0" lang="en-US" altLang="zh-TW" sz="2800" b="0" i="0" u="none" strike="noStrike" kern="1200" cap="all" spc="0" normalizeH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(</a:t>
            </a:r>
            <a:r>
              <a:rPr lang="zh-TW" altLang="en-US" sz="2800" dirty="0">
                <a:solidFill>
                  <a:srgbClr val="BA3F51">
                    <a:lumMod val="75000"/>
                  </a:srgb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末期</a:t>
            </a:r>
            <a:r>
              <a:rPr lang="en-US" altLang="zh-TW" sz="2800" dirty="0">
                <a:solidFill>
                  <a:srgbClr val="BA3F51">
                    <a:lumMod val="75000"/>
                  </a:srgb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)~</a:t>
            </a:r>
            <a:r>
              <a:rPr kumimoji="0" lang="zh-TW" altLang="en-US" sz="2800" b="0" i="0" u="none" strike="noStrike" kern="1200" cap="all" spc="0" normalizeH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後來半年後就離世了</a:t>
            </a:r>
            <a:r>
              <a:rPr kumimoji="0" lang="en-US" altLang="zh-TW" sz="2800" b="0" i="0" u="none" strike="noStrike" kern="1200" cap="all" spc="0" normalizeH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!</a:t>
            </a:r>
            <a:endParaRPr lang="en-US" altLang="zh-TW" sz="2800" b="1" cap="none" dirty="0">
              <a:solidFill>
                <a:prstClr val="black"/>
              </a:solidFill>
              <a:latin typeface="Tw Cen MT" panose="020B0602020104020603"/>
              <a:ea typeface="新細明體" panose="02020500000000000000" pitchFamily="18" charset="-120"/>
            </a:endParaRPr>
          </a:p>
          <a:p>
            <a:pPr algn="l"/>
            <a:endParaRPr lang="zh-TW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0A172C-2470-DB3F-9F27-05F8E112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884" y="0"/>
            <a:ext cx="4526115" cy="336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44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32C5F7EF-D153-4D14-5A19-BE8B96FCF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7"/>
          <a:stretch/>
        </p:blipFill>
        <p:spPr>
          <a:xfrm>
            <a:off x="0" y="0"/>
            <a:ext cx="4318000" cy="68579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FCF084-28F5-BA61-8BE6-5C464B756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515" y="0"/>
            <a:ext cx="4894484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94C6274A-D2A1-D2F4-F649-BCAD0F0D0455}"/>
              </a:ext>
            </a:extLst>
          </p:cNvPr>
          <p:cNvSpPr/>
          <p:nvPr/>
        </p:nvSpPr>
        <p:spPr>
          <a:xfrm>
            <a:off x="10246411" y="3429000"/>
            <a:ext cx="1523999" cy="13715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D5AADC7-3A4F-D8F6-6958-8CC239397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670" y="2792629"/>
            <a:ext cx="1694835" cy="1444877"/>
          </a:xfrm>
          <a:prstGeom prst="rect">
            <a:avLst/>
          </a:prstGeom>
        </p:spPr>
      </p:pic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61C03000-A9DA-3E2C-02C3-096561943898}"/>
              </a:ext>
            </a:extLst>
          </p:cNvPr>
          <p:cNvSpPr/>
          <p:nvPr/>
        </p:nvSpPr>
        <p:spPr>
          <a:xfrm rot="10800000">
            <a:off x="8256589" y="3776132"/>
            <a:ext cx="391506" cy="677333"/>
          </a:xfrm>
          <a:prstGeom prst="downArrow">
            <a:avLst>
              <a:gd name="adj1" fmla="val 50000"/>
              <a:gd name="adj2" fmla="val 6962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42860438-1FC6-6F0C-64C1-66C943CAE10C}"/>
              </a:ext>
            </a:extLst>
          </p:cNvPr>
          <p:cNvSpPr/>
          <p:nvPr/>
        </p:nvSpPr>
        <p:spPr>
          <a:xfrm rot="10800000">
            <a:off x="10564323" y="4388505"/>
            <a:ext cx="370945" cy="6406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8D273D4-4D57-F568-E55A-867F35618561}"/>
              </a:ext>
            </a:extLst>
          </p:cNvPr>
          <p:cNvSpPr txBox="1"/>
          <p:nvPr/>
        </p:nvSpPr>
        <p:spPr>
          <a:xfrm>
            <a:off x="7571425" y="630704"/>
            <a:ext cx="4029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6000" b="1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j-cs"/>
              </a:rPr>
              <a:t>按摩師職業          傷害</a:t>
            </a:r>
            <a:endParaRPr lang="zh-TW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721373D-02FD-0D16-C965-7A10AA5F16B9}"/>
              </a:ext>
            </a:extLst>
          </p:cNvPr>
          <p:cNvSpPr txBox="1"/>
          <p:nvPr/>
        </p:nvSpPr>
        <p:spPr>
          <a:xfrm>
            <a:off x="7533670" y="4031157"/>
            <a:ext cx="1617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u="sng" dirty="0">
                <a:solidFill>
                  <a:schemeClr val="bg1">
                    <a:lumMod val="95000"/>
                  </a:schemeClr>
                </a:solidFill>
                <a:highlight>
                  <a:srgbClr val="FF5050"/>
                </a:highlight>
              </a:rPr>
              <a:t>繭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148CB0-4F8A-4059-2817-34D95A70507B}"/>
              </a:ext>
            </a:extLst>
          </p:cNvPr>
          <p:cNvSpPr txBox="1"/>
          <p:nvPr/>
        </p:nvSpPr>
        <p:spPr>
          <a:xfrm>
            <a:off x="9783235" y="4789438"/>
            <a:ext cx="1032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highlight>
                  <a:srgbClr val="FF5050"/>
                </a:highlight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繭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2270755-A6F9-F19A-F470-D212A2A8454E}"/>
              </a:ext>
            </a:extLst>
          </p:cNvPr>
          <p:cNvSpPr txBox="1"/>
          <p:nvPr/>
        </p:nvSpPr>
        <p:spPr>
          <a:xfrm>
            <a:off x="4323539" y="465683"/>
            <a:ext cx="30319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4000" dirty="0"/>
              <a:t>致贈小禮物</a:t>
            </a:r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一袋芭樂</a:t>
            </a:r>
            <a:endParaRPr lang="en-US" altLang="zh-TW" sz="40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4000" dirty="0">
                <a:latin typeface="PMingLiU" panose="02020500000000000000" pitchFamily="18" charset="-120"/>
                <a:ea typeface="PMingLiU" panose="02020500000000000000" pitchFamily="18" charset="-120"/>
              </a:rPr>
              <a:t>一個平安符</a:t>
            </a:r>
            <a:endParaRPr lang="zh-TW" altLang="en-US" sz="4000" dirty="0"/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0EB5A262-CD8C-54E4-E4C3-46CC739BA5E8}"/>
              </a:ext>
            </a:extLst>
          </p:cNvPr>
          <p:cNvSpPr/>
          <p:nvPr/>
        </p:nvSpPr>
        <p:spPr>
          <a:xfrm rot="5400000">
            <a:off x="4957885" y="359756"/>
            <a:ext cx="821236" cy="13631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57FD2E0-0F99-C45C-AB61-9DC6E4D58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0" y="4181616"/>
            <a:ext cx="2982086" cy="26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401AD4-44D6-8EFD-6667-6C47E2D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841" y="0"/>
            <a:ext cx="5981975" cy="1243839"/>
          </a:xfrm>
        </p:spPr>
        <p:txBody>
          <a:bodyPr/>
          <a:lstStyle/>
          <a:p>
            <a:r>
              <a:rPr lang="zh-TW" alt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廚師</a:t>
            </a:r>
            <a:r>
              <a:rPr kumimoji="0" lang="en-US" altLang="zh-TW" sz="6600" b="0" i="1" u="sng" strike="noStrike" kern="1200" cap="all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j-cs"/>
              </a:rPr>
              <a:t>QA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70121BE-52A1-A54E-9059-9A6921D166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-1" t="20495" r="552" b="20661"/>
          <a:stretch/>
        </p:blipFill>
        <p:spPr>
          <a:xfrm>
            <a:off x="6946084" y="0"/>
            <a:ext cx="5245916" cy="494950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0C1910F-7ED7-17A9-B4A0-F843C9A456BE}"/>
              </a:ext>
            </a:extLst>
          </p:cNvPr>
          <p:cNvSpPr txBox="1"/>
          <p:nvPr/>
        </p:nvSpPr>
        <p:spPr>
          <a:xfrm>
            <a:off x="2801923" y="1410355"/>
            <a:ext cx="4144161" cy="5447645"/>
          </a:xfrm>
          <a:prstGeom prst="rect">
            <a:avLst/>
          </a:prstGeom>
          <a:solidFill>
            <a:srgbClr val="C5D3FF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          </a:t>
            </a:r>
            <a:r>
              <a:rPr lang="zh-TW" altLang="en-US" sz="3200" b="1" dirty="0"/>
              <a:t>個人資料</a:t>
            </a:r>
            <a:endParaRPr lang="en-US" altLang="zh-TW" sz="3200" b="1" dirty="0"/>
          </a:p>
          <a:p>
            <a:r>
              <a:rPr lang="en-US" altLang="zh-TW" sz="2400" dirty="0"/>
              <a:t> </a:t>
            </a:r>
          </a:p>
          <a:p>
            <a:r>
              <a:rPr lang="en-US" altLang="zh-TW" sz="2400" dirty="0"/>
              <a:t>1.</a:t>
            </a:r>
            <a:r>
              <a:rPr lang="zh-TW" altLang="en-US" sz="2800" b="1" dirty="0"/>
              <a:t>姓名</a:t>
            </a:r>
            <a:r>
              <a:rPr kumimoji="0" lang="zh-TW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8A448C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：</a:t>
            </a:r>
            <a:r>
              <a:rPr kumimoji="0" lang="zh-TW" altLang="en-US" sz="3200" b="1" u="none" strike="noStrike" kern="1200" cap="all" spc="0" normalizeH="0" baseline="0" noProof="0" dirty="0">
                <a:ln>
                  <a:noFill/>
                </a:ln>
                <a:solidFill>
                  <a:srgbClr val="775341"/>
                </a:solidFill>
                <a:effectLst/>
                <a:highlight>
                  <a:srgbClr val="FFFF00"/>
                </a:highlight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陳勝強</a:t>
            </a:r>
            <a:r>
              <a:rPr kumimoji="0" lang="zh-TW" altLang="en-US" sz="2800" b="1" u="none" strike="noStrike" kern="1200" cap="all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 </a:t>
            </a:r>
            <a:r>
              <a:rPr kumimoji="0" lang="en-US" altLang="zh-TW" sz="24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/    43</a:t>
            </a:r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歲</a:t>
            </a:r>
            <a:endParaRPr kumimoji="0" lang="en-US" altLang="zh-TW" sz="24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+mn-cs"/>
            </a:endParaRPr>
          </a:p>
          <a:p>
            <a:r>
              <a:rPr lang="en-US" altLang="zh-TW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US" altLang="zh-TW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a typeface="PMingLiU" panose="02020500000000000000" pitchFamily="18" charset="-120"/>
              </a:rPr>
              <a:t> </a:t>
            </a:r>
            <a:r>
              <a:rPr lang="en-US" altLang="zh-TW" sz="24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2</a:t>
            </a:r>
            <a:r>
              <a:rPr lang="en-US" altLang="zh-TW" sz="2800" b="1" cap="all" dirty="0">
                <a:solidFill>
                  <a:schemeClr val="tx1">
                    <a:lumMod val="85000"/>
                    <a:lumOff val="15000"/>
                  </a:schemeClr>
                </a:solidFill>
                <a:ea typeface="PMingLiU" panose="02020500000000000000" pitchFamily="18" charset="-120"/>
              </a:rPr>
              <a:t>.</a:t>
            </a:r>
            <a:r>
              <a:rPr lang="zh-TW" alt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服務於</a:t>
            </a:r>
            <a:r>
              <a:rPr lang="en-US" altLang="zh-TW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~</a:t>
            </a:r>
            <a:r>
              <a:rPr lang="zh-TW" alt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台北晶英酒店</a:t>
            </a:r>
            <a:endParaRPr lang="en-US" altLang="zh-TW" sz="2400" b="1" cap="all" dirty="0">
              <a:solidFill>
                <a:schemeClr val="tx1">
                  <a:lumMod val="85000"/>
                  <a:lumOff val="15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                    </a:t>
            </a:r>
            <a:r>
              <a:rPr lang="en-US" altLang="zh-TW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(</a:t>
            </a:r>
            <a:r>
              <a:rPr lang="zh-TW" alt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花蓮縣秀林鄉</a:t>
            </a:r>
            <a:r>
              <a:rPr lang="en-US" altLang="zh-TW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)</a:t>
            </a:r>
          </a:p>
          <a:p>
            <a:endParaRPr lang="en-US" altLang="zh-TW" sz="2400" b="1" cap="all" dirty="0">
              <a:solidFill>
                <a:schemeClr val="tx1">
                  <a:lumMod val="85000"/>
                  <a:lumOff val="15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廚師資歷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年</a:t>
            </a:r>
            <a:endParaRPr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擔任職務</a:t>
            </a:r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8A448C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：</a:t>
            </a:r>
            <a:r>
              <a:rPr kumimoji="0" lang="zh-TW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8A448C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領班</a:t>
            </a:r>
            <a:endParaRPr kumimoji="0" lang="en-US" altLang="zh-TW" sz="3200" b="1" i="0" u="none" strike="noStrike" kern="1200" cap="all" spc="0" normalizeH="0" baseline="0" noProof="0" dirty="0">
              <a:ln>
                <a:noFill/>
              </a:ln>
              <a:solidFill>
                <a:srgbClr val="8A448C"/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+mn-cs"/>
            </a:endParaRPr>
          </a:p>
          <a:p>
            <a:r>
              <a:rPr lang="zh-TW" altLang="en-US" sz="3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US" altLang="zh-TW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a typeface="PMingLiU" panose="02020500000000000000" pitchFamily="18" charset="-120"/>
              </a:rPr>
              <a:t>5</a:t>
            </a:r>
            <a:r>
              <a:rPr lang="en-US" altLang="zh-TW" sz="32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.</a:t>
            </a:r>
            <a:r>
              <a:rPr lang="zh-TW" alt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當廚師原因</a:t>
            </a:r>
            <a:r>
              <a:rPr lang="en-US" altLang="zh-TW" sz="28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~</a:t>
            </a:r>
          </a:p>
          <a:p>
            <a:r>
              <a:rPr kumimoji="0" lang="en-US" altLang="zh-TW" sz="24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      </a:t>
            </a:r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喜歡美食</a:t>
            </a:r>
            <a:r>
              <a:rPr kumimoji="0" lang="en-US" altLang="zh-TW" sz="24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,</a:t>
            </a:r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又可以學得</a:t>
            </a:r>
            <a:endParaRPr kumimoji="0" lang="en-US" altLang="zh-TW" sz="24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+mn-cs"/>
            </a:endParaRPr>
          </a:p>
          <a:p>
            <a:r>
              <a:rPr kumimoji="0" lang="zh-TW" altLang="en-US" sz="24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      一技之長</a:t>
            </a:r>
            <a:endParaRPr kumimoji="0" lang="en-US" altLang="zh-TW" sz="24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+mn-cs"/>
            </a:endParaRPr>
          </a:p>
          <a:p>
            <a:endParaRPr lang="en-US" altLang="zh-TW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3E04EA-7E46-4043-5A06-9C38B384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01921" cy="685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2F797FA-338B-30D5-8E69-D0A58AC95934}"/>
              </a:ext>
            </a:extLst>
          </p:cNvPr>
          <p:cNvSpPr txBox="1"/>
          <p:nvPr/>
        </p:nvSpPr>
        <p:spPr>
          <a:xfrm>
            <a:off x="7189365" y="5469622"/>
            <a:ext cx="440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40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台北晶英酒店</a:t>
            </a:r>
            <a:endParaRPr lang="zh-TW" altLang="en-US" sz="3200" dirty="0">
              <a:highlight>
                <a:srgbClr val="FFFF00"/>
              </a:highlight>
            </a:endParaRPr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269873B8-1E03-77BE-E8B6-22F46A43BE56}"/>
              </a:ext>
            </a:extLst>
          </p:cNvPr>
          <p:cNvSpPr/>
          <p:nvPr/>
        </p:nvSpPr>
        <p:spPr>
          <a:xfrm rot="10800000">
            <a:off x="11006356" y="5469622"/>
            <a:ext cx="511728" cy="8433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AE35431-28BA-B082-1FFF-0A8CD93170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393" t="25687" r="1848" b="20660"/>
          <a:stretch/>
        </p:blipFill>
        <p:spPr>
          <a:xfrm>
            <a:off x="7768207" y="2592198"/>
            <a:ext cx="4423794" cy="42658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14084CA-DFBD-0F9C-315C-E07C4CA78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1" t="33884" r="644" b="33333"/>
          <a:stretch/>
        </p:blipFill>
        <p:spPr>
          <a:xfrm>
            <a:off x="7768207" y="0"/>
            <a:ext cx="4423793" cy="296131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A17E50F-A331-8D7E-F9FA-9138AA892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53" y="0"/>
            <a:ext cx="3310415" cy="177409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3B10591-7080-3C9A-46A8-35EF01E3B37B}"/>
              </a:ext>
            </a:extLst>
          </p:cNvPr>
          <p:cNvSpPr txBox="1"/>
          <p:nvPr/>
        </p:nvSpPr>
        <p:spPr>
          <a:xfrm>
            <a:off x="956345" y="1572754"/>
            <a:ext cx="62497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當廚師需要經過</a:t>
            </a:r>
            <a:r>
              <a:rPr lang="zh-TW" altLang="en-US" sz="2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什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麼考驗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需經過</a:t>
            </a:r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~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國家級的廚師證照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kumimoji="0" lang="en-US" altLang="zh-TW" sz="2400" b="0" i="0" u="none" strike="noStrike" kern="1200" cap="all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lang="zh-TW" altLang="en-US" sz="2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薪水是固定的嗎</a:t>
            </a:r>
            <a:r>
              <a:rPr lang="en-US" altLang="zh-TW" sz="2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基本上是固定的</a:t>
            </a:r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但是只要有達到主廚的年度評分</a:t>
            </a:r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薪水會再往上提升</a:t>
            </a:r>
            <a:r>
              <a:rPr kumimoji="0" lang="zh-TW" alt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kumimoji="0" lang="en-US" altLang="zh-TW" sz="2400" b="0" i="0" u="none" strike="noStrike" kern="1200" cap="all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料理很多元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有中式西式和日本料理</a:t>
            </a:r>
            <a:r>
              <a:rPr lang="en-US" altLang="zh-TW" sz="2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~</a:t>
            </a:r>
            <a:r>
              <a:rPr lang="zh-TW" altLang="en-US" sz="2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其中您最擅長的料理是什麼</a:t>
            </a:r>
            <a:r>
              <a:rPr lang="en-US" altLang="zh-TW" sz="2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中式</a:t>
            </a:r>
            <a:r>
              <a:rPr kumimoji="0" lang="en-US" altLang="zh-TW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-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港式</a:t>
            </a:r>
            <a:r>
              <a:rPr kumimoji="0" lang="en-US" altLang="zh-TW" sz="24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-</a:t>
            </a:r>
            <a:r>
              <a:rPr lang="zh-TW" altLang="en-US" sz="26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川菜</a:t>
            </a:r>
            <a:r>
              <a:rPr lang="en-US" altLang="zh-TW" sz="26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-</a:t>
            </a:r>
            <a:r>
              <a:rPr lang="zh-TW" altLang="en-US" sz="26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粵菜</a:t>
            </a:r>
            <a:r>
              <a:rPr kumimoji="0" lang="zh-TW" altLang="en-US" sz="28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2600" cap="all" dirty="0">
              <a:solidFill>
                <a:srgbClr val="BA3F51">
                  <a:lumMod val="75000"/>
                </a:srgbClr>
              </a:solidFill>
              <a:latin typeface="MS Reference Sans Serif" panose="020B0604030504040204" pitchFamily="34" charset="0"/>
              <a:ea typeface="新細明體" panose="02020500000000000000" pitchFamily="18" charset="-120"/>
            </a:endParaRPr>
          </a:p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 您身為廚師會如何提升作菜的技巧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1.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看食譜做參考</a:t>
            </a:r>
            <a:endParaRPr kumimoji="0" lang="en-US" altLang="zh-TW" sz="2200" b="0" i="0" u="none" strike="noStrike" kern="1200" cap="all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  <a:p>
            <a:r>
              <a:rPr lang="zh-TW" altLang="en-US" sz="22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     </a:t>
            </a:r>
            <a:r>
              <a:rPr lang="en-US" altLang="zh-TW" sz="22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2.</a:t>
            </a:r>
            <a:r>
              <a:rPr lang="zh-TW" altLang="en-US" sz="22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去跟其他飯店的廚師去做交流</a:t>
            </a:r>
            <a:r>
              <a:rPr lang="en-US" altLang="zh-TW" sz="22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,</a:t>
            </a:r>
            <a:r>
              <a:rPr lang="zh-TW" altLang="en-US" sz="2200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來提升做菜的技巧</a:t>
            </a:r>
            <a:endParaRPr kumimoji="0" lang="en-US" altLang="zh-TW" sz="2600" b="0" i="0" u="none" strike="noStrike" kern="1200" cap="all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28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C07565-C573-EF52-B1D6-A4BEB2B0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748" y="0"/>
            <a:ext cx="4239863" cy="1596177"/>
          </a:xfrm>
        </p:spPr>
        <p:txBody>
          <a:bodyPr/>
          <a:lstStyle/>
          <a:p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274FA4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j-cs"/>
              </a:rPr>
              <a:t>廚師</a:t>
            </a:r>
            <a:r>
              <a:rPr kumimoji="0" lang="en-US" altLang="zh-TW" sz="6600" b="0" i="1" u="sng" strike="noStrike" kern="1200" cap="all" spc="0" normalizeH="0" baseline="0" noProof="0" dirty="0">
                <a:ln>
                  <a:noFill/>
                </a:ln>
                <a:solidFill>
                  <a:srgbClr val="274FA4">
                    <a:lumMod val="60000"/>
                    <a:lumOff val="40000"/>
                  </a:srgbClr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j-cs"/>
              </a:rPr>
              <a:t>QA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2AF7AB-51F3-E3EF-09F8-5E05239AF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3394" r="917" b="33945"/>
          <a:stretch/>
        </p:blipFill>
        <p:spPr>
          <a:xfrm>
            <a:off x="0" y="1"/>
            <a:ext cx="5125673" cy="68580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FCE4A67-A186-54EA-7F4F-6AE9655E8888}"/>
              </a:ext>
            </a:extLst>
          </p:cNvPr>
          <p:cNvSpPr txBox="1"/>
          <p:nvPr/>
        </p:nvSpPr>
        <p:spPr>
          <a:xfrm>
            <a:off x="5788404" y="1535185"/>
            <a:ext cx="565418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lang="en-US" altLang="zh-TW" sz="1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.</a:t>
            </a:r>
            <a:r>
              <a:rPr lang="zh-TW" altLang="en-US" sz="24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這些年的廚師之路</a:t>
            </a:r>
            <a:r>
              <a:rPr lang="zh-TW" altLang="en-US" sz="2400" b="1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，有沒有覺得壓力很大或辛苦的時候</a:t>
            </a:r>
            <a:r>
              <a:rPr lang="en-US" altLang="zh-TW" sz="2400" b="1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  <a:r>
              <a:rPr lang="zh-TW" altLang="en-US" sz="2400" b="1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如何克服</a:t>
            </a:r>
            <a:r>
              <a:rPr lang="en-US" altLang="zh-TW" sz="2400" b="1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當然有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但是要心態調整才能成為前進的動力</a:t>
            </a:r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!</a:t>
            </a:r>
          </a:p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對你而言</a:t>
            </a:r>
            <a:r>
              <a:rPr lang="zh-TW" altLang="en-US" sz="2400" b="1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，當廚師有職業病嗎</a:t>
            </a:r>
            <a:r>
              <a:rPr lang="en-US" altLang="zh-TW" sz="2400" b="1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lang="zh-TW" altLang="en-US" sz="2400" b="1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油煙</a:t>
            </a:r>
            <a:r>
              <a:rPr lang="en-US" altLang="zh-TW" sz="2400" b="1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’</a:t>
            </a:r>
            <a:r>
              <a:rPr lang="zh-TW" altLang="en-US" sz="2400" b="1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肺炎</a:t>
            </a:r>
            <a:r>
              <a:rPr lang="en-US" altLang="zh-TW" sz="2400" b="1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'</a:t>
            </a:r>
            <a:r>
              <a:rPr lang="zh-TW" altLang="en-US" sz="2400" b="1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手腕痠痛</a:t>
            </a:r>
            <a:r>
              <a:rPr lang="en-US" altLang="zh-TW" sz="2400" b="1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‘</a:t>
            </a:r>
            <a:r>
              <a:rPr lang="zh-TW" altLang="en-US" sz="2400" b="1" cap="all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網球肘等</a:t>
            </a:r>
            <a:endParaRPr lang="en-US" altLang="zh-TW" sz="2400" b="1" cap="all" dirty="0">
              <a:solidFill>
                <a:srgbClr val="BA3F51">
                  <a:lumMod val="75000"/>
                </a:srgbClr>
              </a:solidFill>
              <a:latin typeface="MS Reference Sans Serif" panose="020B0604030504040204" pitchFamily="34" charset="0"/>
              <a:ea typeface="新細明體" panose="02020500000000000000" pitchFamily="18" charset="-120"/>
            </a:endParaRPr>
          </a:p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那這些症狀會影響你當廚師的熱忱嗎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當然不會</a:t>
            </a:r>
            <a:r>
              <a:rPr kumimoji="0" lang="en-US" altLang="zh-TW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!</a:t>
            </a:r>
            <a:r>
              <a:rPr kumimoji="0" lang="zh-TW" alt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因為有興趣</a:t>
            </a:r>
            <a:r>
              <a:rPr kumimoji="0" lang="en-US" altLang="zh-TW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所以我還會繼續做下去</a:t>
            </a:r>
            <a:r>
              <a:rPr kumimoji="0" lang="en-US" altLang="zh-TW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!</a:t>
            </a:r>
          </a:p>
          <a:p>
            <a:r>
              <a:rPr kumimoji="0" lang="en-US" altLang="zh-TW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那你認為當廚師最快樂的事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~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是什麼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?</a:t>
            </a:r>
          </a:p>
          <a:p>
            <a:r>
              <a:rPr kumimoji="0" lang="en-US" altLang="zh-TW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得到客人的讚美和老闆的認同和賞識</a:t>
            </a:r>
            <a:r>
              <a:rPr kumimoji="0" lang="en-US" altLang="zh-TW" sz="2200" b="1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!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8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DEB446-9499-B42F-EA6D-20D34A42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19F01669-E0F1-F141-7C54-059C5DC498D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25164640"/>
              </p:ext>
            </p:extLst>
          </p:nvPr>
        </p:nvGraphicFramePr>
        <p:xfrm>
          <a:off x="0" y="0"/>
          <a:ext cx="12192000" cy="705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6712524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42601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7225979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51655141"/>
                    </a:ext>
                  </a:extLst>
                </a:gridCol>
              </a:tblGrid>
              <a:tr h="1171827">
                <a:tc>
                  <a:txBody>
                    <a:bodyPr/>
                    <a:lstStyle/>
                    <a:p>
                      <a:r>
                        <a:rPr lang="zh-TW" altLang="en-US" dirty="0"/>
                        <a:t>                          </a:t>
                      </a:r>
                      <a:r>
                        <a:rPr lang="zh-TW" altLang="en-US" sz="2800" dirty="0"/>
                        <a:t>職業</a:t>
                      </a:r>
                      <a:endParaRPr lang="en-US" altLang="zh-TW" sz="2800" dirty="0"/>
                    </a:p>
                    <a:p>
                      <a:r>
                        <a:rPr lang="zh-TW" altLang="en-US" dirty="0"/>
                        <a:t>                                   </a:t>
                      </a:r>
                      <a:endParaRPr lang="en-US" altLang="zh-TW" dirty="0"/>
                    </a:p>
                    <a:p>
                      <a:r>
                        <a:rPr lang="zh-TW" altLang="en-US" sz="2400" dirty="0"/>
                        <a:t>比較項目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68593"/>
                  </a:ext>
                </a:extLst>
              </a:tr>
              <a:tr h="94415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800" dirty="0"/>
                        <a:t>    證照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435033"/>
                  </a:ext>
                </a:extLst>
              </a:tr>
              <a:tr h="97433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400" dirty="0"/>
                        <a:t>     輪班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771310"/>
                  </a:ext>
                </a:extLst>
              </a:tr>
              <a:tr h="991206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88755"/>
                  </a:ext>
                </a:extLst>
              </a:tr>
              <a:tr h="99120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700959"/>
                  </a:ext>
                </a:extLst>
              </a:tr>
              <a:tr h="99120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57819"/>
                  </a:ext>
                </a:extLst>
              </a:tr>
              <a:tr h="99120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985724"/>
                  </a:ext>
                </a:extLst>
              </a:tr>
            </a:tbl>
          </a:graphicData>
        </a:graphic>
      </p:graphicFrame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C78D08B-29C6-43BC-9DCC-3F19DF4AD9DC}"/>
              </a:ext>
            </a:extLst>
          </p:cNvPr>
          <p:cNvCxnSpPr/>
          <p:nvPr/>
        </p:nvCxnSpPr>
        <p:spPr>
          <a:xfrm>
            <a:off x="0" y="0"/>
            <a:ext cx="3053593" cy="914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5D8206-7BC3-2CA8-3B33-9EE8F980DADD}"/>
              </a:ext>
            </a:extLst>
          </p:cNvPr>
          <p:cNvSpPr txBox="1"/>
          <p:nvPr/>
        </p:nvSpPr>
        <p:spPr>
          <a:xfrm>
            <a:off x="3422709" y="83890"/>
            <a:ext cx="288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1">
                    <a:lumMod val="95000"/>
                  </a:schemeClr>
                </a:solidFill>
              </a:rPr>
              <a:t>消防員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A5806D9-810A-19FC-AEB9-00F862053101}"/>
              </a:ext>
            </a:extLst>
          </p:cNvPr>
          <p:cNvSpPr txBox="1"/>
          <p:nvPr/>
        </p:nvSpPr>
        <p:spPr>
          <a:xfrm>
            <a:off x="6442745" y="8389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1">
                    <a:lumMod val="95000"/>
                  </a:schemeClr>
                </a:solidFill>
              </a:rPr>
              <a:t>按摩師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E77E0A5-6146-A4CC-FB5F-F9099DECA778}"/>
              </a:ext>
            </a:extLst>
          </p:cNvPr>
          <p:cNvSpPr txBox="1"/>
          <p:nvPr/>
        </p:nvSpPr>
        <p:spPr>
          <a:xfrm>
            <a:off x="9717248" y="37723"/>
            <a:ext cx="2044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>
                    <a:lumMod val="95000"/>
                  </a:schemeClr>
                </a:solidFill>
              </a:rPr>
              <a:t>廚師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C7BD843-CA03-8D9E-BB3F-DD27A9BC47A7}"/>
              </a:ext>
            </a:extLst>
          </p:cNvPr>
          <p:cNvSpPr txBox="1"/>
          <p:nvPr/>
        </p:nvSpPr>
        <p:spPr>
          <a:xfrm>
            <a:off x="813733" y="1210238"/>
            <a:ext cx="2885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資格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4A53ADC-4B10-D29A-1A9B-5947FCB01338}"/>
              </a:ext>
            </a:extLst>
          </p:cNvPr>
          <p:cNvSpPr txBox="1"/>
          <p:nvPr/>
        </p:nvSpPr>
        <p:spPr>
          <a:xfrm>
            <a:off x="302004" y="2257576"/>
            <a:ext cx="275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工作型態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62A0E80-919C-2AC0-B6CA-670448055917}"/>
              </a:ext>
            </a:extLst>
          </p:cNvPr>
          <p:cNvSpPr txBox="1"/>
          <p:nvPr/>
        </p:nvSpPr>
        <p:spPr>
          <a:xfrm>
            <a:off x="745104" y="3150168"/>
            <a:ext cx="2174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薪水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D10FD6E-F28B-5D56-9909-82E2D30391F1}"/>
              </a:ext>
            </a:extLst>
          </p:cNvPr>
          <p:cNvSpPr txBox="1"/>
          <p:nvPr/>
        </p:nvSpPr>
        <p:spPr>
          <a:xfrm>
            <a:off x="302004" y="4184432"/>
            <a:ext cx="2986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工作傷害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644C72-46A5-6933-D74D-465A0FBB0FC5}"/>
              </a:ext>
            </a:extLst>
          </p:cNvPr>
          <p:cNvSpPr txBox="1"/>
          <p:nvPr/>
        </p:nvSpPr>
        <p:spPr>
          <a:xfrm>
            <a:off x="302003" y="5133432"/>
            <a:ext cx="275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服務對象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92F0156-3F37-5137-5F5A-8D2567B02861}"/>
              </a:ext>
            </a:extLst>
          </p:cNvPr>
          <p:cNvSpPr txBox="1"/>
          <p:nvPr/>
        </p:nvSpPr>
        <p:spPr>
          <a:xfrm>
            <a:off x="302002" y="6201568"/>
            <a:ext cx="275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生命風險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67E53D5-46CE-3E5A-5240-E3B8B6FD786A}"/>
              </a:ext>
            </a:extLst>
          </p:cNvPr>
          <p:cNvSpPr txBox="1"/>
          <p:nvPr/>
        </p:nvSpPr>
        <p:spPr>
          <a:xfrm>
            <a:off x="3290714" y="1268161"/>
            <a:ext cx="2694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國家考試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632213-2916-6082-786C-4C8A45CC14B9}"/>
              </a:ext>
            </a:extLst>
          </p:cNvPr>
          <p:cNvSpPr txBox="1"/>
          <p:nvPr/>
        </p:nvSpPr>
        <p:spPr>
          <a:xfrm>
            <a:off x="9990515" y="1172514"/>
            <a:ext cx="1672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證照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5CFCBE5-E2FF-AE87-0A77-DA301C058C4A}"/>
              </a:ext>
            </a:extLst>
          </p:cNvPr>
          <p:cNvSpPr txBox="1"/>
          <p:nvPr/>
        </p:nvSpPr>
        <p:spPr>
          <a:xfrm>
            <a:off x="6806119" y="2164629"/>
            <a:ext cx="275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固定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4E2D87-C39D-952E-9770-96581A77F81C}"/>
              </a:ext>
            </a:extLst>
          </p:cNvPr>
          <p:cNvSpPr txBox="1"/>
          <p:nvPr/>
        </p:nvSpPr>
        <p:spPr>
          <a:xfrm>
            <a:off x="10019952" y="2164628"/>
            <a:ext cx="257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固定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620CD1-3DCD-FDC2-95DD-868B5FF1FCB9}"/>
              </a:ext>
            </a:extLst>
          </p:cNvPr>
          <p:cNvSpPr txBox="1"/>
          <p:nvPr/>
        </p:nvSpPr>
        <p:spPr>
          <a:xfrm>
            <a:off x="3640197" y="3184851"/>
            <a:ext cx="243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約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5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萬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C849F8D-733B-C1E5-27E1-D1502ED89EDA}"/>
              </a:ext>
            </a:extLst>
          </p:cNvPr>
          <p:cNvSpPr txBox="1"/>
          <p:nvPr/>
        </p:nvSpPr>
        <p:spPr>
          <a:xfrm>
            <a:off x="6114949" y="3168785"/>
            <a:ext cx="2986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按摩師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&gt;5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萬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0444F46-5ABE-4CB9-1A2E-68EAFAAEF61E}"/>
              </a:ext>
            </a:extLst>
          </p:cNvPr>
          <p:cNvSpPr txBox="1"/>
          <p:nvPr/>
        </p:nvSpPr>
        <p:spPr>
          <a:xfrm>
            <a:off x="9339029" y="3168785"/>
            <a:ext cx="2895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廚師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&lt;5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萬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9DCE4C4-3970-B4B3-BFFB-26BA1D0D8ABD}"/>
              </a:ext>
            </a:extLst>
          </p:cNvPr>
          <p:cNvSpPr txBox="1"/>
          <p:nvPr/>
        </p:nvSpPr>
        <p:spPr>
          <a:xfrm>
            <a:off x="4134256" y="4184431"/>
            <a:ext cx="758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/>
              <a:t>有</a:t>
            </a:r>
            <a:endParaRPr lang="zh-TW" altLang="en-US" sz="4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A6D9BFC-BD75-A5BD-0C9C-D8F5E2FAA1C8}"/>
              </a:ext>
            </a:extLst>
          </p:cNvPr>
          <p:cNvSpPr txBox="1"/>
          <p:nvPr/>
        </p:nvSpPr>
        <p:spPr>
          <a:xfrm>
            <a:off x="7298988" y="4178519"/>
            <a:ext cx="123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9D801DF-EAD9-60BA-CEFC-94D64EB0756B}"/>
              </a:ext>
            </a:extLst>
          </p:cNvPr>
          <p:cNvSpPr txBox="1"/>
          <p:nvPr/>
        </p:nvSpPr>
        <p:spPr>
          <a:xfrm>
            <a:off x="10364911" y="4153652"/>
            <a:ext cx="123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/>
              <a:t>有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B995A60-4CAB-B301-605D-9BA8E286EEA1}"/>
              </a:ext>
            </a:extLst>
          </p:cNvPr>
          <p:cNvSpPr txBox="1"/>
          <p:nvPr/>
        </p:nvSpPr>
        <p:spPr>
          <a:xfrm>
            <a:off x="4134257" y="5165588"/>
            <a:ext cx="1326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人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860C3B5-52D8-34B7-2B16-33CBCC727ED4}"/>
              </a:ext>
            </a:extLst>
          </p:cNvPr>
          <p:cNvSpPr txBox="1"/>
          <p:nvPr/>
        </p:nvSpPr>
        <p:spPr>
          <a:xfrm>
            <a:off x="7202573" y="5165588"/>
            <a:ext cx="132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人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B4F0C57-0828-6351-6206-9870854B8A03}"/>
              </a:ext>
            </a:extLst>
          </p:cNvPr>
          <p:cNvSpPr txBox="1"/>
          <p:nvPr/>
        </p:nvSpPr>
        <p:spPr>
          <a:xfrm>
            <a:off x="10396756" y="5165588"/>
            <a:ext cx="1198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人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5DE59DF-1100-18B3-4F22-A9A61E07BCA6}"/>
              </a:ext>
            </a:extLst>
          </p:cNvPr>
          <p:cNvSpPr txBox="1"/>
          <p:nvPr/>
        </p:nvSpPr>
        <p:spPr>
          <a:xfrm>
            <a:off x="4160165" y="6130007"/>
            <a:ext cx="1034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高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5562C43-6A18-600D-6E38-D0F772468D89}"/>
              </a:ext>
            </a:extLst>
          </p:cNvPr>
          <p:cNvSpPr txBox="1"/>
          <p:nvPr/>
        </p:nvSpPr>
        <p:spPr>
          <a:xfrm>
            <a:off x="6997432" y="6191562"/>
            <a:ext cx="2577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尚可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32DD534-2FCB-90E4-2408-0D72E00960DC}"/>
              </a:ext>
            </a:extLst>
          </p:cNvPr>
          <p:cNvSpPr txBox="1"/>
          <p:nvPr/>
        </p:nvSpPr>
        <p:spPr>
          <a:xfrm>
            <a:off x="10446732" y="6142451"/>
            <a:ext cx="1314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中</a:t>
            </a:r>
          </a:p>
        </p:txBody>
      </p:sp>
    </p:spTree>
    <p:extLst>
      <p:ext uri="{BB962C8B-B14F-4D97-AF65-F5344CB8AC3E}">
        <p14:creationId xmlns:p14="http://schemas.microsoft.com/office/powerpoint/2010/main" val="306699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0596" y="377749"/>
            <a:ext cx="6310808" cy="1610195"/>
          </a:xfrm>
        </p:spPr>
        <p:txBody>
          <a:bodyPr>
            <a:normAutofit fontScale="90000"/>
          </a:bodyPr>
          <a:lstStyle/>
          <a:p>
            <a:r>
              <a:rPr lang="zh-TW" altLang="en-US" sz="8000" dirty="0"/>
              <a:t>心得</a:t>
            </a:r>
            <a:br>
              <a:rPr lang="zh-TW" altLang="en-US" sz="4800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636" y="1744910"/>
            <a:ext cx="9672507" cy="418610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zh-TW" sz="3600" u="sng" dirty="0">
                <a:solidFill>
                  <a:schemeClr val="accent3">
                    <a:lumMod val="50000"/>
                  </a:schemeClr>
                </a:solidFill>
              </a:rPr>
              <a:t>1.</a:t>
            </a:r>
            <a:r>
              <a:rPr lang="zh-TW" altLang="en-US" sz="3600" u="sng" dirty="0">
                <a:solidFill>
                  <a:schemeClr val="accent3">
                    <a:lumMod val="50000"/>
                  </a:schemeClr>
                </a:solidFill>
              </a:rPr>
              <a:t>每個職業都有不同的任務和挑戰</a:t>
            </a:r>
            <a:r>
              <a:rPr lang="en-US" altLang="zh-TW" sz="3600" u="sng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TW" altLang="en-US" sz="3600" u="sng" dirty="0">
                <a:solidFill>
                  <a:schemeClr val="accent3">
                    <a:lumMod val="50000"/>
                  </a:schemeClr>
                </a:solidFill>
              </a:rPr>
              <a:t>有的固定上下班領固定薪水</a:t>
            </a:r>
            <a:r>
              <a:rPr lang="en-US" altLang="zh-TW" sz="3600" u="sng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TW" altLang="en-US" sz="3600" u="sng" dirty="0">
                <a:solidFill>
                  <a:schemeClr val="accent3">
                    <a:lumMod val="50000"/>
                  </a:schemeClr>
                </a:solidFill>
              </a:rPr>
              <a:t>有的工作要有客人上門才有錢</a:t>
            </a:r>
            <a:r>
              <a:rPr lang="en-US" altLang="zh-TW" sz="3600" u="sng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TW" altLang="en-US" sz="3600" u="sng" dirty="0">
                <a:solidFill>
                  <a:schemeClr val="accent3">
                    <a:lumMod val="50000"/>
                  </a:schemeClr>
                </a:solidFill>
              </a:rPr>
              <a:t>因此薪水不固定</a:t>
            </a:r>
            <a:r>
              <a:rPr lang="en-US" altLang="zh-TW" sz="3600" u="sng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TW" altLang="en-US" sz="3600" u="sng" dirty="0">
                <a:solidFill>
                  <a:schemeClr val="accent3">
                    <a:lumMod val="50000"/>
                  </a:schemeClr>
                </a:solidFill>
              </a:rPr>
              <a:t>也還有工作薪水多但危險性很高</a:t>
            </a:r>
            <a:r>
              <a:rPr lang="en-US" altLang="zh-TW" sz="3600" u="sng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l"/>
            <a:endParaRPr lang="en-US" altLang="zh-TW" sz="3600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en-US" altLang="zh-TW" sz="3900" dirty="0">
                <a:solidFill>
                  <a:schemeClr val="accent3">
                    <a:lumMod val="50000"/>
                  </a:schemeClr>
                </a:solidFill>
              </a:rPr>
              <a:t>2.</a:t>
            </a:r>
            <a:r>
              <a:rPr lang="zh-TW" altLang="en-US" sz="3900" dirty="0">
                <a:solidFill>
                  <a:schemeClr val="accent3">
                    <a:lumMod val="50000"/>
                  </a:schemeClr>
                </a:solidFill>
              </a:rPr>
              <a:t>不管如何</a:t>
            </a:r>
            <a:r>
              <a:rPr lang="en-US" altLang="zh-TW" sz="39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TW" altLang="en-US" sz="3900" dirty="0">
                <a:solidFill>
                  <a:schemeClr val="accent3">
                    <a:lumMod val="50000"/>
                  </a:schemeClr>
                </a:solidFill>
              </a:rPr>
              <a:t>每個工作都應該要尊重</a:t>
            </a:r>
            <a:r>
              <a:rPr lang="en-US" altLang="zh-TW" sz="39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TW" altLang="en-US" sz="3900" dirty="0">
                <a:solidFill>
                  <a:schemeClr val="accent3">
                    <a:lumMod val="50000"/>
                  </a:schemeClr>
                </a:solidFill>
              </a:rPr>
              <a:t>因為有各行各業的努力付出</a:t>
            </a:r>
            <a:r>
              <a:rPr lang="en-US" altLang="zh-TW" sz="39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TW" altLang="en-US" sz="3900" dirty="0">
                <a:solidFill>
                  <a:schemeClr val="accent3">
                    <a:lumMod val="50000"/>
                  </a:schemeClr>
                </a:solidFill>
              </a:rPr>
              <a:t>大家才能享有美好又便利的生活</a:t>
            </a:r>
            <a:r>
              <a:rPr lang="zh-TW" altLang="en-US" sz="3900" dirty="0">
                <a:solidFill>
                  <a:schemeClr val="accent3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sz="39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AA4A748-CDD1-4239-3338-905C89723599}"/>
              </a:ext>
            </a:extLst>
          </p:cNvPr>
          <p:cNvSpPr txBox="1"/>
          <p:nvPr/>
        </p:nvSpPr>
        <p:spPr>
          <a:xfrm rot="19571257">
            <a:off x="514072" y="564962"/>
            <a:ext cx="218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消防員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E19557-44D8-D6AF-78BF-2ABC785A1732}"/>
              </a:ext>
            </a:extLst>
          </p:cNvPr>
          <p:cNvSpPr txBox="1"/>
          <p:nvPr/>
        </p:nvSpPr>
        <p:spPr>
          <a:xfrm rot="1749337">
            <a:off x="10256939" y="976942"/>
            <a:ext cx="151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廚師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46E736E-0B33-7950-F1D2-1781C6DEB63F}"/>
              </a:ext>
            </a:extLst>
          </p:cNvPr>
          <p:cNvSpPr txBox="1"/>
          <p:nvPr/>
        </p:nvSpPr>
        <p:spPr>
          <a:xfrm rot="20831141">
            <a:off x="2701040" y="799719"/>
            <a:ext cx="1686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</a:rPr>
              <a:t>警察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933AA83-9F5F-A546-8EB0-353D021F717B}"/>
              </a:ext>
            </a:extLst>
          </p:cNvPr>
          <p:cNvSpPr txBox="1"/>
          <p:nvPr/>
        </p:nvSpPr>
        <p:spPr>
          <a:xfrm rot="1805265">
            <a:off x="7706826" y="1007766"/>
            <a:ext cx="158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6"/>
                </a:solidFill>
              </a:rPr>
              <a:t>按摩師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49E6288-9842-AB56-99F8-6F6D89B0A43A}"/>
              </a:ext>
            </a:extLst>
          </p:cNvPr>
          <p:cNvSpPr txBox="1"/>
          <p:nvPr/>
        </p:nvSpPr>
        <p:spPr>
          <a:xfrm rot="18318747">
            <a:off x="328568" y="2650505"/>
            <a:ext cx="89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3"/>
                </a:solidFill>
              </a:rPr>
              <a:t>醫生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7CF30A2-498D-7606-B9A8-384A538465D2}"/>
              </a:ext>
            </a:extLst>
          </p:cNvPr>
          <p:cNvSpPr txBox="1"/>
          <p:nvPr/>
        </p:nvSpPr>
        <p:spPr>
          <a:xfrm rot="18484100">
            <a:off x="252562" y="4534551"/>
            <a:ext cx="1343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3">
                    <a:lumMod val="50000"/>
                  </a:schemeClr>
                </a:solidFill>
              </a:rPr>
              <a:t>農夫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A293CDB-BA46-AADC-3066-C25218482F2E}"/>
              </a:ext>
            </a:extLst>
          </p:cNvPr>
          <p:cNvSpPr txBox="1"/>
          <p:nvPr/>
        </p:nvSpPr>
        <p:spPr>
          <a:xfrm>
            <a:off x="1820411" y="6022782"/>
            <a:ext cx="180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5050"/>
                </a:solidFill>
              </a:rPr>
              <a:t>警衛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297C1D1-7778-F3E5-23E7-D6C2B85398C2}"/>
              </a:ext>
            </a:extLst>
          </p:cNvPr>
          <p:cNvSpPr txBox="1"/>
          <p:nvPr/>
        </p:nvSpPr>
        <p:spPr>
          <a:xfrm>
            <a:off x="5478011" y="6030658"/>
            <a:ext cx="287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66"/>
                </a:solidFill>
              </a:rPr>
              <a:t>外送員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58B3F16-3E54-0B3B-3D32-264D26D2F07B}"/>
              </a:ext>
            </a:extLst>
          </p:cNvPr>
          <p:cNvSpPr txBox="1"/>
          <p:nvPr/>
        </p:nvSpPr>
        <p:spPr>
          <a:xfrm>
            <a:off x="9251404" y="6030658"/>
            <a:ext cx="213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</a:rPr>
              <a:t>律師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4B88532-B373-11CE-8902-CBEB1D8590E0}"/>
              </a:ext>
            </a:extLst>
          </p:cNvPr>
          <p:cNvSpPr txBox="1"/>
          <p:nvPr/>
        </p:nvSpPr>
        <p:spPr>
          <a:xfrm rot="2950166">
            <a:off x="11010695" y="2755036"/>
            <a:ext cx="117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C0099"/>
                </a:solidFill>
              </a:rPr>
              <a:t>護士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EA7C3A9-1988-9C58-6F02-33BAD8AA2808}"/>
              </a:ext>
            </a:extLst>
          </p:cNvPr>
          <p:cNvSpPr txBox="1"/>
          <p:nvPr/>
        </p:nvSpPr>
        <p:spPr>
          <a:xfrm rot="2363771">
            <a:off x="11011815" y="4903967"/>
            <a:ext cx="118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2"/>
                </a:solidFill>
              </a:rPr>
              <a:t>老師</a:t>
            </a:r>
          </a:p>
        </p:txBody>
      </p:sp>
    </p:spTree>
    <p:extLst>
      <p:ext uri="{BB962C8B-B14F-4D97-AF65-F5344CB8AC3E}">
        <p14:creationId xmlns:p14="http://schemas.microsoft.com/office/powerpoint/2010/main" val="312501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4610" y="402671"/>
            <a:ext cx="6942779" cy="932574"/>
          </a:xfrm>
        </p:spPr>
        <p:txBody>
          <a:bodyPr>
            <a:noAutofit/>
          </a:bodyPr>
          <a:lstStyle/>
          <a:p>
            <a:r>
              <a:rPr lang="zh-TW" altLang="en-US" sz="8000" dirty="0"/>
              <a:t>大綱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E2E6120E-DED2-9583-1AAA-58E42C02153C}"/>
              </a:ext>
            </a:extLst>
          </p:cNvPr>
          <p:cNvSpPr/>
          <p:nvPr/>
        </p:nvSpPr>
        <p:spPr>
          <a:xfrm>
            <a:off x="742811" y="1348470"/>
            <a:ext cx="2457974" cy="230697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20B672-5B9F-0C34-9156-3DB4EBF357A5}"/>
              </a:ext>
            </a:extLst>
          </p:cNvPr>
          <p:cNvSpPr txBox="1"/>
          <p:nvPr/>
        </p:nvSpPr>
        <p:spPr>
          <a:xfrm>
            <a:off x="1230512" y="1962482"/>
            <a:ext cx="1804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動機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F72D3526-7633-608E-C1BB-912D04638B0A}"/>
              </a:ext>
            </a:extLst>
          </p:cNvPr>
          <p:cNvSpPr/>
          <p:nvPr/>
        </p:nvSpPr>
        <p:spPr>
          <a:xfrm>
            <a:off x="4728333" y="1359227"/>
            <a:ext cx="2457974" cy="230697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3C2AABF-D0C1-3FAE-AE61-B4CF40DD31F5}"/>
              </a:ext>
            </a:extLst>
          </p:cNvPr>
          <p:cNvSpPr txBox="1"/>
          <p:nvPr/>
        </p:nvSpPr>
        <p:spPr>
          <a:xfrm>
            <a:off x="4893829" y="2040292"/>
            <a:ext cx="2312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消防員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A3BF0AA2-112E-F586-7DDD-CBCB06449C5D}"/>
              </a:ext>
            </a:extLst>
          </p:cNvPr>
          <p:cNvSpPr/>
          <p:nvPr/>
        </p:nvSpPr>
        <p:spPr>
          <a:xfrm>
            <a:off x="742811" y="3905073"/>
            <a:ext cx="2457974" cy="23069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C83110C-082E-D487-485E-32926CCC25F9}"/>
              </a:ext>
            </a:extLst>
          </p:cNvPr>
          <p:cNvSpPr txBox="1"/>
          <p:nvPr/>
        </p:nvSpPr>
        <p:spPr>
          <a:xfrm>
            <a:off x="1145162" y="4596894"/>
            <a:ext cx="177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廚師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BC90A5FD-DC01-3A53-C878-22C148DFA64C}"/>
              </a:ext>
            </a:extLst>
          </p:cNvPr>
          <p:cNvSpPr/>
          <p:nvPr/>
        </p:nvSpPr>
        <p:spPr>
          <a:xfrm>
            <a:off x="4685252" y="3905074"/>
            <a:ext cx="2457974" cy="230697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5EE275F-11AE-9C56-7842-511AEB8E6459}"/>
              </a:ext>
            </a:extLst>
          </p:cNvPr>
          <p:cNvSpPr txBox="1"/>
          <p:nvPr/>
        </p:nvSpPr>
        <p:spPr>
          <a:xfrm>
            <a:off x="5076737" y="4108448"/>
            <a:ext cx="1869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三種不同職業的對比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C87BFB41-4691-1BAE-F15F-69D2AD0B5F93}"/>
              </a:ext>
            </a:extLst>
          </p:cNvPr>
          <p:cNvSpPr/>
          <p:nvPr/>
        </p:nvSpPr>
        <p:spPr>
          <a:xfrm>
            <a:off x="8588864" y="3940728"/>
            <a:ext cx="2457974" cy="23069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DC50F5C-193F-FF37-AD4D-933C95EECB32}"/>
              </a:ext>
            </a:extLst>
          </p:cNvPr>
          <p:cNvSpPr txBox="1"/>
          <p:nvPr/>
        </p:nvSpPr>
        <p:spPr>
          <a:xfrm>
            <a:off x="9037229" y="4632550"/>
            <a:ext cx="1795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心得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9745DCA5-163D-2097-03E5-3180A6FF1E0C}"/>
              </a:ext>
            </a:extLst>
          </p:cNvPr>
          <p:cNvSpPr/>
          <p:nvPr/>
        </p:nvSpPr>
        <p:spPr>
          <a:xfrm>
            <a:off x="8588864" y="1359228"/>
            <a:ext cx="2457974" cy="230697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402E9F-C279-5BB1-86E6-66224B08BF34}"/>
              </a:ext>
            </a:extLst>
          </p:cNvPr>
          <p:cNvSpPr txBox="1"/>
          <p:nvPr/>
        </p:nvSpPr>
        <p:spPr>
          <a:xfrm>
            <a:off x="8659087" y="2051049"/>
            <a:ext cx="2321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按摩師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DAC9E7-364D-797C-4801-25B894E4B38C}"/>
              </a:ext>
            </a:extLst>
          </p:cNvPr>
          <p:cNvSpPr txBox="1"/>
          <p:nvPr/>
        </p:nvSpPr>
        <p:spPr>
          <a:xfrm>
            <a:off x="545528" y="1218239"/>
            <a:ext cx="67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1.</a:t>
            </a:r>
            <a:endParaRPr lang="zh-TW" altLang="en-US" sz="36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41DCC27-2701-9DA8-E5B1-9ACAD714BB4E}"/>
              </a:ext>
            </a:extLst>
          </p:cNvPr>
          <p:cNvSpPr txBox="1"/>
          <p:nvPr/>
        </p:nvSpPr>
        <p:spPr>
          <a:xfrm>
            <a:off x="4401261" y="1201448"/>
            <a:ext cx="98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2.</a:t>
            </a:r>
            <a:endParaRPr lang="zh-TW" altLang="en-US"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2858862-08C7-0426-BE14-35F9AD0DC32C}"/>
              </a:ext>
            </a:extLst>
          </p:cNvPr>
          <p:cNvSpPr txBox="1"/>
          <p:nvPr/>
        </p:nvSpPr>
        <p:spPr>
          <a:xfrm>
            <a:off x="8284129" y="1201447"/>
            <a:ext cx="117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3.</a:t>
            </a:r>
            <a:endParaRPr lang="zh-TW" altLang="en-US" sz="36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4310F1F-0D80-D9E6-E5B4-125ED13941B8}"/>
              </a:ext>
            </a:extLst>
          </p:cNvPr>
          <p:cNvSpPr txBox="1"/>
          <p:nvPr/>
        </p:nvSpPr>
        <p:spPr>
          <a:xfrm>
            <a:off x="489698" y="3867586"/>
            <a:ext cx="78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4.</a:t>
            </a:r>
            <a:endParaRPr lang="zh-TW" altLang="en-US" sz="36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D3FACC9-FA55-C057-7CE3-C0EE971FE248}"/>
              </a:ext>
            </a:extLst>
          </p:cNvPr>
          <p:cNvSpPr txBox="1"/>
          <p:nvPr/>
        </p:nvSpPr>
        <p:spPr>
          <a:xfrm>
            <a:off x="4178827" y="3867585"/>
            <a:ext cx="120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5.</a:t>
            </a:r>
            <a:endParaRPr lang="zh-TW" altLang="en-US" sz="36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90C5CB7-BDDB-4931-D236-38AA6B2DD397}"/>
              </a:ext>
            </a:extLst>
          </p:cNvPr>
          <p:cNvSpPr txBox="1"/>
          <p:nvPr/>
        </p:nvSpPr>
        <p:spPr>
          <a:xfrm>
            <a:off x="8284129" y="3975673"/>
            <a:ext cx="117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6.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3724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8000">
              <a:schemeClr val="bg2">
                <a:tint val="84000"/>
                <a:shade val="100000"/>
                <a:hueMod val="92000"/>
                <a:satMod val="180000"/>
                <a:alpha val="0"/>
                <a:lumMod val="0"/>
                <a:lumOff val="100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929" y="642257"/>
            <a:ext cx="10955383" cy="957943"/>
          </a:xfrm>
        </p:spPr>
        <p:txBody>
          <a:bodyPr>
            <a:noAutofit/>
          </a:bodyPr>
          <a:lstStyle/>
          <a:p>
            <a:r>
              <a:rPr lang="zh-TW" altLang="en-US" sz="8000" dirty="0"/>
              <a:t>動機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337" y="2055224"/>
            <a:ext cx="8777651" cy="3202576"/>
          </a:xfrm>
          <a:noFill/>
          <a:ln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r>
              <a:rPr lang="zh-TW" altLang="en-US" sz="4400" dirty="0"/>
              <a:t>看到國語課本第九課</a:t>
            </a:r>
            <a:r>
              <a:rPr lang="en-US" altLang="zh-TW" sz="4400" dirty="0"/>
              <a:t>,</a:t>
            </a:r>
            <a:r>
              <a:rPr lang="zh-TW" altLang="en-US" sz="4400" dirty="0"/>
              <a:t>在訪問</a:t>
            </a:r>
            <a:r>
              <a:rPr lang="zh-TW" altLang="en-US" sz="4400" dirty="0">
                <a:highlight>
                  <a:srgbClr val="FFFF00"/>
                </a:highlight>
              </a:rPr>
              <a:t>紅鼻子醫生</a:t>
            </a:r>
            <a:r>
              <a:rPr lang="zh-TW" altLang="en-US" sz="4400" dirty="0"/>
              <a:t>這個職業</a:t>
            </a:r>
            <a:r>
              <a:rPr lang="en-US" altLang="zh-TW" sz="4400" dirty="0"/>
              <a:t>,</a:t>
            </a:r>
            <a:r>
              <a:rPr lang="zh-TW" altLang="en-US" sz="4400" dirty="0"/>
              <a:t>所以我們也想挑戰看看</a:t>
            </a:r>
            <a:r>
              <a:rPr lang="en-US" altLang="zh-TW" sz="4400" dirty="0"/>
              <a:t>,</a:t>
            </a:r>
            <a:r>
              <a:rPr lang="zh-TW" altLang="en-US" sz="4400" b="1" u="sng" dirty="0">
                <a:solidFill>
                  <a:schemeClr val="accent3">
                    <a:lumMod val="75000"/>
                  </a:schemeClr>
                </a:solidFill>
              </a:rPr>
              <a:t>訪問生活中的職業</a:t>
            </a:r>
            <a:r>
              <a:rPr lang="en-US" altLang="zh-TW" sz="4400" b="1" u="sng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zh-TW" altLang="en-US" sz="4400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93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8D7959-B709-0ADC-E0D7-051593E10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0FA974E-A978-5B50-8BA4-805D77C392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8448" y="285226"/>
            <a:ext cx="11350304" cy="63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62655" y="13206"/>
            <a:ext cx="9094788" cy="2002140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scadia Code" panose="020B0609020000020004" pitchFamily="49" charset="0"/>
              </a:rPr>
              <a:t>消防員</a:t>
            </a:r>
            <a:r>
              <a:rPr lang="en-US" altLang="zh-TW" sz="7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QA</a:t>
            </a:r>
          </a:p>
          <a:p>
            <a:endParaRPr lang="zh-TW" altLang="en-US" sz="43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0D6659-3AF6-E7FE-7202-4953AB9A4BD8}"/>
              </a:ext>
            </a:extLst>
          </p:cNvPr>
          <p:cNvSpPr txBox="1"/>
          <p:nvPr/>
        </p:nvSpPr>
        <p:spPr>
          <a:xfrm>
            <a:off x="2667000" y="33798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 dirty="0">
              <a:effectLst/>
              <a:hlinkClick r:id="rId3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8ACD19A-AF68-6B9D-C9A1-5FE0254BBC4A}"/>
              </a:ext>
            </a:extLst>
          </p:cNvPr>
          <p:cNvSpPr/>
          <p:nvPr/>
        </p:nvSpPr>
        <p:spPr>
          <a:xfrm>
            <a:off x="-16933" y="1547252"/>
            <a:ext cx="6642895" cy="552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cvvv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8673B9E-1895-135C-40FD-4593D34A7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067" y="0"/>
            <a:ext cx="5858933" cy="462405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713B183-F093-3F1D-EF38-F24814B80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72" y="1568512"/>
            <a:ext cx="2784840" cy="5515802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B7378A0-0DC1-79F5-2753-3B154D2BF67A}"/>
              </a:ext>
            </a:extLst>
          </p:cNvPr>
          <p:cNvSpPr txBox="1"/>
          <p:nvPr/>
        </p:nvSpPr>
        <p:spPr>
          <a:xfrm>
            <a:off x="1180305" y="1635744"/>
            <a:ext cx="3208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個人資料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8EB9D3-B089-D364-F0A1-D764691C59AE}"/>
              </a:ext>
            </a:extLst>
          </p:cNvPr>
          <p:cNvSpPr txBox="1"/>
          <p:nvPr/>
        </p:nvSpPr>
        <p:spPr>
          <a:xfrm>
            <a:off x="231301" y="2556897"/>
            <a:ext cx="408928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1.</a:t>
            </a:r>
            <a:r>
              <a:rPr lang="zh-TW" altLang="en-US" sz="2400" dirty="0"/>
              <a:t>姓名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zh-TW" altLang="en-US" sz="2800" b="1" dirty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甘思庭</a:t>
            </a: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  </a:t>
            </a:r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/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  </a:t>
            </a:r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29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歲 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2.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服務於</a:t>
            </a:r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: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    花蓮縣消防局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             特搜大隊</a:t>
            </a:r>
            <a:r>
              <a:rPr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-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吉安分隊</a:t>
            </a:r>
            <a:endParaRPr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從事消防員至今</a:t>
            </a:r>
            <a:r>
              <a:rPr lang="en-US" altLang="zh-TW" sz="2400" dirty="0"/>
              <a:t>:  </a:t>
            </a:r>
            <a:r>
              <a:rPr lang="en-US" altLang="zh-TW" sz="2400" dirty="0">
                <a:latin typeface="Palatino Linotype" panose="02040502050505030304" pitchFamily="18" charset="0"/>
              </a:rPr>
              <a:t>4</a:t>
            </a:r>
            <a:r>
              <a:rPr lang="zh-TW" altLang="en-US" sz="2400" dirty="0">
                <a:latin typeface="Palatino Linotype" panose="02040502050505030304" pitchFamily="18" charset="0"/>
              </a:rPr>
              <a:t>年半</a:t>
            </a:r>
            <a:endParaRPr lang="en-US" altLang="zh-TW" sz="2400" dirty="0">
              <a:latin typeface="Palatino Linotype" panose="02040502050505030304" pitchFamily="18" charset="0"/>
            </a:endParaRPr>
          </a:p>
          <a:p>
            <a:endParaRPr lang="en-US" altLang="zh-TW" sz="2400" dirty="0">
              <a:latin typeface="Palatino Linotype" panose="02040502050505030304" pitchFamily="18" charset="0"/>
            </a:endParaRPr>
          </a:p>
          <a:p>
            <a:r>
              <a:rPr lang="en-US" altLang="zh-TW" sz="2400" dirty="0">
                <a:latin typeface="Palatino Linotype" panose="02040502050505030304" pitchFamily="18" charset="0"/>
              </a:rPr>
              <a:t>4.</a:t>
            </a:r>
            <a:r>
              <a:rPr lang="zh-TW" altLang="en-US" sz="2400" dirty="0">
                <a:latin typeface="Palatino Linotype" panose="02040502050505030304" pitchFamily="18" charset="0"/>
              </a:rPr>
              <a:t>成為消防員原因</a:t>
            </a:r>
            <a:r>
              <a:rPr lang="en-US" altLang="zh-TW" sz="2400" dirty="0">
                <a:latin typeface="Palatino Linotype" panose="02040502050505030304" pitchFamily="18" charset="0"/>
              </a:rPr>
              <a:t>:</a:t>
            </a:r>
          </a:p>
          <a:p>
            <a:r>
              <a:rPr lang="en-US" altLang="zh-TW" sz="2400" dirty="0">
                <a:latin typeface="Palatino Linotype" panose="02040502050505030304" pitchFamily="18" charset="0"/>
              </a:rPr>
              <a:t>   </a:t>
            </a:r>
            <a:r>
              <a:rPr lang="zh-TW" altLang="en-US" sz="2400" dirty="0">
                <a:latin typeface="Palatino Linotype" panose="02040502050505030304" pitchFamily="18" charset="0"/>
              </a:rPr>
              <a:t>起因是高中讀幼保科</a:t>
            </a:r>
            <a:r>
              <a:rPr lang="en-US" altLang="zh-TW" sz="2400" dirty="0">
                <a:latin typeface="Palatino Linotype" panose="02040502050505030304" pitchFamily="18" charset="0"/>
              </a:rPr>
              <a:t>.</a:t>
            </a:r>
            <a:r>
              <a:rPr lang="zh-TW" altLang="en-US" sz="2400" dirty="0">
                <a:latin typeface="Palatino Linotype" panose="02040502050505030304" pitchFamily="18" charset="0"/>
              </a:rPr>
              <a:t>大學讀社工系</a:t>
            </a:r>
            <a:r>
              <a:rPr lang="en-US" altLang="zh-TW" sz="2400" dirty="0">
                <a:latin typeface="Palatino Linotype" panose="02040502050505030304" pitchFamily="18" charset="0"/>
              </a:rPr>
              <a:t>.</a:t>
            </a:r>
            <a:r>
              <a:rPr lang="zh-TW" altLang="en-US" sz="2400" dirty="0">
                <a:latin typeface="Palatino Linotype" panose="02040502050505030304" pitchFamily="18" charset="0"/>
              </a:rPr>
              <a:t>本身很喜歡</a:t>
            </a:r>
            <a:r>
              <a:rPr lang="en-US" altLang="zh-TW" sz="2400" dirty="0">
                <a:latin typeface="Palatino Linotype" panose="02040502050505030304" pitchFamily="18" charset="0"/>
              </a:rPr>
              <a:t>~</a:t>
            </a:r>
            <a:r>
              <a:rPr lang="zh-TW" altLang="en-US" sz="2400" dirty="0">
                <a:latin typeface="Palatino Linotype" panose="02040502050505030304" pitchFamily="18" charset="0"/>
              </a:rPr>
              <a:t>服務大眾跟人相處</a:t>
            </a:r>
            <a:r>
              <a:rPr lang="en-US" altLang="zh-TW" sz="2400" dirty="0">
                <a:latin typeface="Palatino Linotype" panose="02040502050505030304" pitchFamily="18" charset="0"/>
              </a:rPr>
              <a:t>.</a:t>
            </a:r>
            <a:r>
              <a:rPr lang="zh-TW" altLang="en-US" sz="2400" dirty="0">
                <a:latin typeface="Palatino Linotype" panose="02040502050505030304" pitchFamily="18" charset="0"/>
              </a:rPr>
              <a:t>所以後來決定要擴大服務對象</a:t>
            </a:r>
            <a:r>
              <a:rPr lang="en-US" altLang="zh-TW" sz="2400" dirty="0">
                <a:latin typeface="Palatino Linotype" panose="02040502050505030304" pitchFamily="18" charset="0"/>
              </a:rPr>
              <a:t>.</a:t>
            </a:r>
            <a:r>
              <a:rPr lang="zh-TW" altLang="en-US" sz="2400" dirty="0">
                <a:latin typeface="Palatino Linotype" panose="02040502050505030304" pitchFamily="18" charset="0"/>
              </a:rPr>
              <a:t>就報考消防員</a:t>
            </a:r>
            <a:r>
              <a:rPr lang="en-US" altLang="zh-TW" sz="2400" dirty="0">
                <a:latin typeface="Palatino Linotype" panose="02040502050505030304" pitchFamily="18" charset="0"/>
              </a:rPr>
              <a:t>.</a:t>
            </a:r>
          </a:p>
          <a:p>
            <a:endParaRPr lang="en-US" altLang="zh-TW" sz="2400" dirty="0">
              <a:latin typeface="Palatino Linotype" panose="02040502050505030304" pitchFamily="18" charset="0"/>
            </a:endParaRPr>
          </a:p>
          <a:p>
            <a:endParaRPr lang="en-US" altLang="zh-TW" sz="2400" dirty="0">
              <a:latin typeface="Palatino Linotype" panose="02040502050505030304" pitchFamily="18" charset="0"/>
            </a:endParaRPr>
          </a:p>
          <a:p>
            <a:endParaRPr lang="zh-TW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C50A2BF-1E6B-F528-EC01-DAA29AB1DE31}"/>
              </a:ext>
            </a:extLst>
          </p:cNvPr>
          <p:cNvSpPr txBox="1"/>
          <p:nvPr/>
        </p:nvSpPr>
        <p:spPr>
          <a:xfrm>
            <a:off x="7332133" y="5083309"/>
            <a:ext cx="4628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Poiret One" panose="00000500000000000000" pitchFamily="2" charset="0"/>
              </a:rPr>
              <a:t>花蓮縣消防局</a:t>
            </a:r>
          </a:p>
          <a:p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Poiret One" panose="00000500000000000000" pitchFamily="2" charset="0"/>
              </a:rPr>
              <a:t>      特搜大隊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Poiret One" panose="00000500000000000000" pitchFamily="2" charset="0"/>
              </a:rPr>
              <a:t>-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Poiret One" panose="00000500000000000000" pitchFamily="2" charset="0"/>
              </a:rPr>
              <a:t>吉安分隊</a:t>
            </a:r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7B20693A-660E-0D16-7699-E3C621C0301E}"/>
              </a:ext>
            </a:extLst>
          </p:cNvPr>
          <p:cNvSpPr/>
          <p:nvPr/>
        </p:nvSpPr>
        <p:spPr>
          <a:xfrm rot="10800000">
            <a:off x="10382879" y="4823712"/>
            <a:ext cx="414868" cy="798206"/>
          </a:xfrm>
          <a:prstGeom prst="downArrow">
            <a:avLst>
              <a:gd name="adj1" fmla="val 50000"/>
              <a:gd name="adj2" fmla="val 674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0"/>
            <a:ext cx="8689976" cy="1871133"/>
          </a:xfrm>
        </p:spPr>
        <p:txBody>
          <a:bodyPr/>
          <a:lstStyle/>
          <a:p>
            <a:r>
              <a:rPr lang="zh-TW" altLang="en-US" sz="6600" dirty="0">
                <a:solidFill>
                  <a:srgbClr val="C00000"/>
                </a:solidFill>
              </a:rPr>
              <a:t>消防員 </a:t>
            </a:r>
            <a:r>
              <a:rPr lang="en-US" altLang="zh-TW" sz="6600" i="1" u="sng" dirty="0">
                <a:solidFill>
                  <a:srgbClr val="FF0000"/>
                </a:solidFill>
                <a:latin typeface="Britannic Bold" panose="020B0903060703020204" pitchFamily="34" charset="0"/>
              </a:rPr>
              <a:t>QA</a:t>
            </a:r>
            <a:r>
              <a:rPr lang="zh-TW" altLang="en-US" sz="6600" i="1" u="sng" dirty="0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br>
              <a:rPr lang="en-US" altLang="zh-TW" i="1" u="sng" dirty="0">
                <a:solidFill>
                  <a:srgbClr val="FF0000"/>
                </a:solidFill>
                <a:latin typeface="Britannic Bold" panose="020B0903060703020204" pitchFamily="34" charset="0"/>
              </a:rPr>
            </a:br>
            <a:endParaRPr lang="zh-TW" altLang="en-US" i="1" u="sng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E2C792F-3E4C-33BF-9520-8B71B8A843C4}"/>
              </a:ext>
            </a:extLst>
          </p:cNvPr>
          <p:cNvSpPr txBox="1"/>
          <p:nvPr/>
        </p:nvSpPr>
        <p:spPr>
          <a:xfrm>
            <a:off x="186190" y="1392064"/>
            <a:ext cx="618913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/>
              <a:t>Q</a:t>
            </a:r>
            <a:r>
              <a:rPr lang="en-US" altLang="zh-TW" sz="2000" b="1" dirty="0"/>
              <a:t>.</a:t>
            </a:r>
            <a:r>
              <a:rPr lang="zh-TW" altLang="en-US" sz="3600" b="1" dirty="0">
                <a:latin typeface="+mj-ea"/>
                <a:ea typeface="+mj-ea"/>
              </a:rPr>
              <a:t>當消防員</a:t>
            </a:r>
            <a:r>
              <a:rPr lang="en-US" altLang="zh-TW" sz="3600" b="1" dirty="0">
                <a:latin typeface="+mj-ea"/>
                <a:ea typeface="+mj-ea"/>
              </a:rPr>
              <a:t>~</a:t>
            </a:r>
            <a:r>
              <a:rPr lang="zh-TW" altLang="en-US" sz="3600" b="1" dirty="0">
                <a:latin typeface="+mj-ea"/>
                <a:ea typeface="+mj-ea"/>
              </a:rPr>
              <a:t>需要具備什麼資格</a:t>
            </a:r>
            <a:r>
              <a:rPr lang="en-US" altLang="zh-TW" sz="3600" b="1" dirty="0">
                <a:latin typeface="+mj-ea"/>
                <a:ea typeface="+mj-ea"/>
              </a:rPr>
              <a:t>?</a:t>
            </a:r>
            <a:r>
              <a:rPr lang="zh-TW" altLang="en-US" sz="3600" b="1" dirty="0">
                <a:latin typeface="+mj-ea"/>
                <a:ea typeface="+mj-ea"/>
              </a:rPr>
              <a:t>  男女都一樣嗎</a:t>
            </a:r>
            <a:r>
              <a:rPr lang="en-US" altLang="zh-TW" sz="3600" b="1" dirty="0">
                <a:latin typeface="+mj-ea"/>
                <a:ea typeface="+mj-ea"/>
              </a:rPr>
              <a:t>?</a:t>
            </a:r>
          </a:p>
          <a:p>
            <a:pPr algn="just"/>
            <a:r>
              <a:rPr lang="zh-TW" altLang="en-US" sz="2800" dirty="0">
                <a:latin typeface="Poiret One" panose="00000500000000000000" pitchFamily="2" charset="0"/>
              </a:rPr>
              <a:t> 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A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：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Poiret One" panose="00000500000000000000" pitchFamily="2" charset="0"/>
              </a:rPr>
              <a:t>首先要經過國家考試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Poiret One" panose="00000500000000000000" pitchFamily="2" charset="0"/>
                <a:ea typeface="PMingLiU" panose="02020500000000000000" pitchFamily="18" charset="-120"/>
              </a:rPr>
              <a:t>：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Poiret One" panose="00000500000000000000" pitchFamily="2" charset="0"/>
                <a:ea typeface="PMingLiU" panose="02020500000000000000" pitchFamily="18" charset="-120"/>
              </a:rPr>
              <a:t>考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</a:rPr>
              <a:t>特考班 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Poiret One" panose="00000500000000000000" pitchFamily="2" charset="0"/>
              </a:rPr>
              <a:t>       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</a:rPr>
              <a:t>年齡限制：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18~37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</a:rPr>
              <a:t>歲。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身高大不同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~ 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男生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要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165 CM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/    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女生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要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160 CM</a:t>
            </a:r>
          </a:p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  *不能刺青  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</a:rPr>
              <a:t>有損機關形象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endParaRPr lang="en-US" altLang="zh-TW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lang="zh-TW" altLang="en-US" sz="3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工作的性質和內容是甚麼</a:t>
            </a:r>
            <a:r>
              <a:rPr lang="en-US" altLang="zh-TW" sz="3600" b="1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</a:p>
          <a:p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輪班制</a:t>
            </a:r>
            <a:r>
              <a:rPr lang="en-US" altLang="zh-TW" sz="32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~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上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48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小時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,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休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48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小時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     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勤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休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2)</a:t>
            </a:r>
          </a:p>
          <a:p>
            <a:r>
              <a:rPr lang="zh-TW" altLang="en-US" sz="2800" b="1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內容</a:t>
            </a:r>
            <a:r>
              <a:rPr lang="en-US" altLang="zh-TW" sz="2800" b="1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:</a:t>
            </a:r>
            <a:r>
              <a:rPr lang="zh-TW" altLang="en-US" sz="2800" b="1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預防宣導、搶救災害、救護工作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BA3F51">
                  <a:lumMod val="75000"/>
                </a:srgbClr>
              </a:solidFill>
              <a:effectLst/>
              <a:uLnTx/>
              <a:uFillTx/>
              <a:latin typeface="MS Reference Sans Serif" panose="020B060403050404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7BA100E-8344-2801-97FD-7D4A24954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67" y="1510017"/>
            <a:ext cx="5630333" cy="53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3" y="0"/>
            <a:ext cx="8689976" cy="1310079"/>
          </a:xfrm>
        </p:spPr>
        <p:txBody>
          <a:bodyPr/>
          <a:lstStyle/>
          <a:p>
            <a:r>
              <a:rPr kumimoji="0" lang="zh-TW" altLang="en-US" sz="6600" b="0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j-cs"/>
              </a:rPr>
              <a:t> 消防員 </a:t>
            </a:r>
            <a:r>
              <a:rPr kumimoji="0" lang="en-US" altLang="zh-TW" sz="6600" b="0" i="1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j-cs"/>
              </a:rPr>
              <a:t>QA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6B4525-37FA-DA3A-0E79-31F188D4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208" y="2731709"/>
            <a:ext cx="3515201" cy="4126291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21" y="1484133"/>
            <a:ext cx="7776594" cy="490756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lang="zh-TW" altLang="en-US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像現在夏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天很熱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，感覺火災特別多，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季節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會不會影響工作</a:t>
            </a:r>
            <a:r>
              <a:rPr lang="en-US" altLang="zh-TW" sz="2800" b="1" cap="none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  <a:r>
              <a:rPr lang="zh-TW" altLang="en-US" sz="2800" b="1" cap="none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 </a:t>
            </a:r>
            <a:r>
              <a:rPr lang="en-US" altLang="zh-TW" sz="2800" b="1" cap="none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(</a:t>
            </a:r>
            <a:r>
              <a:rPr lang="zh-TW" altLang="en-US" sz="2800" b="1" cap="none" dirty="0">
                <a:solidFill>
                  <a:prstClr val="black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忙碌的程度</a:t>
            </a:r>
            <a:r>
              <a:rPr lang="en-US" altLang="zh-TW" sz="2800" b="1" cap="none" dirty="0">
                <a:solidFill>
                  <a:prstClr val="black"/>
                </a:solidFill>
                <a:latin typeface="Poiret One" panose="00000500000000000000" pitchFamily="2" charset="0"/>
                <a:ea typeface="PMingLiU" panose="02020500000000000000" pitchFamily="18" charset="-120"/>
              </a:rPr>
              <a:t>)</a:t>
            </a:r>
            <a:endParaRPr lang="en-US" altLang="zh-TW" sz="2800" b="1" cap="none" dirty="0">
              <a:solidFill>
                <a:prstClr val="black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A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：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MS Reference Sans Serif" panose="020B0604030504040204" pitchFamily="34" charset="0"/>
              </a:rPr>
              <a:t>其實不會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MS Reference Sans Serif" panose="020B0604030504040204" pitchFamily="34" charset="0"/>
              </a:rPr>
              <a:t>!!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MS Reference Sans Serif" panose="020B0604030504040204" pitchFamily="34" charset="0"/>
              </a:rPr>
              <a:t>因為每個季節都有不同的災害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夏天雖然感覺火災很多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但冬天也會有火災還有一氧化碳中毒，</a:t>
            </a:r>
            <a:r>
              <a:rPr lang="zh-TW" altLang="en-US" sz="2800" b="1" u="sng" cap="none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PMingLiU" panose="02020500000000000000" pitchFamily="18" charset="-120"/>
                <a:ea typeface="PMingLiU" panose="02020500000000000000" pitchFamily="18" charset="-120"/>
              </a:rPr>
              <a:t>所以災害發生和季節無關</a:t>
            </a:r>
            <a:r>
              <a:rPr lang="zh-TW" altLang="en-US" sz="2800" b="1" cap="none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2800" b="1" cap="none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在你曾經救災的經驗中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，有沒有遇到困難或害怕的事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</a:p>
          <a:p>
            <a:pPr algn="l"/>
            <a:r>
              <a:rPr lang="en-US" altLang="zh-TW" sz="3000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A</a:t>
            </a:r>
            <a:r>
              <a:rPr lang="zh-TW" altLang="en-US" sz="3000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：</a:t>
            </a:r>
            <a:r>
              <a:rPr lang="zh-TW" altLang="en-US" sz="3000" b="1" dirty="0">
                <a:solidFill>
                  <a:schemeClr val="accent5">
                    <a:lumMod val="75000"/>
                  </a:schemeClr>
                </a:solidFill>
                <a:latin typeface="MS Reference Sans Serif" panose="020B0604030504040204" pitchFamily="34" charset="0"/>
              </a:rPr>
              <a:t>既然自己已經知道消防員要救火還要救護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，所以火和血我都不怕，</a:t>
            </a:r>
            <a:r>
              <a:rPr lang="zh-TW" altLang="en-US" sz="3000" b="1" cap="none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只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是每個</a:t>
            </a:r>
            <a:r>
              <a:rPr lang="zh-TW" altLang="en-US" sz="3000" b="1" cap="none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案件都不同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，所以難的是要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~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隨機應變 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</a:rPr>
              <a:t>; </a:t>
            </a:r>
            <a:r>
              <a:rPr lang="zh-TW" altLang="en-US" sz="3000" b="1" cap="none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而害怕的是未知的環境所帶來心裡的恐慌</a:t>
            </a:r>
            <a:r>
              <a:rPr lang="en-US" altLang="zh-TW" sz="3000" b="1" cap="none" dirty="0">
                <a:solidFill>
                  <a:schemeClr val="accent5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!!</a:t>
            </a:r>
          </a:p>
          <a:p>
            <a:pPr algn="l"/>
            <a:endParaRPr lang="en-US" altLang="zh-TW" sz="3000" b="1" cap="none" dirty="0">
              <a:solidFill>
                <a:schemeClr val="accent5">
                  <a:lumMod val="75000"/>
                </a:schemeClr>
              </a:solidFill>
              <a:latin typeface="Poiret One" panose="00000500000000000000" pitchFamily="2" charset="0"/>
              <a:ea typeface="PMingLiU" panose="02020500000000000000" pitchFamily="18" charset="-120"/>
            </a:endParaRPr>
          </a:p>
          <a:p>
            <a:pPr algn="l"/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59632B-10D4-7904-C7B9-7A6E22BFC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903" y="-618028"/>
            <a:ext cx="3542950" cy="42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9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154" y="209724"/>
            <a:ext cx="8689976" cy="1175855"/>
          </a:xfrm>
        </p:spPr>
        <p:txBody>
          <a:bodyPr/>
          <a:lstStyle/>
          <a:p>
            <a:r>
              <a:rPr kumimoji="0" lang="zh-TW" altLang="en-US" sz="6600" b="0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j-cs"/>
              </a:rPr>
              <a:t>消防員 </a:t>
            </a:r>
            <a:r>
              <a:rPr kumimoji="0" lang="en-US" altLang="zh-TW" sz="6600" b="0" i="1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j-cs"/>
              </a:rPr>
              <a:t>QA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B87C60-6D86-74FE-3D41-1D1BCC3F7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3237" cy="6858000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1686" y="1385579"/>
            <a:ext cx="5876848" cy="3225906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Q</a:t>
            </a:r>
            <a:r>
              <a:rPr kumimoji="0" lang="en-US" altLang="zh-TW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.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好奇提問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~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新細明體" panose="02020500000000000000" pitchFamily="18" charset="-120"/>
                <a:cs typeface="+mn-cs"/>
              </a:rPr>
              <a:t>聽說消防員有一些水果的禁忌</a:t>
            </a:r>
            <a:r>
              <a:rPr lang="en-US" altLang="zh-TW" sz="2800" b="1" cap="none" dirty="0">
                <a:solidFill>
                  <a:prstClr val="black"/>
                </a:solidFill>
                <a:latin typeface="Tw Cen MT" panose="020B0602020104020603"/>
                <a:ea typeface="新細明體" panose="02020500000000000000" pitchFamily="18" charset="-120"/>
              </a:rPr>
              <a:t>?</a:t>
            </a:r>
          </a:p>
          <a:p>
            <a:pPr algn="l"/>
            <a:r>
              <a:rPr kumimoji="0" lang="en-US" altLang="zh-TW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：</a:t>
            </a:r>
            <a:r>
              <a:rPr kumimoji="0" lang="zh-TW" altLang="en-US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芒果</a:t>
            </a:r>
            <a:r>
              <a:rPr kumimoji="0" lang="zh-TW" altLang="en-US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和</a:t>
            </a:r>
            <a:r>
              <a:rPr kumimoji="0" lang="zh-TW" altLang="en-US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鳳梨</a:t>
            </a:r>
            <a:r>
              <a:rPr kumimoji="0" lang="en-US" altLang="zh-TW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~</a:t>
            </a:r>
            <a:r>
              <a:rPr kumimoji="0" lang="zh-TW" altLang="en-US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芒果代表很忙</a:t>
            </a:r>
            <a:r>
              <a:rPr kumimoji="0" lang="en-US" altLang="zh-TW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取諧音</a:t>
            </a:r>
            <a:r>
              <a:rPr kumimoji="0" lang="en-US" altLang="zh-TW" sz="2600" b="0" i="0" u="none" strike="noStrike" kern="1200" cap="all" spc="0" normalizeH="0" baseline="0" noProof="0" dirty="0">
                <a:ln>
                  <a:noFill/>
                </a:ln>
                <a:solidFill>
                  <a:srgbClr val="BA3F51">
                    <a:lumMod val="75000"/>
                  </a:srgbClr>
                </a:solidFill>
                <a:effectLst/>
                <a:uLnTx/>
                <a:uFillTx/>
                <a:latin typeface="MS Reference Sans Serif" panose="020B0604030504040204" pitchFamily="34" charset="0"/>
                <a:ea typeface="新細明體" panose="02020500000000000000" pitchFamily="18" charset="-120"/>
                <a:cs typeface="+mn-cs"/>
              </a:rPr>
              <a:t>)</a:t>
            </a:r>
          </a:p>
          <a:p>
            <a:pPr algn="l"/>
            <a:r>
              <a:rPr lang="zh-TW" altLang="en-US" sz="26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     鳳梨是因為台語</a:t>
            </a:r>
            <a:r>
              <a:rPr lang="en-US" altLang="zh-TW" sz="26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zh-TW" altLang="en-US" sz="26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旺來</a:t>
            </a:r>
            <a:r>
              <a:rPr lang="en-US" altLang="zh-TW" sz="26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)~</a:t>
            </a:r>
            <a:r>
              <a:rPr lang="zh-TW" altLang="en-US" sz="26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代表火會</a:t>
            </a:r>
            <a:endParaRPr lang="en-US" altLang="zh-TW" sz="2600" dirty="0">
              <a:solidFill>
                <a:srgbClr val="BA3F51">
                  <a:lumMod val="75000"/>
                </a:srgbClr>
              </a:solidFill>
              <a:latin typeface="MS Reference Sans Serif" panose="020B0604030504040204" pitchFamily="34" charset="0"/>
              <a:ea typeface="新細明體" panose="02020500000000000000" pitchFamily="18" charset="-120"/>
            </a:endParaRPr>
          </a:p>
          <a:p>
            <a:pPr algn="l"/>
            <a:r>
              <a:rPr lang="zh-TW" altLang="en-US" sz="2600" dirty="0">
                <a:solidFill>
                  <a:srgbClr val="BA3F51">
                    <a:lumMod val="75000"/>
                  </a:srgbClr>
                </a:solidFill>
                <a:latin typeface="MS Reference Sans Serif" panose="020B0604030504040204" pitchFamily="34" charset="0"/>
                <a:ea typeface="新細明體" panose="02020500000000000000" pitchFamily="18" charset="-120"/>
              </a:rPr>
              <a:t>     燒很旺</a:t>
            </a:r>
            <a:r>
              <a:rPr lang="zh-TW" altLang="en-US" sz="2600" dirty="0">
                <a:solidFill>
                  <a:srgbClr val="BA3F51">
                    <a:lumMod val="75000"/>
                  </a:srgb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en-US" altLang="zh-TW" sz="2600" dirty="0">
              <a:solidFill>
                <a:srgbClr val="BA3F51">
                  <a:lumMod val="75000"/>
                </a:srgbClr>
              </a:solidFill>
              <a:latin typeface="MS Reference Sans Serif" panose="020B0604030504040204" pitchFamily="34" charset="0"/>
              <a:ea typeface="新細明體" panose="02020500000000000000" pitchFamily="18" charset="-120"/>
            </a:endParaRPr>
          </a:p>
          <a:p>
            <a:pPr algn="l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A25B0E-AD8E-B68A-0495-ECD5D49E8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81" y="4395942"/>
            <a:ext cx="3431919" cy="246205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69A4368-82F4-2D55-FF04-FF00D31B2B8E}"/>
              </a:ext>
            </a:extLst>
          </p:cNvPr>
          <p:cNvSpPr txBox="1"/>
          <p:nvPr/>
        </p:nvSpPr>
        <p:spPr>
          <a:xfrm>
            <a:off x="5821183" y="5147733"/>
            <a:ext cx="2450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u="sng" dirty="0">
                <a:solidFill>
                  <a:srgbClr val="FF0000"/>
                </a:solidFill>
              </a:rPr>
              <a:t>送給消防員的小禮物</a:t>
            </a: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ED7234CD-972E-8D29-FFCA-04219CEC9AFC}"/>
              </a:ext>
            </a:extLst>
          </p:cNvPr>
          <p:cNvSpPr/>
          <p:nvPr/>
        </p:nvSpPr>
        <p:spPr>
          <a:xfrm>
            <a:off x="7828747" y="5759284"/>
            <a:ext cx="787400" cy="465667"/>
          </a:xfrm>
          <a:prstGeom prst="rightArrow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0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2155-86BB-FC6A-5FD5-521DBC58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05627" y="-1254607"/>
            <a:ext cx="8689976" cy="2509213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C00000"/>
                </a:solidFill>
              </a:rPr>
              <a:t>按摩師</a:t>
            </a:r>
            <a:r>
              <a:rPr kumimoji="0" lang="en-US" altLang="zh-TW" sz="6600" b="0" i="1" u="sng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新細明體" panose="02020500000000000000" pitchFamily="18" charset="-120"/>
                <a:cs typeface="+mj-cs"/>
              </a:rPr>
              <a:t>QA</a:t>
            </a:r>
            <a:endParaRPr lang="zh-TW" altLang="en-US" u="sng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1F8E57-0B39-B511-2EFF-0911AE094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2022"/>
            <a:ext cx="4292367" cy="48590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zh-TW" altLang="en-US" sz="3200" b="1" dirty="0">
                <a:solidFill>
                  <a:schemeClr val="tx1"/>
                </a:solidFill>
              </a:rPr>
              <a:t>            個人資料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algn="l"/>
            <a:r>
              <a:rPr lang="en-US" altLang="zh-TW" sz="2400" dirty="0"/>
              <a:t>1.</a:t>
            </a:r>
            <a:r>
              <a:rPr lang="zh-TW" altLang="en-US" sz="2400" b="1" dirty="0">
                <a:solidFill>
                  <a:srgbClr val="8A448C"/>
                </a:solidFill>
              </a:rPr>
              <a:t>姓名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zh-TW" altLang="en-US" sz="2800" b="1" dirty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石煒立</a:t>
            </a:r>
            <a:r>
              <a:rPr lang="zh-TW" altLang="en-US" sz="2800" b="1" dirty="0">
                <a:solidFill>
                  <a:schemeClr val="bg2">
                    <a:lumMod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 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/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44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歲</a:t>
            </a:r>
            <a:endParaRPr lang="en-US" altLang="zh-TW" sz="2400" b="1" dirty="0">
              <a:solidFill>
                <a:srgbClr val="8A448C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2.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服務於：足之家養生工坊</a:t>
            </a:r>
            <a:endParaRPr lang="en-US" altLang="zh-TW" sz="2400" b="1" dirty="0">
              <a:solidFill>
                <a:srgbClr val="8A448C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                 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(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花蓮市民國路上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)</a:t>
            </a:r>
          </a:p>
          <a:p>
            <a:pPr algn="l"/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3.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按摩師資歷 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~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16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年</a:t>
            </a:r>
            <a:endParaRPr lang="en-US" altLang="zh-TW" sz="2400" b="1" dirty="0">
              <a:solidFill>
                <a:srgbClr val="8A448C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  目前開店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4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年 </a:t>
            </a:r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~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擔任 老闆</a:t>
            </a:r>
            <a:endParaRPr lang="en-US" altLang="zh-TW" sz="2400" b="1" dirty="0">
              <a:solidFill>
                <a:srgbClr val="8A448C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l"/>
            <a:r>
              <a:rPr lang="en-US" altLang="zh-TW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4.</a:t>
            </a:r>
            <a:r>
              <a:rPr lang="zh-TW" altLang="en-US" sz="2400" b="1" dirty="0">
                <a:solidFill>
                  <a:srgbClr val="8A448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開店原因：</a:t>
            </a:r>
            <a:r>
              <a:rPr lang="zh-TW" altLang="en-US" sz="2400" b="1" dirty="0">
                <a:solidFill>
                  <a:srgbClr val="8A448C"/>
                </a:solidFill>
                <a:latin typeface="Poiret One" panose="00000500000000000000" pitchFamily="2" charset="0"/>
                <a:ea typeface="PMingLiU" panose="02020500000000000000" pitchFamily="18" charset="-120"/>
              </a:rPr>
              <a:t>能賺錢</a:t>
            </a:r>
            <a:endParaRPr lang="en-US" altLang="zh-TW" sz="2400" b="1" dirty="0">
              <a:solidFill>
                <a:srgbClr val="8A448C"/>
              </a:solidFill>
              <a:latin typeface="Poiret One" panose="00000500000000000000" pitchFamily="2" charset="0"/>
              <a:ea typeface="PMingLiU" panose="02020500000000000000" pitchFamily="18" charset="-120"/>
            </a:endParaRPr>
          </a:p>
          <a:p>
            <a:pPr algn="l"/>
            <a:r>
              <a:rPr lang="zh-TW" altLang="en-US" sz="2400" b="1" dirty="0">
                <a:solidFill>
                  <a:srgbClr val="8A448C"/>
                </a:solidFill>
                <a:latin typeface="Poiret One" panose="00000500000000000000" pitchFamily="2" charset="0"/>
                <a:ea typeface="PMingLiU" panose="02020500000000000000" pitchFamily="18" charset="-120"/>
              </a:rPr>
              <a:t>                          又能幫助別人</a:t>
            </a:r>
            <a:endParaRPr lang="en-US" altLang="zh-TW" sz="2400" b="1" dirty="0">
              <a:solidFill>
                <a:srgbClr val="8A448C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E50523-D259-1F4B-D105-DFA3EF25D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658" y="2867341"/>
            <a:ext cx="2774342" cy="399065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D39B4A-B450-E97D-AC4C-BCF6EE4C4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39" y="0"/>
            <a:ext cx="5212361" cy="378343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3B46B0-3014-AF49-EEA2-7BA615BD4E36}"/>
              </a:ext>
            </a:extLst>
          </p:cNvPr>
          <p:cNvSpPr txBox="1"/>
          <p:nvPr/>
        </p:nvSpPr>
        <p:spPr>
          <a:xfrm>
            <a:off x="6674235" y="4805472"/>
            <a:ext cx="3020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highlight>
                  <a:srgbClr val="FFFF00"/>
                </a:highlight>
              </a:rPr>
              <a:t>足之家</a:t>
            </a:r>
            <a:endParaRPr lang="en-US" altLang="zh-TW" sz="4400" b="1" dirty="0">
              <a:highlight>
                <a:srgbClr val="FFFF00"/>
              </a:highlight>
            </a:endParaRPr>
          </a:p>
          <a:p>
            <a:pPr algn="ctr"/>
            <a:r>
              <a:rPr lang="zh-TW" altLang="en-US" sz="4400" b="1" dirty="0">
                <a:highlight>
                  <a:srgbClr val="FFFF00"/>
                </a:highlight>
              </a:rPr>
              <a:t>養生工坊</a:t>
            </a:r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512D5E3F-9482-743D-7F7A-0756E8C3308E}"/>
              </a:ext>
            </a:extLst>
          </p:cNvPr>
          <p:cNvSpPr/>
          <p:nvPr/>
        </p:nvSpPr>
        <p:spPr>
          <a:xfrm rot="10800000">
            <a:off x="8791280" y="3968670"/>
            <a:ext cx="447411" cy="88266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0426B6B-7190-FB98-67B0-841E56018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84102" y="1817493"/>
            <a:ext cx="3109519" cy="506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780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小水滴</Template>
  <TotalTime>1056</TotalTime>
  <Words>1193</Words>
  <Application>Microsoft Office PowerPoint</Application>
  <PresentationFormat>寬螢幕</PresentationFormat>
  <Paragraphs>172</Paragraphs>
  <Slides>17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PMingLiU</vt:lpstr>
      <vt:lpstr>Arial</vt:lpstr>
      <vt:lpstr>Britannic Bold</vt:lpstr>
      <vt:lpstr>Calibri</vt:lpstr>
      <vt:lpstr>MS Reference Sans Serif</vt:lpstr>
      <vt:lpstr>Palatino Linotype</vt:lpstr>
      <vt:lpstr>Poiret One</vt:lpstr>
      <vt:lpstr>Tw Cen MT</vt:lpstr>
      <vt:lpstr>小水滴</vt:lpstr>
      <vt:lpstr>小小職業採訪員  </vt:lpstr>
      <vt:lpstr>大綱</vt:lpstr>
      <vt:lpstr>動機</vt:lpstr>
      <vt:lpstr>PowerPoint 簡報</vt:lpstr>
      <vt:lpstr>PowerPoint 簡報</vt:lpstr>
      <vt:lpstr>消防員 QA  </vt:lpstr>
      <vt:lpstr> 消防員 QA</vt:lpstr>
      <vt:lpstr>消防員 QA</vt:lpstr>
      <vt:lpstr>按摩師QA</vt:lpstr>
      <vt:lpstr>按摩師QA</vt:lpstr>
      <vt:lpstr>按摩師 QA</vt:lpstr>
      <vt:lpstr>PowerPoint 簡報</vt:lpstr>
      <vt:lpstr>廚師QA</vt:lpstr>
      <vt:lpstr>PowerPoint 簡報</vt:lpstr>
      <vt:lpstr>廚師QA</vt:lpstr>
      <vt:lpstr>PowerPoint 簡報</vt:lpstr>
      <vt:lpstr>心得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尚宜 林</dc:creator>
  <cp:lastModifiedBy>尚宜 林</cp:lastModifiedBy>
  <cp:revision>2</cp:revision>
  <dcterms:created xsi:type="dcterms:W3CDTF">2024-07-27T02:57:12Z</dcterms:created>
  <dcterms:modified xsi:type="dcterms:W3CDTF">2024-09-01T12:21:40Z</dcterms:modified>
</cp:coreProperties>
</file>