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9" r:id="rId2"/>
    <p:sldId id="368" r:id="rId3"/>
    <p:sldId id="371" r:id="rId4"/>
    <p:sldId id="300" r:id="rId5"/>
    <p:sldId id="375" r:id="rId6"/>
    <p:sldId id="360" r:id="rId7"/>
    <p:sldId id="364" r:id="rId8"/>
    <p:sldId id="366" r:id="rId9"/>
    <p:sldId id="370" r:id="rId10"/>
    <p:sldId id="302" r:id="rId11"/>
    <p:sldId id="303" r:id="rId12"/>
    <p:sldId id="372" r:id="rId13"/>
    <p:sldId id="377" r:id="rId14"/>
    <p:sldId id="307" r:id="rId15"/>
    <p:sldId id="313" r:id="rId16"/>
    <p:sldId id="318" r:id="rId17"/>
    <p:sldId id="378" r:id="rId18"/>
    <p:sldId id="322" r:id="rId19"/>
    <p:sldId id="323" r:id="rId20"/>
    <p:sldId id="327" r:id="rId21"/>
    <p:sldId id="328" r:id="rId22"/>
    <p:sldId id="332" r:id="rId23"/>
    <p:sldId id="333" r:id="rId24"/>
    <p:sldId id="362" r:id="rId25"/>
    <p:sldId id="337" r:id="rId26"/>
    <p:sldId id="374" r:id="rId27"/>
    <p:sldId id="376" r:id="rId28"/>
  </p:sldIdLst>
  <p:sldSz cx="9144000" cy="6858000" type="screen4x3"/>
  <p:notesSz cx="6888163" cy="100187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e" initials="Annie" lastIdx="0" clrIdx="0">
    <p:extLst>
      <p:ext uri="{19B8F6BF-5375-455C-9EA6-DF929625EA0E}">
        <p15:presenceInfo xmlns:p15="http://schemas.microsoft.com/office/powerpoint/2012/main" xmlns="" userId="Ann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CC"/>
    <a:srgbClr val="EAEAE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971" autoAdjust="0"/>
  </p:normalViewPr>
  <p:slideViewPr>
    <p:cSldViewPr>
      <p:cViewPr>
        <p:scale>
          <a:sx n="80" d="100"/>
          <a:sy n="80" d="100"/>
        </p:scale>
        <p:origin x="-3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l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r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C6695C1A-0F4B-45F4-82B7-7A99205F1A92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l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1700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r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51048210-DCB8-432F-9E31-838DACE2F6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051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r">
              <a:defRPr sz="1300"/>
            </a:lvl1pPr>
          </a:lstStyle>
          <a:p>
            <a:pPr>
              <a:defRPr/>
            </a:pPr>
            <a:fld id="{5570472F-2ED3-43F3-BCE1-91A1B58B44EC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9" tIns="48289" rIns="96579" bIns="48289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579" tIns="48289" rIns="96579" bIns="48289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1700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r">
              <a:defRPr sz="1300"/>
            </a:lvl1pPr>
          </a:lstStyle>
          <a:p>
            <a:pPr>
              <a:defRPr/>
            </a:pPr>
            <a:fld id="{8A428E80-7E79-4BAF-BA7E-2EB384029C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38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5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901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66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77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34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42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98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555B2-F4AD-43B2-AC26-788D66BBAB0D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770F-52F8-4DE6-945B-0385F4E1C0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0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5385-0104-49F3-BAEC-49AA0A8B7439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F5D6-33F0-41F5-ACAD-2D0F7EC436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78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8DDE-1112-4C1B-B3AC-9B25D12A4360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0B7F-9F4B-41C5-85E9-92207A65BF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79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128A-E4C9-46E8-8339-50641137400A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F1F8C-FA14-4ED4-848E-89AF79787E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90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9CDB-AC8D-46C9-84E5-FEB64240CD47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BC1FD-C9AB-4F71-BB01-13DBED5374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1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D7A1-A4AA-48D7-BEF8-CA5AC3CABC91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1D7A-0853-4D74-A006-A68B689C5F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81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9F35-A208-4E83-9102-DC9383EA7E48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1927-E28E-4D0B-9CAD-E890D6C63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80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0597-AA88-4868-8D64-8DB8CAEA3016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C233-D3E0-4FDB-9449-0D11623D34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55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D85F7-1441-45AE-8C88-1C8DC6992606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901D9-4525-4478-8760-F81BB53B4E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11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5594D-CE15-4BD9-B683-09D8B55BCDC8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2464F-F759-4C07-BA24-8D70E1B9D7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654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83360-474D-4AB1-801F-4A9FC9DC9B0E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3F501-11D0-454F-9B1F-E3756E4EDB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65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E3E4561-27D7-4566-9F28-92C5A4BDFA70}" type="datetimeFigureOut">
              <a:rPr lang="zh-TW" altLang="en-US"/>
              <a:pPr>
                <a:defRPr/>
              </a:pPr>
              <a:t>2022/9/20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980D4E7-7206-4088-A487-52F66D3FC1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536" y="920621"/>
            <a:ext cx="83529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麥哲倫探險築夢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計畫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endParaRPr lang="en-US" altLang="zh-TW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zh-TW" alt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探索我</a:t>
            </a:r>
            <a:r>
              <a:rPr lang="zh-TW" alt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的</a:t>
            </a:r>
            <a:r>
              <a:rPr lang="zh-TW" alt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家園</a:t>
            </a:r>
            <a:r>
              <a:rPr lang="en-US" altLang="zh-TW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-</a:t>
            </a:r>
            <a:r>
              <a:rPr lang="zh-TW" alt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吉</a:t>
            </a:r>
            <a:r>
              <a:rPr lang="zh-TW" alt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安</a:t>
            </a:r>
            <a:endParaRPr lang="zh-TW" alt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/>
            <a:endParaRPr lang="en-US" altLang="zh-TW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zh-TW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北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昌國小三年仁</a:t>
            </a:r>
            <a:r>
              <a:rPr lang="zh-TW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班</a:t>
            </a:r>
            <a:r>
              <a:rPr lang="en-US" altLang="zh-TW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</a:t>
            </a:r>
            <a:r>
              <a:rPr lang="zh-TW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號</a:t>
            </a:r>
            <a:endParaRPr lang="en-US" altLang="zh-TW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endParaRPr lang="en-US" altLang="zh-TW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zh-TW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唐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威</a:t>
            </a:r>
            <a:r>
              <a:rPr lang="zh-TW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宇</a:t>
            </a:r>
            <a:endParaRPr lang="en-US" altLang="zh-TW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zh-TW" altLang="en-US" sz="4000" dirty="0" smtClean="0">
                <a:latin typeface="+mn-ea"/>
                <a:ea typeface="+mn-ea"/>
              </a:rPr>
              <a:t>   </a:t>
            </a:r>
            <a:endParaRPr lang="en-US" altLang="zh-TW" sz="4000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02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8498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走訪行程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一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sz="4000" b="1" dirty="0" smtClean="0">
                <a:solidFill>
                  <a:srgbClr val="002060"/>
                </a:solidFill>
              </a:rPr>
              <a:t/>
            </a:r>
            <a:br>
              <a:rPr lang="en-US" altLang="zh-TW" sz="4000" b="1" dirty="0" smtClean="0">
                <a:solidFill>
                  <a:srgbClr val="002060"/>
                </a:solidFill>
              </a:rPr>
            </a:br>
            <a:r>
              <a:rPr lang="zh-TW" altLang="en-US" sz="3600" b="1" dirty="0">
                <a:solidFill>
                  <a:srgbClr val="002060"/>
                </a:solidFill>
              </a:rPr>
              <a:t>寧靜的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吉安圳步道</a:t>
            </a:r>
            <a:r>
              <a:rPr lang="en-US" altLang="zh-TW" sz="4000" b="1" dirty="0" smtClean="0">
                <a:solidFill>
                  <a:srgbClr val="002060"/>
                </a:solidFill>
              </a:rPr>
              <a:t/>
            </a:r>
            <a:br>
              <a:rPr lang="en-US" altLang="zh-TW" sz="4000" b="1" dirty="0" smtClean="0">
                <a:solidFill>
                  <a:srgbClr val="002060"/>
                </a:solidFill>
              </a:rPr>
            </a:b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zh-TW" altLang="en-US" sz="2800" dirty="0">
              <a:solidFill>
                <a:srgbClr val="00206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62473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</a:t>
            </a: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看到</a:t>
            </a:r>
            <a:endParaRPr lang="en-US" altLang="zh-TW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002060"/>
                </a:solidFill>
              </a:rPr>
              <a:t>”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不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盡</a:t>
            </a:r>
            <a:r>
              <a:rPr lang="en-US" altLang="zh-TW" sz="3600" b="1" dirty="0" smtClean="0">
                <a:solidFill>
                  <a:srgbClr val="002060"/>
                </a:solidFill>
              </a:rPr>
              <a:t>”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 及 </a:t>
            </a:r>
            <a:r>
              <a:rPr lang="en-US" altLang="zh-TW" sz="3600" b="1" dirty="0" smtClean="0">
                <a:solidFill>
                  <a:srgbClr val="002060"/>
                </a:solidFill>
              </a:rPr>
              <a:t>“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不</a:t>
            </a:r>
            <a:r>
              <a:rPr lang="zh-TW" altLang="en-US" sz="3600" b="1" dirty="0">
                <a:solidFill>
                  <a:srgbClr val="002060"/>
                </a:solidFill>
              </a:rPr>
              <a:t>冬</a:t>
            </a:r>
            <a:r>
              <a:rPr lang="en-US" altLang="zh-TW" sz="3600" b="1" dirty="0" smtClean="0">
                <a:solidFill>
                  <a:srgbClr val="002060"/>
                </a:solidFill>
              </a:rPr>
              <a:t>”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石碑</a:t>
            </a:r>
            <a:endParaRPr lang="en-US" altLang="zh-TW" sz="3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建立於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日本</a:t>
            </a:r>
            <a:r>
              <a:rPr lang="zh-TW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昭和</a:t>
            </a:r>
            <a:r>
              <a:rPr lang="zh-TW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七年七月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r>
              <a:rPr lang="zh-TW" altLang="zh-TW" b="1" dirty="0" smtClean="0">
                <a:solidFill>
                  <a:srgbClr val="002060"/>
                </a:solidFill>
              </a:rPr>
              <a:t>很</a:t>
            </a:r>
            <a:r>
              <a:rPr lang="zh-TW" altLang="zh-TW" b="1" dirty="0">
                <a:solidFill>
                  <a:srgbClr val="002060"/>
                </a:solidFill>
              </a:rPr>
              <a:t>深的水井</a:t>
            </a:r>
            <a:endParaRPr lang="zh-TW" alt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00261"/>
            <a:ext cx="2448272" cy="44204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4" y="2100261"/>
            <a:ext cx="4587916" cy="204686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293096"/>
            <a:ext cx="4601631" cy="22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61248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裡</a:t>
            </a:r>
            <a:r>
              <a:rPr lang="zh-TW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也是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rgbClr val="002060"/>
                </a:solidFill>
              </a:rPr>
              <a:t>花蓮農田水利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會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生態</a:t>
            </a:r>
            <a:r>
              <a:rPr lang="zh-TW" altLang="zh-TW" sz="3600" b="1" dirty="0">
                <a:solidFill>
                  <a:srgbClr val="002060"/>
                </a:solidFill>
              </a:rPr>
              <a:t>步道 </a:t>
            </a:r>
            <a:endParaRPr lang="en-US" altLang="zh-TW" sz="3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建立於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中華民國</a:t>
            </a:r>
            <a:r>
              <a:rPr lang="zh-TW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九十五年十一月</a:t>
            </a:r>
            <a:endParaRPr lang="zh-TW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9" y="692696"/>
            <a:ext cx="259228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889" y="116632"/>
            <a:ext cx="8229600" cy="1744782"/>
          </a:xfrm>
        </p:spPr>
        <p:txBody>
          <a:bodyPr/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經過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sz="3200" b="1" dirty="0" smtClean="0">
                <a:solidFill>
                  <a:srgbClr val="002060"/>
                </a:solidFill>
              </a:rPr>
              <a:t>湍急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的</a:t>
            </a:r>
            <a:r>
              <a:rPr lang="zh-TW" altLang="zh-TW" sz="3200" b="1" dirty="0" smtClean="0">
                <a:solidFill>
                  <a:srgbClr val="002060"/>
                </a:solidFill>
              </a:rPr>
              <a:t>水流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         狹窄的步道</a:t>
            </a:r>
            <a:r>
              <a:rPr lang="zh-TW" altLang="en-US" sz="3200" dirty="0" smtClean="0">
                <a:solidFill>
                  <a:srgbClr val="002060"/>
                </a:solidFill>
              </a:rPr>
              <a:t>          </a:t>
            </a:r>
            <a:r>
              <a:rPr lang="zh-TW" altLang="zh-TW" sz="3200" b="1" dirty="0" smtClean="0">
                <a:solidFill>
                  <a:srgbClr val="002060"/>
                </a:solidFill>
              </a:rPr>
              <a:t>腳踏車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車</a:t>
            </a:r>
            <a:r>
              <a:rPr lang="zh-TW" altLang="zh-TW" sz="3200" b="1" dirty="0" smtClean="0">
                <a:solidFill>
                  <a:srgbClr val="002060"/>
                </a:solidFill>
              </a:rPr>
              <a:t>道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01" y="1916832"/>
            <a:ext cx="2546288" cy="47586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21" y="1916832"/>
            <a:ext cx="2607111" cy="4758606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74032" y="1916832"/>
            <a:ext cx="2494112" cy="47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還有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rgbClr val="002060"/>
                </a:solidFill>
                <a:latin typeface="+mn-ea"/>
              </a:rPr>
              <a:t>分水門</a:t>
            </a:r>
            <a:endParaRPr lang="en-US" altLang="zh-TW" sz="3600" dirty="0">
              <a:solidFill>
                <a:srgbClr val="002060"/>
              </a:solidFill>
              <a:latin typeface="+mn-ea"/>
            </a:endParaRPr>
          </a:p>
          <a:p>
            <a:endParaRPr lang="en-US" altLang="zh-TW" sz="3600" b="1" dirty="0">
              <a:solidFill>
                <a:schemeClr val="tx2"/>
              </a:solidFill>
              <a:latin typeface="+mn-ea"/>
            </a:endParaRPr>
          </a:p>
          <a:p>
            <a:pPr marL="0" indent="0">
              <a:buNone/>
            </a:pPr>
            <a:endParaRPr lang="en-US" altLang="zh-TW" sz="3600" b="1" dirty="0" smtClean="0">
              <a:solidFill>
                <a:schemeClr val="tx2"/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3600" b="1" dirty="0" smtClean="0">
                <a:solidFill>
                  <a:schemeClr val="tx2"/>
                </a:solidFill>
                <a:latin typeface="+mn-ea"/>
              </a:rPr>
              <a:t>    </a:t>
            </a:r>
            <a:r>
              <a:rPr lang="zh-TW" altLang="zh-TW" sz="3600" b="1" dirty="0" smtClean="0">
                <a:solidFill>
                  <a:srgbClr val="002060"/>
                </a:solidFill>
                <a:latin typeface="+mn-ea"/>
              </a:rPr>
              <a:t>拱橋</a:t>
            </a:r>
            <a:r>
              <a:rPr lang="en-US" altLang="zh-TW" sz="3600" b="1" dirty="0" smtClean="0">
                <a:solidFill>
                  <a:srgbClr val="002060"/>
                </a:solidFill>
                <a:latin typeface="+mn-ea"/>
              </a:rPr>
              <a:t>      </a:t>
            </a:r>
            <a:r>
              <a:rPr lang="zh-TW" altLang="en-US" sz="3600" b="1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zh-TW" sz="3600" b="1" dirty="0" smtClean="0">
                <a:solidFill>
                  <a:srgbClr val="002060"/>
                </a:solidFill>
                <a:latin typeface="+mn-ea"/>
              </a:rPr>
              <a:t>        </a:t>
            </a:r>
            <a:r>
              <a:rPr lang="zh-TW" altLang="en-US" sz="3600" b="1" dirty="0" smtClean="0">
                <a:solidFill>
                  <a:srgbClr val="002060"/>
                </a:solidFill>
                <a:latin typeface="+mn-ea"/>
              </a:rPr>
              <a:t>清澈的流水</a:t>
            </a:r>
            <a:r>
              <a:rPr lang="en-US" altLang="zh-TW" sz="3600" b="1" dirty="0" smtClean="0">
                <a:solidFill>
                  <a:srgbClr val="002060"/>
                </a:solidFill>
                <a:latin typeface="+mn-ea"/>
              </a:rPr>
              <a:t>           </a:t>
            </a:r>
            <a:r>
              <a:rPr lang="zh-TW" altLang="zh-TW" sz="3600" b="1" dirty="0" smtClean="0">
                <a:solidFill>
                  <a:srgbClr val="002060"/>
                </a:solidFill>
                <a:latin typeface="+mn-ea"/>
              </a:rPr>
              <a:t>水車</a:t>
            </a:r>
            <a:endParaRPr lang="zh-TW" altLang="en-US" sz="36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4824536" cy="21544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28999"/>
            <a:ext cx="2058425" cy="324035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3429000"/>
            <a:ext cx="2376264" cy="32403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7" y="3429000"/>
            <a:ext cx="2066719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252" y="0"/>
            <a:ext cx="9116748" cy="1772816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走訪行程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二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b="1" dirty="0">
                <a:solidFill>
                  <a:srgbClr val="002060"/>
                </a:solidFill>
              </a:rPr>
              <a:t/>
            </a:r>
            <a:br>
              <a:rPr lang="en-US" altLang="zh-TW" b="1" dirty="0">
                <a:solidFill>
                  <a:srgbClr val="002060"/>
                </a:solidFill>
              </a:rPr>
            </a:br>
            <a:r>
              <a:rPr lang="zh-TW" altLang="en-US" sz="3600" b="1" dirty="0">
                <a:solidFill>
                  <a:srgbClr val="002060"/>
                </a:solidFill>
              </a:rPr>
              <a:t>秀麗的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白雲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及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楓林</a:t>
            </a:r>
            <a:r>
              <a:rPr lang="zh-TW" altLang="zh-TW" sz="3600" b="1" dirty="0">
                <a:solidFill>
                  <a:srgbClr val="002060"/>
                </a:solidFill>
              </a:rPr>
              <a:t>步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道</a:t>
            </a:r>
            <a:r>
              <a:rPr lang="en-US" altLang="zh-TW" sz="36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分兩天</a:t>
            </a:r>
            <a:r>
              <a:rPr lang="en-US" altLang="zh-TW" sz="3600" b="1" dirty="0" smtClean="0">
                <a:solidFill>
                  <a:srgbClr val="002060"/>
                </a:solidFill>
              </a:rPr>
              <a:t>)</a:t>
            </a:r>
            <a:endParaRPr lang="zh-TW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www.ji-an.gov.tw/image/2498/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俯瞰吉安及太平洋</a:t>
            </a:r>
            <a:endParaRPr lang="zh-TW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552727" cy="3528392"/>
          </a:xfrm>
        </p:spPr>
      </p:pic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1187623" y="4869160"/>
            <a:ext cx="6696744" cy="16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走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到白雲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步道觀景台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看到花蓮市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吉安鄉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美崙山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花蓮港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都在我腳下，</a:t>
            </a:r>
            <a:r>
              <a:rPr kumimoji="0" lang="zh-TW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真美</a:t>
            </a:r>
            <a:r>
              <a:rPr kumimoji="0"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!</a:t>
            </a:r>
            <a:endParaRPr kumimoji="0" lang="zh-TW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3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" y="188640"/>
            <a:ext cx="9143923" cy="1152128"/>
          </a:xfrm>
        </p:spPr>
        <p:txBody>
          <a:bodyPr/>
          <a:lstStyle/>
          <a:p>
            <a:pPr algn="l"/>
            <a:r>
              <a:rPr lang="zh-TW" altLang="en-US" b="1" dirty="0" smtClean="0"/>
              <a:t>  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                               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這是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sz="3600" b="1" dirty="0">
                <a:solidFill>
                  <a:schemeClr val="tx2"/>
                </a:solidFill>
              </a:rPr>
              <a:t>白雲步</a:t>
            </a:r>
            <a:r>
              <a:rPr lang="zh-TW" altLang="en-US" sz="3600" b="1" dirty="0" smtClean="0">
                <a:solidFill>
                  <a:schemeClr val="tx2"/>
                </a:solidFill>
              </a:rPr>
              <a:t>道    步道指標     楓林</a:t>
            </a:r>
            <a:r>
              <a:rPr lang="zh-TW" altLang="en-US" sz="3600" b="1" dirty="0">
                <a:solidFill>
                  <a:schemeClr val="tx2"/>
                </a:solidFill>
              </a:rPr>
              <a:t>步</a:t>
            </a:r>
            <a:r>
              <a:rPr lang="zh-TW" altLang="en-US" sz="3600" b="1" dirty="0" smtClean="0">
                <a:solidFill>
                  <a:schemeClr val="tx2"/>
                </a:solidFill>
              </a:rPr>
              <a:t>道    步道健走</a:t>
            </a:r>
            <a:endParaRPr lang="zh-TW" alt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9" y="2151759"/>
            <a:ext cx="2214168" cy="46085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8026"/>
            <a:ext cx="2160241" cy="46024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60069"/>
            <a:ext cx="2195736" cy="46024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28" y="2160069"/>
            <a:ext cx="2176403" cy="46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74" y="476672"/>
            <a:ext cx="9110388" cy="2260848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走訪行程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三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sz="4000" b="1" dirty="0" smtClean="0">
                <a:solidFill>
                  <a:srgbClr val="002060"/>
                </a:solidFill>
              </a:rPr>
              <a:t/>
            </a:r>
            <a:br>
              <a:rPr lang="en-US" altLang="zh-TW" sz="4000" b="1" dirty="0" smtClean="0">
                <a:solidFill>
                  <a:srgbClr val="002060"/>
                </a:solidFill>
              </a:rPr>
            </a:br>
            <a:r>
              <a:rPr lang="zh-TW" altLang="en-US" sz="3600" b="1" dirty="0">
                <a:solidFill>
                  <a:srgbClr val="002060"/>
                </a:solidFill>
              </a:rPr>
              <a:t>莊嚴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的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慶</a:t>
            </a:r>
            <a:r>
              <a:rPr lang="zh-TW" altLang="zh-TW" sz="3600" b="1" dirty="0">
                <a:solidFill>
                  <a:srgbClr val="002060"/>
                </a:solidFill>
              </a:rPr>
              <a:t>修</a:t>
            </a:r>
            <a:r>
              <a:rPr lang="zh-TW" altLang="zh-TW" sz="3600" b="1" dirty="0" smtClean="0">
                <a:solidFill>
                  <a:srgbClr val="002060"/>
                </a:solidFill>
              </a:rPr>
              <a:t>院</a:t>
            </a:r>
            <a:r>
              <a:rPr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慶修院門口正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7761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28800"/>
            <a:ext cx="3744416" cy="48763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28800"/>
            <a:ext cx="3528392" cy="48763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886366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</a:t>
            </a:r>
            <a:r>
              <a:rPr lang="zh-TW" altLang="zh-TW" sz="3200" b="1" dirty="0" smtClean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進入</a:t>
            </a:r>
            <a:r>
              <a:rPr lang="zh-TW" altLang="zh-TW" sz="3200" b="1" dirty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寺廟前的</a:t>
            </a:r>
            <a:r>
              <a:rPr lang="zh-TW" altLang="zh-TW" sz="3200" b="1" dirty="0" smtClean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洗手</a:t>
            </a:r>
            <a:r>
              <a:rPr lang="zh-TW" altLang="en-US" sz="3200" b="1" dirty="0" smtClean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儀式</a:t>
            </a:r>
            <a:endParaRPr lang="zh-TW" altLang="en-US" sz="3200" b="1" dirty="0">
              <a:solidFill>
                <a:srgbClr val="00206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6228184" y="818208"/>
            <a:ext cx="1871529" cy="6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0" lang="zh-TW" altLang="en-US" sz="3200" b="1" dirty="0" smtClean="0">
                <a:solidFill>
                  <a:srgbClr val="002060"/>
                </a:solidFill>
              </a:rPr>
              <a:t>百度石</a:t>
            </a:r>
            <a:endParaRPr kumimoji="0" lang="zh-TW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3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說明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1412776"/>
            <a:ext cx="871296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動  機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3600" b="1" dirty="0" smtClean="0">
                <a:solidFill>
                  <a:srgbClr val="002060"/>
                </a:solidFill>
                <a:latin typeface="+mn-ea"/>
                <a:ea typeface="+mn-ea"/>
              </a:rPr>
              <a:t>      </a:t>
            </a:r>
            <a:r>
              <a:rPr lang="zh-TW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對自己成長的吉安鄉有更多認識及體驗</a:t>
            </a:r>
            <a:endParaRPr lang="en-US" altLang="zh-TW" sz="32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目  標</a:t>
            </a:r>
            <a:endParaRPr lang="en-US" altLang="zh-TW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3600" b="1" dirty="0" smtClean="0">
                <a:solidFill>
                  <a:srgbClr val="002060"/>
                </a:solidFill>
                <a:latin typeface="+mn-ea"/>
                <a:ea typeface="+mn-ea"/>
              </a:rPr>
              <a:t>      </a:t>
            </a:r>
            <a:r>
              <a:rPr lang="en-US" altLang="zh-TW" sz="3200" b="1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認識</a:t>
            </a:r>
            <a:r>
              <a:rPr lang="zh-TW" altLang="en-US" sz="3200" b="1" dirty="0">
                <a:solidFill>
                  <a:srgbClr val="002060"/>
                </a:solidFill>
                <a:latin typeface="+mn-ea"/>
                <a:ea typeface="+mn-ea"/>
              </a:rPr>
              <a:t>在地</a:t>
            </a:r>
            <a:r>
              <a:rPr lang="zh-TW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環境</a:t>
            </a:r>
            <a:endParaRPr lang="en-US" altLang="zh-TW" sz="32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       </a:t>
            </a:r>
            <a:r>
              <a:rPr lang="en-US" altLang="zh-TW" sz="3200" b="1" dirty="0" smtClean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記錄</a:t>
            </a:r>
            <a:r>
              <a:rPr lang="zh-TW" altLang="en-US" sz="3200" b="1" dirty="0">
                <a:solidFill>
                  <a:srgbClr val="002060"/>
                </a:solidFill>
                <a:latin typeface="+mn-ea"/>
                <a:ea typeface="+mn-ea"/>
              </a:rPr>
              <a:t>所看所學</a:t>
            </a:r>
            <a:endParaRPr lang="en-US" altLang="zh-TW" sz="32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/>
            <a:endParaRPr lang="en-US" altLang="zh-TW" sz="4000" b="1" dirty="0">
              <a:solidFill>
                <a:srgbClr val="002060"/>
              </a:solidFill>
            </a:endParaRPr>
          </a:p>
          <a:p>
            <a:pPr algn="ctr"/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altLang="zh-TW" sz="4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839" y="608820"/>
            <a:ext cx="2339752" cy="808817"/>
          </a:xfrm>
        </p:spPr>
        <p:txBody>
          <a:bodyPr/>
          <a:lstStyle/>
          <a:p>
            <a:r>
              <a:rPr lang="zh-TW" altLang="en-US" b="1" dirty="0" smtClean="0"/>
              <a:t> 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武士立牌</a:t>
            </a:r>
            <a:r>
              <a:rPr lang="zh-TW" altLang="en-US" sz="3600" b="1" dirty="0">
                <a:solidFill>
                  <a:schemeClr val="tx2"/>
                </a:solidFill>
              </a:rPr>
              <a:t> </a:t>
            </a:r>
            <a:r>
              <a:rPr lang="zh-TW" altLang="en-US" sz="3600" b="1" dirty="0" smtClean="0">
                <a:solidFill>
                  <a:schemeClr val="tx2"/>
                </a:solidFill>
              </a:rPr>
              <a:t>       </a:t>
            </a:r>
            <a:endParaRPr lang="zh-TW" alt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2587569" cy="466997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99" y="1417637"/>
            <a:ext cx="2557978" cy="466998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104" y="1417637"/>
            <a:ext cx="2574032" cy="4819675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3647798" y="692696"/>
            <a:ext cx="1476672" cy="72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3200" b="1" dirty="0" smtClean="0">
                <a:solidFill>
                  <a:srgbClr val="002060"/>
                </a:solidFill>
              </a:rPr>
              <a:t>院景</a:t>
            </a:r>
            <a:r>
              <a:rPr kumimoji="0"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0"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6091055" y="764704"/>
            <a:ext cx="2704596" cy="6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0" lang="zh-TW" altLang="en-US" sz="3200" b="1" dirty="0" smtClean="0">
                <a:solidFill>
                  <a:srgbClr val="002060"/>
                </a:solidFill>
              </a:rPr>
              <a:t>八十八尊石佛</a:t>
            </a:r>
            <a:endParaRPr kumimoji="0" lang="zh-TW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6868" y="831900"/>
            <a:ext cx="1666528" cy="796950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rgbClr val="002060"/>
                </a:solidFill>
              </a:rPr>
              <a:t>   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御神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1" y="1844824"/>
            <a:ext cx="2557263" cy="452596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8" y="1844824"/>
            <a:ext cx="2697671" cy="45259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830187"/>
            <a:ext cx="2641265" cy="4525963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3203849" y="1052736"/>
            <a:ext cx="2641264" cy="42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0" lang="zh-TW" altLang="zh-TW" sz="3200" b="1" dirty="0" smtClean="0">
                <a:solidFill>
                  <a:srgbClr val="002060"/>
                </a:solidFill>
              </a:rPr>
              <a:t>紀念品</a:t>
            </a:r>
            <a:r>
              <a:rPr kumimoji="0" lang="zh-TW" altLang="en-US" sz="3200" b="1" dirty="0" smtClean="0">
                <a:solidFill>
                  <a:srgbClr val="002060"/>
                </a:solidFill>
              </a:rPr>
              <a:t>販賣處 </a:t>
            </a:r>
            <a:endParaRPr kumimoji="0" lang="zh-TW" alt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6732240" y="1019064"/>
            <a:ext cx="1008112" cy="42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0" lang="zh-TW" altLang="en-US" sz="3200" b="1" dirty="0" smtClean="0">
                <a:solidFill>
                  <a:srgbClr val="002060"/>
                </a:solidFill>
              </a:rPr>
              <a:t>佛堂</a:t>
            </a:r>
            <a:endParaRPr kumimoji="0" lang="zh-TW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21781" y="44624"/>
            <a:ext cx="9122397" cy="10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享受美食     </a:t>
            </a:r>
            <a:endParaRPr kumimoji="0"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18483" y="1196752"/>
            <a:ext cx="8928992" cy="136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     吉安鄉農會產品展示中心</a:t>
            </a:r>
            <a:endParaRPr kumimoji="0"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</a:endParaRPr>
          </a:p>
          <a:p>
            <a:endParaRPr kumimoji="0"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</a:endParaRPr>
          </a:p>
          <a:p>
            <a:pPr algn="l"/>
            <a:r>
              <a:rPr kumimoji="0"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</a:t>
            </a:r>
            <a:r>
              <a:rPr kumimoji="0" lang="zh-TW" altLang="en-US" sz="3200" b="1" dirty="0" smtClean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特色冰淇淋                            </a:t>
            </a:r>
            <a:r>
              <a:rPr lang="zh-TW" altLang="en-US" sz="3200" b="1" dirty="0" smtClean="0">
                <a:solidFill>
                  <a:srgbClr val="002060"/>
                </a:solidFill>
                <a:latin typeface="新細明體" panose="02020500000000000000" pitchFamily="18" charset="-120"/>
              </a:rPr>
              <a:t>馬</a:t>
            </a:r>
            <a:r>
              <a:rPr lang="zh-TW" altLang="en-US" sz="32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告香腸</a:t>
            </a:r>
            <a:endParaRPr kumimoji="0" lang="zh-TW" altLang="en-US" sz="3200" b="1" dirty="0">
              <a:solidFill>
                <a:srgbClr val="00206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56983"/>
            <a:ext cx="3024336" cy="3984385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56983"/>
            <a:ext cx="3024336" cy="39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09116" cy="2564904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走訪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行程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四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b="1" dirty="0">
                <a:solidFill>
                  <a:srgbClr val="002060"/>
                </a:solidFill>
              </a:rPr>
              <a:t/>
            </a:r>
            <a:br>
              <a:rPr lang="en-US" altLang="zh-TW" b="1" dirty="0">
                <a:solidFill>
                  <a:srgbClr val="002060"/>
                </a:solidFill>
              </a:rPr>
            </a:br>
            <a:r>
              <a:rPr lang="zh-TW" altLang="en-US" sz="3600" b="1" dirty="0">
                <a:solidFill>
                  <a:srgbClr val="002060"/>
                </a:solidFill>
              </a:rPr>
              <a:t>神秘的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向陽</a:t>
            </a:r>
            <a:r>
              <a:rPr lang="zh-TW" altLang="en-US" sz="3600" b="1" dirty="0">
                <a:solidFill>
                  <a:srgbClr val="002060"/>
                </a:solidFill>
              </a:rPr>
              <a:t>步道</a:t>
            </a:r>
          </a:p>
        </p:txBody>
      </p:sp>
      <p:pic>
        <p:nvPicPr>
          <p:cNvPr id="1026" name="Picture 2" descr="柔美的日光步道，展現出絕佳的親和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5706"/>
            <a:ext cx="8964488" cy="1143000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2060"/>
                </a:solidFill>
              </a:rPr>
              <a:t>向陽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步道及聖地</a:t>
            </a:r>
            <a:endParaRPr lang="zh-TW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58706"/>
            <a:ext cx="4042792" cy="28317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7" y="4221088"/>
            <a:ext cx="4031495" cy="2520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258706"/>
            <a:ext cx="4154810" cy="286591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60596" y="4482793"/>
            <a:ext cx="4124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步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道長約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4.5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公里，沿著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寧靜的產業道路，直到窮人聖母朝聖地。</a:t>
            </a:r>
            <a:endParaRPr lang="zh-TW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58253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心得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記錄</a:t>
            </a: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32069"/>
            <a:ext cx="2808312" cy="28386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050541"/>
            <a:ext cx="2880321" cy="28194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6" y="1050540"/>
            <a:ext cx="2952332" cy="28194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6927"/>
            <a:ext cx="2808312" cy="28764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936925"/>
            <a:ext cx="2880320" cy="28764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2104" y="3898988"/>
            <a:ext cx="2876453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我的學習及心得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en-US" altLang="zh-TW" sz="4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23528" y="2276872"/>
            <a:ext cx="82296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利用</a:t>
            </a:r>
            <a:r>
              <a:rPr kumimoji="0"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兩個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月暑假時間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認識了吉安鄉 </a:t>
            </a:r>
            <a:endParaRPr kumimoji="0"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的流傳故事及美麗景觀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kumimoji="0" lang="en-US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kumimoji="0" lang="en-US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endParaRPr kumimoji="0" lang="en-US" altLang="zh-TW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Font typeface="Arial" charset="0"/>
              <a:buNone/>
            </a:pP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323528" y="4005064"/>
            <a:ext cx="82296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 效仿</a:t>
            </a:r>
            <a:r>
              <a:rPr kumimoji="0"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探險家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麥哲倫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繼續</a:t>
            </a:r>
            <a:r>
              <a:rPr kumimoji="0"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探索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還未走</a:t>
            </a:r>
            <a:endParaRPr kumimoji="0"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</a:endParaRPr>
          </a:p>
          <a:p>
            <a:pPr marL="0" indent="0">
              <a:buNone/>
            </a:pP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    訪的吉安鄉</a:t>
            </a:r>
            <a:r>
              <a:rPr kumimoji="0"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文物</a:t>
            </a: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</a:rPr>
              <a:t>及美麗奧妙的世界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kumimoji="0" lang="en-US" altLang="zh-TW" sz="36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99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260648"/>
            <a:ext cx="8136904" cy="208823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報告結束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謝謝大家</a:t>
            </a: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41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進行方式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323527" y="1556792"/>
            <a:ext cx="8769277" cy="12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3600" b="1" dirty="0" smtClean="0">
                <a:solidFill>
                  <a:srgbClr val="002060"/>
                </a:solidFill>
              </a:rPr>
              <a:t> </a:t>
            </a:r>
            <a:r>
              <a:rPr kumimoji="0"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討論及收集吉安鄉資料</a:t>
            </a:r>
            <a:r>
              <a:rPr kumimoji="0"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0"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0" lang="en-US" altLang="zh-TW" sz="3600" b="1" dirty="0">
                <a:solidFill>
                  <a:srgbClr val="002060"/>
                </a:solidFill>
              </a:rPr>
              <a:t> </a:t>
            </a:r>
            <a:r>
              <a:rPr kumimoji="0" lang="zh-TW" altLang="en-US" b="1" dirty="0" smtClean="0">
                <a:solidFill>
                  <a:srgbClr val="002060"/>
                </a:solidFill>
                <a:latin typeface="+mn-ea"/>
              </a:rPr>
              <a:t>吉安鄉公所網站、 </a:t>
            </a:r>
            <a:r>
              <a:rPr kumimoji="0" lang="en-US" altLang="zh-TW" b="1" dirty="0">
                <a:solidFill>
                  <a:srgbClr val="002060"/>
                </a:solidFill>
                <a:latin typeface="+mn-ea"/>
              </a:rPr>
              <a:t>YouTuber </a:t>
            </a:r>
            <a:r>
              <a:rPr kumimoji="0" lang="zh-TW" altLang="en-US" b="1" dirty="0" smtClean="0">
                <a:solidFill>
                  <a:srgbClr val="002060"/>
                </a:solidFill>
                <a:latin typeface="+mn-ea"/>
              </a:rPr>
              <a:t>、網路資料搜尋 </a:t>
            </a:r>
            <a:r>
              <a:rPr kumimoji="0" lang="en-US" altLang="zh-TW" dirty="0">
                <a:solidFill>
                  <a:srgbClr val="002060"/>
                </a:solidFill>
                <a:latin typeface="+mn-ea"/>
              </a:rPr>
              <a:t> </a:t>
            </a:r>
            <a:r>
              <a:rPr kumimoji="0" lang="en-US" altLang="zh-TW" dirty="0" smtClean="0">
                <a:solidFill>
                  <a:srgbClr val="002060"/>
                </a:solidFill>
                <a:latin typeface="+mn-ea"/>
              </a:rPr>
              <a:t> </a:t>
            </a:r>
          </a:p>
          <a:p>
            <a:pPr marL="0" indent="0">
              <a:buNone/>
            </a:pPr>
            <a:r>
              <a:rPr kumimoji="0" lang="en-US" altLang="zh-TW" dirty="0"/>
              <a:t> </a:t>
            </a:r>
            <a:r>
              <a:rPr kumimoji="0" lang="en-US" altLang="zh-TW" dirty="0" smtClean="0"/>
              <a:t>    </a:t>
            </a:r>
          </a:p>
          <a:p>
            <a:pPr marL="0" indent="0">
              <a:buNone/>
            </a:pPr>
            <a:endParaRPr kumimoji="0" lang="en-US" altLang="zh-TW" dirty="0" smtClean="0"/>
          </a:p>
          <a:p>
            <a:pPr marL="0" indent="0">
              <a:buNone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 marL="0" indent="0">
              <a:buNone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307829" y="3197000"/>
            <a:ext cx="8784976" cy="198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b="1" dirty="0" smtClean="0">
                <a:solidFill>
                  <a:srgbClr val="002060"/>
                </a:solidFill>
              </a:rPr>
              <a:t> </a:t>
            </a:r>
            <a:r>
              <a:rPr kumimoji="0"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決定探訪路線 </a:t>
            </a:r>
            <a:endParaRPr kumimoji="0" lang="en-US" altLang="zh-TW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kumimoji="0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0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kumimoji="0" lang="zh-TW" altLang="en-US" b="1" dirty="0" smtClean="0">
                <a:solidFill>
                  <a:srgbClr val="002060"/>
                </a:solidFill>
              </a:rPr>
              <a:t>吉安</a:t>
            </a:r>
            <a:r>
              <a:rPr lang="zh-TW" altLang="zh-TW" b="1" dirty="0" smtClean="0">
                <a:solidFill>
                  <a:srgbClr val="002060"/>
                </a:solidFill>
              </a:rPr>
              <a:t>圳</a:t>
            </a:r>
            <a:r>
              <a:rPr kumimoji="0" lang="zh-TW" altLang="en-US" b="1" dirty="0" smtClean="0">
                <a:solidFill>
                  <a:srgbClr val="002060"/>
                </a:solidFill>
              </a:rPr>
              <a:t>步道</a:t>
            </a:r>
            <a:r>
              <a:rPr kumimoji="0" lang="zh-TW" altLang="en-US" b="1" dirty="0" smtClean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、白雲及楓林步道、 慶修院、</a:t>
            </a:r>
            <a:endParaRPr kumimoji="0" lang="en-US" altLang="zh-TW" b="1" dirty="0" smtClean="0">
              <a:solidFill>
                <a:srgbClr val="00206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kumimoji="0" lang="zh-TW" altLang="en-US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kumimoji="0" lang="zh-TW" altLang="en-US" b="1" dirty="0" smtClean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 日光步</a:t>
            </a:r>
            <a:r>
              <a:rPr kumimoji="0" lang="zh-TW" altLang="en-US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道</a:t>
            </a:r>
            <a:endParaRPr kumimoji="0" lang="en-US" altLang="zh-TW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0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0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kumimoji="0" lang="en-US" altLang="zh-TW" dirty="0" smtClean="0"/>
          </a:p>
          <a:p>
            <a:pPr marL="0" indent="0">
              <a:buNone/>
            </a:pPr>
            <a:r>
              <a:rPr kumimoji="0" lang="zh-TW" altLang="en-US" dirty="0" smtClean="0"/>
              <a:t> </a:t>
            </a:r>
            <a:endParaRPr kumimoji="0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323528" y="5373216"/>
            <a:ext cx="8353005" cy="9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3600" b="1" dirty="0" smtClean="0">
                <a:solidFill>
                  <a:srgbClr val="002060"/>
                </a:solidFill>
              </a:rPr>
              <a:t> </a:t>
            </a:r>
            <a:r>
              <a:rPr kumimoji="0"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心得記錄  </a:t>
            </a:r>
            <a:endParaRPr kumimoji="0"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0416" y="620688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認識吉安鄉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7784" y="2492896"/>
            <a:ext cx="37444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265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吉安鄉的由來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9" y="1628800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日治時代稱為</a:t>
            </a:r>
            <a:r>
              <a:rPr lang="zh-TW" altLang="en-US" sz="3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</a:t>
            </a:r>
            <a:r>
              <a:rPr lang="zh-TW" alt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野村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台灣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光復後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，為求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各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族 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和平共存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「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吉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」祥「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」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定，故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正名為</a:t>
            </a:r>
            <a:r>
              <a:rPr lang="zh-TW" altLang="en-US" sz="36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zh-TW" alt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吉安鄉</a:t>
            </a:r>
            <a:r>
              <a:rPr lang="zh-TW" altLang="en-US" sz="3600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sz="3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TW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323529" y="4727178"/>
            <a:ext cx="568863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歷史上台語稱為</a:t>
            </a:r>
            <a:r>
              <a:rPr kumimoji="0" lang="zh-TW" altLang="en-US" sz="3600" b="1" i="1" u="sng" dirty="0" smtClean="0">
                <a:solidFill>
                  <a:srgbClr val="002060"/>
                </a:solidFill>
              </a:rPr>
              <a:t>七腳川</a:t>
            </a:r>
            <a:endParaRPr kumimoji="0" lang="en-US" altLang="zh-TW" sz="3600" b="1" i="1" u="sng" dirty="0" smtClean="0">
              <a:solidFill>
                <a:srgbClr val="002060"/>
              </a:solidFill>
            </a:endParaRPr>
          </a:p>
          <a:p>
            <a:endParaRPr kumimoji="0"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kumimoji="0" lang="zh-TW" altLang="en-US" dirty="0" smtClean="0"/>
              <a:t> </a:t>
            </a:r>
            <a:endParaRPr kumimoji="0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67754" y="1628800"/>
            <a:ext cx="28575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840697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吉安鄉的位置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68760"/>
            <a:ext cx="6379881" cy="558924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2915816" y="2614948"/>
            <a:ext cx="1080930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秀林鄉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572904" y="3199605"/>
            <a:ext cx="1094059" cy="576064"/>
          </a:xfrm>
          <a:prstGeom prst="roundRect">
            <a:avLst>
              <a:gd name="adj" fmla="val 435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壽豐鄉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649109" y="2774112"/>
            <a:ext cx="926711" cy="4254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花蓮市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79881" y="1484784"/>
            <a:ext cx="2558988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位於</a:t>
            </a:r>
            <a:r>
              <a:rPr kumimoji="0"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花蓮縣</a:t>
            </a: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東部北</a:t>
            </a:r>
            <a:r>
              <a:rPr kumimoji="0"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段</a:t>
            </a:r>
            <a:endParaRPr kumimoji="0" lang="en-US" altLang="zh-TW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457200" lvl="0" indent="-4572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kumimoji="0"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北</a:t>
            </a: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臨</a:t>
            </a:r>
            <a:r>
              <a:rPr kumimoji="0"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花蓮市</a:t>
            </a:r>
            <a:endParaRPr kumimoji="0"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457200" lvl="0" indent="-4572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kumimoji="0"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東</a:t>
            </a: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濱</a:t>
            </a:r>
            <a:r>
              <a:rPr kumimoji="0"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太平洋</a:t>
            </a:r>
            <a:endParaRPr kumimoji="0"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457200" lvl="0" indent="-4572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kumimoji="0"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西</a:t>
            </a: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鄰</a:t>
            </a:r>
            <a:r>
              <a:rPr kumimoji="0"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秀林鄉</a:t>
            </a:r>
            <a:endParaRPr kumimoji="0"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457200" lvl="0" indent="-4572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kumimoji="0"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南</a:t>
            </a:r>
            <a:r>
              <a:rPr kumimoji="0"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接</a:t>
            </a:r>
            <a:r>
              <a:rPr kumimoji="0"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壽豐鄉</a:t>
            </a:r>
            <a:endParaRPr kumimoji="0"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616624" y="3238152"/>
            <a:ext cx="1398059" cy="5760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太平洋</a:t>
            </a:r>
            <a:endParaRPr lang="zh-TW" alt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3996746" y="2313339"/>
            <a:ext cx="1295334" cy="422226"/>
          </a:xfrm>
          <a:prstGeom prst="wedgeEllipseCallout">
            <a:avLst>
              <a:gd name="adj1" fmla="val -24863"/>
              <a:gd name="adj2" fmla="val 93454"/>
            </a:avLst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</a:rPr>
              <a:t>吉安鄉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72089"/>
            <a:ext cx="9144000" cy="952655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吉安鄉的行政區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73019"/>
            <a:ext cx="7056784" cy="5546564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7164288" y="2060848"/>
            <a:ext cx="1368152" cy="532900"/>
          </a:xfrm>
          <a:prstGeom prst="wedgeEllipseCallout">
            <a:avLst>
              <a:gd name="adj1" fmla="val -49516"/>
              <a:gd name="adj2" fmla="val -46205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我的位置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536" y="386909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吉安鄉的特產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zh-TW" alt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地特產為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吉安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米</a:t>
            </a:r>
            <a:r>
              <a:rPr lang="zh-TW" alt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、也是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天皇米的故鄉 </a:t>
            </a:r>
            <a:endParaRPr lang="en-US" altLang="zh-TW" sz="3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400"/>
              </a:lnSpc>
            </a:pPr>
            <a:endParaRPr lang="en-US" altLang="zh-TW" sz="3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zh-TW" alt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安三寶</a:t>
            </a:r>
            <a:r>
              <a:rPr lang="zh-TW" alt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為               </a:t>
            </a:r>
            <a:r>
              <a:rPr lang="en-US" altLang="zh-TW" sz="3000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韭 菜</a:t>
            </a:r>
            <a:endParaRPr lang="en-US" altLang="zh-TW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959800"/>
            <a:ext cx="3462110" cy="1864936"/>
          </a:xfrm>
          <a:prstGeom prst="rect">
            <a:avLst/>
          </a:prstGeom>
        </p:spPr>
      </p:pic>
      <p:pic>
        <p:nvPicPr>
          <p:cNvPr id="6" name="Picture 2" descr="https://tse3.mm.bing.net/th?id=OIP.PCea-KTeeDxTy5XlnPcGYwHaFL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59800"/>
            <a:ext cx="3672408" cy="18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099" y="2720280"/>
            <a:ext cx="3603109" cy="18608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75656" y="4292861"/>
            <a:ext cx="124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芋 頭</a:t>
            </a:r>
            <a:endParaRPr lang="zh-TW" alt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11900" y="4263377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+mn-ea"/>
                <a:ea typeface="+mn-ea"/>
              </a:rPr>
              <a:t>3.</a:t>
            </a:r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龍鬚菜</a:t>
            </a:r>
            <a:endParaRPr lang="zh-TW" alt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9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592017" y="4310665"/>
            <a:ext cx="2174620" cy="2174620"/>
            <a:chOff x="1440163" y="1008121"/>
            <a:chExt cx="2174620" cy="21746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flat" dir="t"/>
          </a:scene3d>
        </p:grpSpPr>
        <p:sp>
          <p:nvSpPr>
            <p:cNvPr id="6" name="橢圓 5"/>
            <p:cNvSpPr/>
            <p:nvPr/>
          </p:nvSpPr>
          <p:spPr>
            <a:xfrm>
              <a:off x="1440163" y="1008121"/>
              <a:ext cx="2174620" cy="2174620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橢圓 4"/>
            <p:cNvSpPr txBox="1"/>
            <p:nvPr/>
          </p:nvSpPr>
          <p:spPr>
            <a:xfrm>
              <a:off x="1755850" y="1326587"/>
              <a:ext cx="1540467" cy="153251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3000" b="1" dirty="0" smtClean="0">
                  <a:solidFill>
                    <a:srgbClr val="002060"/>
                  </a:solidFill>
                  <a:latin typeface="+mn-ea"/>
                </a:rPr>
                <a:t>原住民</a:t>
              </a:r>
              <a:endParaRPr lang="zh-TW" altLang="en-US" sz="3000" b="1" kern="1200" dirty="0" smtClean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487323" y="4305494"/>
            <a:ext cx="2174620" cy="2174620"/>
            <a:chOff x="1440163" y="1008121"/>
            <a:chExt cx="2174620" cy="21746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9" name="橢圓 8"/>
            <p:cNvSpPr/>
            <p:nvPr/>
          </p:nvSpPr>
          <p:spPr>
            <a:xfrm>
              <a:off x="1440163" y="1008121"/>
              <a:ext cx="2174620" cy="2174620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橢圓 4"/>
            <p:cNvSpPr txBox="1"/>
            <p:nvPr/>
          </p:nvSpPr>
          <p:spPr>
            <a:xfrm>
              <a:off x="1748976" y="1331758"/>
              <a:ext cx="1547341" cy="15325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3000" b="1" dirty="0" smtClean="0">
                  <a:solidFill>
                    <a:srgbClr val="002060"/>
                  </a:solidFill>
                  <a:latin typeface="+mn-ea"/>
                </a:rPr>
                <a:t>閩南</a:t>
              </a:r>
              <a:r>
                <a:rPr lang="zh-TW" altLang="en-US" sz="3000" b="1" dirty="0">
                  <a:solidFill>
                    <a:srgbClr val="002060"/>
                  </a:solidFill>
                  <a:latin typeface="+mn-ea"/>
                </a:rPr>
                <a:t>人</a:t>
              </a:r>
              <a:endParaRPr lang="zh-TW" altLang="en-US" sz="3000" b="1" kern="1200" dirty="0" smtClean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487323" y="1823767"/>
            <a:ext cx="2174620" cy="2174620"/>
            <a:chOff x="1440163" y="1008121"/>
            <a:chExt cx="2174620" cy="2174620"/>
          </a:xfr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12" name="橢圓 11"/>
            <p:cNvSpPr/>
            <p:nvPr/>
          </p:nvSpPr>
          <p:spPr>
            <a:xfrm>
              <a:off x="1440163" y="1008121"/>
              <a:ext cx="2174620" cy="21746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橢圓 4"/>
            <p:cNvSpPr txBox="1"/>
            <p:nvPr/>
          </p:nvSpPr>
          <p:spPr>
            <a:xfrm>
              <a:off x="1748976" y="1400577"/>
              <a:ext cx="1547341" cy="12961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3000" b="1" dirty="0" smtClean="0">
                  <a:solidFill>
                    <a:srgbClr val="002060"/>
                  </a:solidFill>
                  <a:latin typeface="+mn-ea"/>
                </a:rPr>
                <a:t>客家人</a:t>
              </a:r>
              <a:endParaRPr lang="zh-TW" altLang="en-US" sz="3000" b="1" kern="1200" dirty="0" smtClean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601610" y="1812408"/>
            <a:ext cx="2174620" cy="2174620"/>
            <a:chOff x="1440163" y="1008121"/>
            <a:chExt cx="2174620" cy="2174620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flat" dir="t"/>
          </a:scene3d>
        </p:grpSpPr>
        <p:sp>
          <p:nvSpPr>
            <p:cNvPr id="17" name="橢圓 16"/>
            <p:cNvSpPr/>
            <p:nvPr/>
          </p:nvSpPr>
          <p:spPr>
            <a:xfrm>
              <a:off x="1440163" y="1008121"/>
              <a:ext cx="2174620" cy="21746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橢圓 4"/>
            <p:cNvSpPr txBox="1"/>
            <p:nvPr/>
          </p:nvSpPr>
          <p:spPr>
            <a:xfrm>
              <a:off x="1746257" y="1411936"/>
              <a:ext cx="1540467" cy="14523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3000" b="1" dirty="0" smtClean="0">
                  <a:solidFill>
                    <a:srgbClr val="002060"/>
                  </a:solidFill>
                  <a:latin typeface="+mn-ea"/>
                </a:rPr>
                <a:t>外省人</a:t>
              </a:r>
              <a:endParaRPr lang="zh-TW" altLang="en-US" sz="3000" b="1" kern="1200" dirty="0" smtClean="0">
                <a:solidFill>
                  <a:srgbClr val="002060"/>
                </a:solidFill>
                <a:latin typeface="+mn-ea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11560" y="211498"/>
            <a:ext cx="79928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吉安鄉的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多元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族群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zh-TW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四大</a:t>
            </a: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族群</a:t>
            </a:r>
            <a:endParaRPr lang="en-US" altLang="zh-TW" sz="4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14321</TotalTime>
  <Words>427</Words>
  <Application>Microsoft Office PowerPoint</Application>
  <PresentationFormat>如螢幕大小 (4:3)</PresentationFormat>
  <Paragraphs>121</Paragraphs>
  <Slides>27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吉安鄉的位置</vt:lpstr>
      <vt:lpstr>吉安鄉的行政區</vt:lpstr>
      <vt:lpstr>PowerPoint 簡報</vt:lpstr>
      <vt:lpstr>PowerPoint 簡報</vt:lpstr>
      <vt:lpstr>走訪行程(一)  寧靜的吉安圳步道  </vt:lpstr>
      <vt:lpstr>PowerPoint 簡報</vt:lpstr>
      <vt:lpstr>PowerPoint 簡報</vt:lpstr>
      <vt:lpstr>經過  湍急的水流         狹窄的步道          腳踏車車道</vt:lpstr>
      <vt:lpstr>PowerPoint 簡報</vt:lpstr>
      <vt:lpstr> 走訪行程(二)  秀麗的白雲及楓林步道(分兩天)</vt:lpstr>
      <vt:lpstr>俯瞰吉安及太平洋</vt:lpstr>
      <vt:lpstr>                                   這是  白雲步道    步道指標     楓林步道    步道健走</vt:lpstr>
      <vt:lpstr>走訪行程(三)  莊嚴的慶修院 </vt:lpstr>
      <vt:lpstr>PowerPoint 簡報</vt:lpstr>
      <vt:lpstr> 武士立牌        </vt:lpstr>
      <vt:lpstr>   御神</vt:lpstr>
      <vt:lpstr>PowerPoint 簡報</vt:lpstr>
      <vt:lpstr>走訪行程(四)  神秘的向陽步道</vt:lpstr>
      <vt:lpstr>向陽步道及聖地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1264</cp:revision>
  <cp:lastPrinted>2022-08-09T05:25:55Z</cp:lastPrinted>
  <dcterms:created xsi:type="dcterms:W3CDTF">2017-06-19T03:12:24Z</dcterms:created>
  <dcterms:modified xsi:type="dcterms:W3CDTF">2022-09-20T07:54:31Z</dcterms:modified>
</cp:coreProperties>
</file>